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1"/>
  </p:notesMasterIdLst>
  <p:handoutMasterIdLst>
    <p:handoutMasterId r:id="rId32"/>
  </p:handoutMasterIdLst>
  <p:sldIdLst>
    <p:sldId id="257" r:id="rId5"/>
    <p:sldId id="259" r:id="rId6"/>
    <p:sldId id="286" r:id="rId7"/>
    <p:sldId id="260" r:id="rId8"/>
    <p:sldId id="261" r:id="rId9"/>
    <p:sldId id="262" r:id="rId10"/>
    <p:sldId id="264" r:id="rId11"/>
    <p:sldId id="289" r:id="rId12"/>
    <p:sldId id="265" r:id="rId13"/>
    <p:sldId id="296" r:id="rId14"/>
    <p:sldId id="266" r:id="rId15"/>
    <p:sldId id="287" r:id="rId16"/>
    <p:sldId id="272" r:id="rId17"/>
    <p:sldId id="271" r:id="rId18"/>
    <p:sldId id="273" r:id="rId19"/>
    <p:sldId id="275" r:id="rId20"/>
    <p:sldId id="294" r:id="rId21"/>
    <p:sldId id="288" r:id="rId22"/>
    <p:sldId id="297" r:id="rId23"/>
    <p:sldId id="285" r:id="rId24"/>
    <p:sldId id="301" r:id="rId25"/>
    <p:sldId id="300" r:id="rId26"/>
    <p:sldId id="299" r:id="rId27"/>
    <p:sldId id="298" r:id="rId28"/>
    <p:sldId id="304" r:id="rId29"/>
    <p:sldId id="302" r:id="rId30"/>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0cwpbd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5822" autoAdjust="0"/>
  </p:normalViewPr>
  <p:slideViewPr>
    <p:cSldViewPr>
      <p:cViewPr>
        <p:scale>
          <a:sx n="100" d="100"/>
          <a:sy n="100" d="100"/>
        </p:scale>
        <p:origin x="451" y="3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ChangeArrowheads="1"/>
          </p:cNvSpPr>
          <p:nvPr>
            <p:ph type="ftr" sz="quarter" idx="2"/>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7" name="Rectangle 5"/>
          <p:cNvSpPr>
            <a:spLocks noGrp="1" noChangeArrowheads="1"/>
          </p:cNvSpPr>
          <p:nvPr>
            <p:ph type="sldNum" sz="quarter" idx="3"/>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64E215-B1AE-4BAE-8CC4-CF0087B2BF9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5A55F7-3598-43D1-B3EB-05A232A580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C57D2-20FB-4C5F-AC09-3E0DAB11153E}" type="slidenum">
              <a:rPr lang="en-US"/>
              <a:pPr/>
              <a:t>1</a:t>
            </a:fld>
            <a:endParaRPr lang="en-US"/>
          </a:p>
        </p:txBody>
      </p:sp>
      <p:sp>
        <p:nvSpPr>
          <p:cNvPr id="12290" name="Rectangle 2"/>
          <p:cNvSpPr>
            <a:spLocks noGrp="1" noRot="1" noChangeAspect="1" noChangeArrowheads="1" noTextEdit="1"/>
          </p:cNvSpPr>
          <p:nvPr>
            <p:ph type="sldImg"/>
          </p:nvPr>
        </p:nvSpPr>
        <p:spPr>
          <a:xfrm>
            <a:off x="1141413" y="698500"/>
            <a:ext cx="4578350" cy="3433763"/>
          </a:xfrm>
          <a:ln/>
        </p:spPr>
      </p:sp>
      <p:sp>
        <p:nvSpPr>
          <p:cNvPr id="12291" name="Rectangle 3"/>
          <p:cNvSpPr>
            <a:spLocks noGrp="1" noChangeArrowheads="1"/>
          </p:cNvSpPr>
          <p:nvPr>
            <p:ph type="body" idx="1"/>
          </p:nvPr>
        </p:nvSpPr>
        <p:spPr>
          <a:xfrm>
            <a:off x="914400" y="4370388"/>
            <a:ext cx="5029200" cy="413702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0D8CC-2213-4DF9-87AC-0B961868BC97}" type="slidenum">
              <a:rPr lang="en-US"/>
              <a:pPr/>
              <a:t>13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NOTE – Methodology for distributing FY09 funds???????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60320-9BAB-4DF6-9EA2-5700B003C553}" type="slidenum">
              <a:rPr lang="en-US"/>
              <a:pPr/>
              <a:t>14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sz="1000"/>
              <a:t>IEPR Waiver:  </a:t>
            </a:r>
          </a:p>
          <a:p>
            <a:r>
              <a:rPr lang="en-US" sz="1000"/>
              <a:t>Determination made by Chief of Engineers</a:t>
            </a:r>
          </a:p>
          <a:p>
            <a:r>
              <a:rPr lang="en-US" sz="1000" u="sng"/>
              <a:t>Limited</a:t>
            </a:r>
            <a:r>
              <a:rPr lang="en-US" sz="1000"/>
              <a:t> conditions where there is </a:t>
            </a:r>
            <a:r>
              <a:rPr lang="en-US" sz="1000" u="sng"/>
              <a:t>no EIS</a:t>
            </a:r>
            <a:r>
              <a:rPr lang="en-US" sz="1000"/>
              <a:t> </a:t>
            </a:r>
            <a:r>
              <a:rPr lang="en-US" sz="1000" u="sng"/>
              <a:t>and</a:t>
            </a:r>
            <a:r>
              <a:rPr lang="en-US" sz="1000"/>
              <a:t> </a:t>
            </a:r>
          </a:p>
          <a:p>
            <a:r>
              <a:rPr lang="en-US" sz="1000"/>
              <a:t>(a) is not controversial</a:t>
            </a:r>
          </a:p>
          <a:p>
            <a:r>
              <a:rPr lang="en-US" sz="1000"/>
              <a:t>(b) negligible adverse impacts on scarce or unique cultural, historic, or tribal resources</a:t>
            </a:r>
          </a:p>
          <a:p>
            <a:r>
              <a:rPr lang="en-US" sz="1000"/>
              <a:t>(c)has no substantial adverse impacts on fish and wildlife species and their habitat </a:t>
            </a:r>
          </a:p>
          <a:p>
            <a:r>
              <a:rPr lang="en-US" sz="1000"/>
              <a:t>(d)negligible adverse impacts on Endangered Species</a:t>
            </a:r>
          </a:p>
          <a:p>
            <a:r>
              <a:rPr lang="en-US" sz="1000"/>
              <a:t>The Chief may also exclude a project study if:</a:t>
            </a:r>
          </a:p>
          <a:p>
            <a:r>
              <a:rPr lang="en-US" sz="1000"/>
              <a:t>Involves only the rehabilitation or replacement of existing hydropower turbines, lock structures, or flood control gates, within the same purpose as an existing water resources project;</a:t>
            </a:r>
          </a:p>
          <a:p>
            <a:r>
              <a:rPr lang="en-US" sz="1000"/>
              <a:t>(a) is for an activity for which there is ample experience within USACE of Engineers and industry to treat the activity as routine</a:t>
            </a:r>
          </a:p>
          <a:p>
            <a:r>
              <a:rPr lang="en-US" sz="1000"/>
              <a:t>(b) has minimal life safety</a:t>
            </a:r>
          </a:p>
          <a:p>
            <a:r>
              <a:rPr lang="en-US" sz="1000"/>
              <a:t>(c) CAP study without an EIS.</a:t>
            </a:r>
          </a:p>
          <a:p>
            <a:endParaRPr lang="en-US" sz="1000"/>
          </a:p>
          <a:p>
            <a:r>
              <a:rPr lang="en-US" sz="1000"/>
              <a:t>Review 8 criteria in Appendix D – Waiver only required if a criterion is met for IEPR and the PDT/MSC decides not to implement.</a:t>
            </a:r>
          </a:p>
          <a:p>
            <a:endParaRPr lang="en-US" sz="1000"/>
          </a:p>
          <a:p>
            <a:r>
              <a:rPr lang="en-US" sz="1000"/>
              <a:t>Waiver Process:</a:t>
            </a:r>
          </a:p>
          <a:p>
            <a:r>
              <a:rPr lang="en-US" sz="1000"/>
              <a:t>PDT determine if an IEPR trigger is met and reasons for not conducting.</a:t>
            </a:r>
          </a:p>
          <a:p>
            <a:r>
              <a:rPr lang="en-US" sz="1000"/>
              <a:t>District prepares Waiver Request</a:t>
            </a:r>
          </a:p>
          <a:p>
            <a:r>
              <a:rPr lang="en-US" sz="1000"/>
              <a:t>MSC review/endorse Waiver Request to HQ RIT.</a:t>
            </a:r>
          </a:p>
          <a:p>
            <a:r>
              <a:rPr lang="en-US" sz="1000"/>
              <a:t>RIT coordinate Waiver Request with OWPR and PL CoP.</a:t>
            </a:r>
          </a:p>
          <a:p>
            <a:r>
              <a:rPr lang="en-US" sz="1000"/>
              <a:t>RIT/OWPR/PL CoP present Waiver Request to Chief of Engineers for decision.</a:t>
            </a:r>
          </a:p>
          <a:p>
            <a:endParaRPr 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B3C80-1A9E-4EAA-B28D-393A8B15C458}" type="slidenum">
              <a:rPr lang="en-US"/>
              <a:pPr/>
              <a:t>17</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PDT may conduct a coordination meeting/teleconf to ensure comments are understood so that responses can be prepared.  They may also provide initial draft responses for this purpose.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5486F-D0BF-4DC3-B1CD-105F5B448245}" type="slidenum">
              <a:rPr lang="en-US"/>
              <a:pPr/>
              <a:t>2</a:t>
            </a:fld>
            <a:endParaRPr lang="en-US"/>
          </a:p>
        </p:txBody>
      </p:sp>
      <p:sp>
        <p:nvSpPr>
          <p:cNvPr id="16386" name="Rectangle 2"/>
          <p:cNvSpPr>
            <a:spLocks noGrp="1" noRot="1" noChangeAspect="1" noChangeArrowheads="1" noTextEdit="1"/>
          </p:cNvSpPr>
          <p:nvPr>
            <p:ph type="sldImg"/>
          </p:nvPr>
        </p:nvSpPr>
        <p:spPr>
          <a:xfrm>
            <a:off x="1141413" y="698500"/>
            <a:ext cx="4578350" cy="3433763"/>
          </a:xfrm>
          <a:ln/>
        </p:spPr>
      </p:sp>
      <p:sp>
        <p:nvSpPr>
          <p:cNvPr id="16387" name="Rectangle 3"/>
          <p:cNvSpPr>
            <a:spLocks noGrp="1" noChangeArrowheads="1"/>
          </p:cNvSpPr>
          <p:nvPr>
            <p:ph type="body" idx="1"/>
          </p:nvPr>
        </p:nvSpPr>
        <p:spPr>
          <a:xfrm>
            <a:off x="914400" y="4370388"/>
            <a:ext cx="5029200" cy="4137025"/>
          </a:xfrm>
        </p:spPr>
        <p:txBody>
          <a:bodyPr/>
          <a:lstStyle/>
          <a:p>
            <a:r>
              <a:rPr lang="en-US"/>
              <a:t>EC 1105-2-410 expanded the applicability beyond what was presented in EC 1105-2-408 (per WRDA 2007, Sec 2034).  Besides feasibility studies, it also applies to reevaluation studies and reports associated with modification of projects that include an EIS;  any other reports or project studies requiring a Chiefs Report, authorization by Congress, or an EIS.  CAP is currently excluded unless an EIS is required.</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AC739-526F-4ADA-9B60-961FE9A41107}" type="slidenum">
              <a:rPr lang="en-US"/>
              <a:pPr/>
              <a:t>3</a:t>
            </a:fld>
            <a:endParaRPr lang="en-US"/>
          </a:p>
        </p:txBody>
      </p:sp>
      <p:sp>
        <p:nvSpPr>
          <p:cNvPr id="50178" name="Rectangle 2"/>
          <p:cNvSpPr>
            <a:spLocks noGrp="1" noRot="1" noChangeAspect="1" noChangeArrowheads="1" noTextEdit="1"/>
          </p:cNvSpPr>
          <p:nvPr>
            <p:ph type="sldImg"/>
          </p:nvPr>
        </p:nvSpPr>
        <p:spPr>
          <a:xfrm>
            <a:off x="1141413" y="698500"/>
            <a:ext cx="4578350" cy="3433763"/>
          </a:xfrm>
          <a:ln/>
        </p:spPr>
      </p:sp>
      <p:sp>
        <p:nvSpPr>
          <p:cNvPr id="50179" name="Rectangle 3"/>
          <p:cNvSpPr>
            <a:spLocks noGrp="1" noChangeArrowheads="1"/>
          </p:cNvSpPr>
          <p:nvPr>
            <p:ph type="body" idx="1"/>
          </p:nvPr>
        </p:nvSpPr>
        <p:spPr>
          <a:xfrm>
            <a:off x="914400" y="4370388"/>
            <a:ext cx="5029200" cy="4137025"/>
          </a:xfrm>
        </p:spPr>
        <p:txBody>
          <a:bodyPr/>
          <a:lstStyle/>
          <a:p>
            <a:r>
              <a:rPr lang="en-US"/>
              <a:t>EC 1105-2-410 expanded the applicability beyond what was presented in EC 1105-2-408 (per WRDA 2007, Sec 2034).  Besides feasibility studies, it also applies to reevaluation studies and reports associated with modification of projects that include an EIS;  any other reports or project studies requiring a Chiefs Report, authorization by Congress, or an EIS.  CAP is currently excluded unless an EIS is required.</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78E01-0834-4035-8A18-FD86041736B4}"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USACE policy is that all technical, engineering, and scientific work will undergo an open, dynamic and vigorous review process.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15218-76CF-4A59-9EA6-38B8EF642CCB}" type="slidenum">
              <a:rPr lang="en-US"/>
              <a:pPr/>
              <a:t>6</a:t>
            </a:fld>
            <a:endParaRPr lang="en-US"/>
          </a:p>
        </p:txBody>
      </p:sp>
      <p:sp>
        <p:nvSpPr>
          <p:cNvPr id="20482" name="Rectangle 2"/>
          <p:cNvSpPr>
            <a:spLocks noGrp="1" noRot="1" noChangeAspect="1" noChangeArrowheads="1" noTextEdit="1"/>
          </p:cNvSpPr>
          <p:nvPr>
            <p:ph type="sldImg"/>
          </p:nvPr>
        </p:nvSpPr>
        <p:spPr>
          <a:xfrm>
            <a:off x="1141413" y="698500"/>
            <a:ext cx="4578350" cy="3433763"/>
          </a:xfrm>
          <a:ln/>
        </p:spPr>
      </p:sp>
      <p:sp>
        <p:nvSpPr>
          <p:cNvPr id="20483" name="Rectangle 3"/>
          <p:cNvSpPr>
            <a:spLocks noGrp="1" noChangeArrowheads="1"/>
          </p:cNvSpPr>
          <p:nvPr>
            <p:ph type="body" idx="1"/>
          </p:nvPr>
        </p:nvSpPr>
        <p:spPr>
          <a:xfrm>
            <a:off x="914400" y="4370388"/>
            <a:ext cx="5029200" cy="4137025"/>
          </a:xfrm>
        </p:spPr>
        <p:txBody>
          <a:bodyPr/>
          <a:lstStyle/>
          <a:p>
            <a:r>
              <a:rPr lang="en-US"/>
              <a:t>- RP’s are stand alone because we must have them individually posted to satisfy the Information Quality Act, and they must be available to the public for comment.</a:t>
            </a:r>
          </a:p>
          <a:p>
            <a:r>
              <a:rPr lang="en-US"/>
              <a:t>-RPs must be detailed enough to assess the necessary level and focus of review (e.g., which parts of the study will likely be challenging, which models and data are proposed, model certification needs, etc).   RPs must identify the review requirements, process, cost and schedule as integrated features of the overall project execution.  They must define the appropriate level of review based upon an assessment of where project risks are most likely to occur and the magnitude of what this risk might be.  They must also address how written responses to the Review Report will be handled.  The content of RPs is contained in paragraph 4, pages B-1 to B-2.</a:t>
            </a:r>
          </a:p>
          <a:p>
            <a:pPr>
              <a:buFontTx/>
              <a:buChar char="-"/>
            </a:pPr>
            <a:r>
              <a:rPr lang="en-US"/>
              <a:t>Each RP must have an MSC approval memo signed by the MSC Commander.  Upon approval of the RP, a copy of the signed MSC approval memo should be provided to the RIT.</a:t>
            </a:r>
          </a:p>
          <a:p>
            <a:pPr>
              <a:buFontTx/>
              <a:buChar char="-"/>
            </a:pPr>
            <a:r>
              <a:rPr lang="en-US"/>
              <a:t>The opportunity to comment is fulfilled by posting the documents and accepting any comments that come in.  This is not to be confused with the 45 day comment period of other requirements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F7398-6C4E-455F-A7C9-E63A2F2C0D6F}" type="slidenum">
              <a:rPr lang="en-US"/>
              <a:pPr/>
              <a:t>7</a:t>
            </a:fld>
            <a:endParaRPr lang="en-US"/>
          </a:p>
        </p:txBody>
      </p:sp>
      <p:sp>
        <p:nvSpPr>
          <p:cNvPr id="24578" name="Rectangle 2"/>
          <p:cNvSpPr>
            <a:spLocks noGrp="1" noRot="1" noChangeAspect="1" noChangeArrowheads="1" noTextEdit="1"/>
          </p:cNvSpPr>
          <p:nvPr>
            <p:ph type="sldImg"/>
          </p:nvPr>
        </p:nvSpPr>
        <p:spPr>
          <a:xfrm>
            <a:off x="1141413" y="698500"/>
            <a:ext cx="4578350" cy="3433763"/>
          </a:xfrm>
          <a:ln/>
        </p:spPr>
      </p:sp>
      <p:sp>
        <p:nvSpPr>
          <p:cNvPr id="24579" name="Rectangle 3"/>
          <p:cNvSpPr>
            <a:spLocks noGrp="1" noChangeArrowheads="1"/>
          </p:cNvSpPr>
          <p:nvPr>
            <p:ph type="body" idx="1"/>
          </p:nvPr>
        </p:nvSpPr>
        <p:spPr>
          <a:xfrm>
            <a:off x="914400" y="4370388"/>
            <a:ext cx="5029200" cy="4137025"/>
          </a:xfrm>
        </p:spPr>
        <p:txBody>
          <a:bodyPr/>
          <a:lstStyle/>
          <a:p>
            <a:r>
              <a:rPr lang="en-US"/>
              <a:t>Distinguished by who manages the review – discuss details on following slides, not here</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7EC18-9DA6-4FED-A342-7AA21C3086B6}" type="slidenum">
              <a:rPr lang="en-US"/>
              <a:pPr/>
              <a:t>8</a:t>
            </a:fld>
            <a:endParaRPr lang="en-US"/>
          </a:p>
        </p:txBody>
      </p:sp>
      <p:sp>
        <p:nvSpPr>
          <p:cNvPr id="60418" name="Rectangle 2"/>
          <p:cNvSpPr>
            <a:spLocks noGrp="1" noRot="1" noChangeAspect="1" noChangeArrowheads="1" noTextEdit="1"/>
          </p:cNvSpPr>
          <p:nvPr>
            <p:ph type="sldImg"/>
          </p:nvPr>
        </p:nvSpPr>
        <p:spPr>
          <a:xfrm>
            <a:off x="1141413" y="698500"/>
            <a:ext cx="4578350" cy="3433763"/>
          </a:xfrm>
          <a:ln/>
        </p:spPr>
      </p:sp>
      <p:sp>
        <p:nvSpPr>
          <p:cNvPr id="60419" name="Rectangle 3"/>
          <p:cNvSpPr>
            <a:spLocks noGrp="1" noChangeArrowheads="1"/>
          </p:cNvSpPr>
          <p:nvPr>
            <p:ph type="body" idx="1"/>
          </p:nvPr>
        </p:nvSpPr>
        <p:spPr>
          <a:xfrm>
            <a:off x="914400" y="4370388"/>
            <a:ext cx="5029200" cy="4137025"/>
          </a:xfrm>
        </p:spPr>
        <p:txBody>
          <a:bodyPr/>
          <a:lstStyle/>
          <a:p>
            <a:pPr>
              <a:buFontTx/>
              <a:buChar char="-"/>
            </a:pPr>
            <a:r>
              <a:rPr lang="en-US"/>
              <a:t>The PDT is responsible for a complete reading of the report to assure the overall integrity of the report, technical appendices, and the recommendations before approval by the District Commander.  </a:t>
            </a:r>
          </a:p>
          <a:p>
            <a:pPr>
              <a:buFontTx/>
              <a:buChar char="-"/>
            </a:pPr>
            <a:r>
              <a:rPr lang="en-US"/>
              <a:t>Quality decision documents allow the reader to understand the planning process, and enable decision makers to reach the same conclusions as the reporting officers.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65BB8-0178-4530-9938-276A544B7DA5}" type="slidenum">
              <a:rPr lang="en-US"/>
              <a:pPr/>
              <a:t>9</a:t>
            </a:fld>
            <a:endParaRPr lang="en-US"/>
          </a:p>
        </p:txBody>
      </p:sp>
      <p:sp>
        <p:nvSpPr>
          <p:cNvPr id="26626" name="Rectangle 2"/>
          <p:cNvSpPr>
            <a:spLocks noGrp="1" noRot="1" noChangeAspect="1" noChangeArrowheads="1" noTextEdit="1"/>
          </p:cNvSpPr>
          <p:nvPr>
            <p:ph type="sldImg"/>
          </p:nvPr>
        </p:nvSpPr>
        <p:spPr>
          <a:xfrm>
            <a:off x="1141413" y="698500"/>
            <a:ext cx="4578350" cy="3433763"/>
          </a:xfrm>
          <a:ln/>
        </p:spPr>
      </p:sp>
      <p:sp>
        <p:nvSpPr>
          <p:cNvPr id="26627" name="Rectangle 3"/>
          <p:cNvSpPr>
            <a:spLocks noGrp="1" noChangeArrowheads="1"/>
          </p:cNvSpPr>
          <p:nvPr>
            <p:ph type="body" idx="1"/>
          </p:nvPr>
        </p:nvSpPr>
        <p:spPr>
          <a:xfrm>
            <a:off x="914400" y="4370388"/>
            <a:ext cx="5029200" cy="4137025"/>
          </a:xfrm>
        </p:spPr>
        <p:txBody>
          <a:bodyPr/>
          <a:lstStyle/>
          <a:p>
            <a:r>
              <a:rPr lang="en-US"/>
              <a:t>AS A MINIMUM:</a:t>
            </a:r>
          </a:p>
          <a:p>
            <a:pPr>
              <a:buFontTx/>
              <a:buChar char="-"/>
            </a:pPr>
            <a:r>
              <a:rPr lang="en-US"/>
              <a:t>ATR will examine the FSM and AFB submittal materials, draft and final decision documents, supporting documents, and other supporting analyses. Interim ATR should also occur for any key technical products. </a:t>
            </a:r>
          </a:p>
          <a:p>
            <a:pPr>
              <a:buFontTx/>
              <a:buChar char="-"/>
            </a:pPr>
            <a:endParaRPr lang="en-US"/>
          </a:p>
          <a:p>
            <a:pPr>
              <a:buFontTx/>
              <a:buChar char="-"/>
            </a:pPr>
            <a:r>
              <a:rPr lang="en-US"/>
              <a:t>Each application of ATR should build upon prior cycles of review for the study – focus in the incremental changes and additions to the products.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4699D-23B1-41F4-9564-95E88BDF4579}" type="slidenum">
              <a:rPr lang="en-US"/>
              <a:pPr/>
              <a:t>10</a:t>
            </a:fld>
            <a:endParaRPr lang="en-US"/>
          </a:p>
        </p:txBody>
      </p:sp>
      <p:sp>
        <p:nvSpPr>
          <p:cNvPr id="74754" name="Rectangle 2"/>
          <p:cNvSpPr>
            <a:spLocks noGrp="1" noRot="1" noChangeAspect="1" noChangeArrowheads="1" noTextEdit="1"/>
          </p:cNvSpPr>
          <p:nvPr>
            <p:ph type="sldImg"/>
          </p:nvPr>
        </p:nvSpPr>
        <p:spPr>
          <a:xfrm>
            <a:off x="1141413" y="698500"/>
            <a:ext cx="4578350" cy="3433763"/>
          </a:xfrm>
          <a:ln/>
        </p:spPr>
      </p:sp>
      <p:sp>
        <p:nvSpPr>
          <p:cNvPr id="74755" name="Rectangle 3"/>
          <p:cNvSpPr>
            <a:spLocks noGrp="1" noChangeArrowheads="1"/>
          </p:cNvSpPr>
          <p:nvPr>
            <p:ph type="body" idx="1"/>
          </p:nvPr>
        </p:nvSpPr>
        <p:spPr>
          <a:xfrm>
            <a:off x="914400" y="4370388"/>
            <a:ext cx="5029200" cy="4137025"/>
          </a:xfrm>
        </p:spPr>
        <p:txBody>
          <a:bodyPr/>
          <a:lstStyle/>
          <a:p>
            <a:r>
              <a:rPr lang="en-US"/>
              <a:t>AS A MINIMUM:</a:t>
            </a:r>
          </a:p>
          <a:p>
            <a:pPr>
              <a:buFontTx/>
              <a:buChar char="-"/>
            </a:pPr>
            <a:r>
              <a:rPr lang="en-US"/>
              <a:t>ATR will examine the FSM and AFB submittal materials, draft and final decision documents, supporting documents, and other supporting analyses. Interim ATR should also occur for any key technical products. </a:t>
            </a:r>
          </a:p>
          <a:p>
            <a:pPr>
              <a:buFontTx/>
              <a:buChar char="-"/>
            </a:pPr>
            <a:endParaRPr lang="en-US"/>
          </a:p>
          <a:p>
            <a:pPr>
              <a:buFontTx/>
              <a:buChar char="-"/>
            </a:pPr>
            <a:r>
              <a:rPr lang="en-US"/>
              <a:t>Each application of ATR should build upon prior cycles of review for the study – focus in the incremental changes and additions to the products.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14 June 2010</a:t>
            </a: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8368892-C635-412E-A627-9EEC782E19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589BD2-7F15-4927-9BC9-7EA5B3B4CD9C}" type="datetime3">
              <a:rPr lang="en-US"/>
              <a:pPr/>
              <a:t>1 June 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A8B8C-9264-44D9-8F17-041E1D5D1BC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E3DFB33-75B7-448D-ADB1-480CE1482113}" type="datetime3">
              <a:rPr lang="en-US"/>
              <a:pPr/>
              <a:t>1 June 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B1E082-C878-41D4-A10B-D8BBD11228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2EB3E4-913E-449E-AD22-0C44AD38EBC7}" type="datetime3">
              <a:rPr lang="en-US"/>
              <a:pPr/>
              <a:t>1 June 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15656D-C6FC-496C-BB3D-84F586830E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4C0D86F-0C4E-4EB0-A4DA-08EFF03D7E24}" type="datetime3">
              <a:rPr lang="en-US"/>
              <a:pPr/>
              <a:t>1 June 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CAD5F9-09FF-4833-BC75-A5121C616F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563696B-BF52-4B2E-A844-940CE8305AE6}" type="datetime3">
              <a:rPr lang="en-US"/>
              <a:pPr/>
              <a:t>1 June 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0A420E-DDFE-45BC-A1E0-8F8A9AAC3D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22E2F6-E015-4A78-885D-B35F83B644E0}" type="datetime3">
              <a:rPr lang="en-US"/>
              <a:pPr/>
              <a:t>1 June 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4CCF2B-03FB-48C6-967E-F64207D6D6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ACC4FE6-6B3F-40E0-A506-92B1B619BAAE}" type="datetime3">
              <a:rPr lang="en-US"/>
              <a:pPr/>
              <a:t>1 June 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8C10CD-4C90-436E-BAFE-E0708FA163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672916-D1B4-45A0-B2ED-3B06D68A7C8E}" type="datetime3">
              <a:rPr lang="en-US"/>
              <a:pPr/>
              <a:t>1 June 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87EDB9D-40A3-41C6-BA67-13DD96B6FA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089D2A1-C394-4C4F-BDF2-4F41A604498A}" type="datetime3">
              <a:rPr lang="en-US"/>
              <a:pPr/>
              <a:t>1 June 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12C8AF-F1E6-4579-A2D0-F1C38990B35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0712E1-CB75-4ABF-99FA-11E52A9D1315}" type="datetime3">
              <a:rPr lang="en-US"/>
              <a:pPr/>
              <a:t>1 June 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C2EE86-C40A-4CAD-AFBD-2BCF148B80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D26C908-F35B-4477-B8D6-01047F514084}" type="datetime3">
              <a:rPr lang="en-US"/>
              <a:pPr/>
              <a:t>1 June 2011</a:t>
            </a:fld>
            <a:endParaRPr lang="en-US"/>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30CCE5-C1C1-4EE9-88AC-A9CA44E76DD3}" type="slidenum">
              <a:rPr lang="en-US"/>
              <a:pPr/>
              <a:t>‹#›</a:t>
            </a:fld>
            <a:endParaRPr lang="en-US"/>
          </a:p>
        </p:txBody>
      </p:sp>
      <p:pic>
        <p:nvPicPr>
          <p:cNvPr id="83975" name="Picture 7" descr="WebsiteBanner"/>
          <p:cNvPicPr>
            <a:picLocks noChangeAspect="1" noChangeArrowheads="1"/>
          </p:cNvPicPr>
          <p:nvPr userDrawn="1"/>
        </p:nvPicPr>
        <p:blipFill>
          <a:blip r:embed="rId13" cstate="print"/>
          <a:srcRect/>
          <a:stretch>
            <a:fillRect/>
          </a:stretch>
        </p:blipFill>
        <p:spPr bwMode="auto">
          <a:xfrm>
            <a:off x="3175" y="127000"/>
            <a:ext cx="9140825" cy="846138"/>
          </a:xfrm>
          <a:prstGeom prst="rect">
            <a:avLst/>
          </a:prstGeom>
          <a:noFill/>
          <a:ln w="9525">
            <a:noFill/>
            <a:miter lim="800000"/>
            <a:headEnd/>
            <a:tailEnd/>
          </a:ln>
        </p:spPr>
      </p:pic>
      <p:sp>
        <p:nvSpPr>
          <p:cNvPr id="83976" name="Line 8"/>
          <p:cNvSpPr>
            <a:spLocks noChangeShapeType="1"/>
          </p:cNvSpPr>
          <p:nvPr userDrawn="1"/>
        </p:nvSpPr>
        <p:spPr bwMode="auto">
          <a:xfrm flipV="1">
            <a:off x="312738" y="6629400"/>
            <a:ext cx="8374062" cy="23813"/>
          </a:xfrm>
          <a:prstGeom prst="line">
            <a:avLst/>
          </a:prstGeom>
          <a:noFill/>
          <a:ln w="38100">
            <a:solidFill>
              <a:srgbClr val="FF0000"/>
            </a:solidFill>
            <a:round/>
            <a:headEnd/>
            <a:tailEnd/>
          </a:ln>
          <a:effectLst/>
        </p:spPr>
        <p:txBody>
          <a:bodyPr/>
          <a:lstStyle/>
          <a:p>
            <a:endParaRPr lang="en-US"/>
          </a:p>
        </p:txBody>
      </p:sp>
      <p:sp>
        <p:nvSpPr>
          <p:cNvPr id="83977" name="Text Box 9"/>
          <p:cNvSpPr txBox="1">
            <a:spLocks noChangeArrowheads="1"/>
          </p:cNvSpPr>
          <p:nvPr userDrawn="1"/>
        </p:nvSpPr>
        <p:spPr bwMode="auto">
          <a:xfrm>
            <a:off x="6019800" y="6484938"/>
            <a:ext cx="1736725" cy="304800"/>
          </a:xfrm>
          <a:prstGeom prst="rect">
            <a:avLst/>
          </a:prstGeom>
          <a:solidFill>
            <a:schemeClr val="bg1"/>
          </a:solidFill>
          <a:ln w="9525" algn="ctr">
            <a:noFill/>
            <a:miter lim="800000"/>
            <a:headEnd/>
            <a:tailEnd/>
          </a:ln>
          <a:effectLst/>
        </p:spPr>
        <p:txBody>
          <a:bodyPr wrap="none">
            <a:spAutoFit/>
          </a:bodyPr>
          <a:lstStyle/>
          <a:p>
            <a:pPr algn="ctr"/>
            <a:r>
              <a:rPr lang="en-US" sz="1400">
                <a:solidFill>
                  <a:srgbClr val="FF0000"/>
                </a:solidFill>
                <a:latin typeface="Arial Black" pitchFamily="34" charset="0"/>
              </a:rPr>
              <a:t>Building Strong!</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6CD03E22-F512-406B-9702-1DDBEE8B3C2F}" type="slidenum">
              <a:rPr lang="en-US"/>
              <a:pPr/>
              <a:t>1</a:t>
            </a:fld>
            <a:endParaRPr lang="en-US"/>
          </a:p>
        </p:txBody>
      </p:sp>
      <p:sp>
        <p:nvSpPr>
          <p:cNvPr id="11266" name="Rectangle 2"/>
          <p:cNvSpPr>
            <a:spLocks noGrp="1" noChangeArrowheads="1"/>
          </p:cNvSpPr>
          <p:nvPr>
            <p:ph type="ctrTitle"/>
          </p:nvPr>
        </p:nvSpPr>
        <p:spPr>
          <a:xfrm>
            <a:off x="457200" y="1219200"/>
            <a:ext cx="8229600" cy="1371600"/>
          </a:xfrm>
        </p:spPr>
        <p:txBody>
          <a:bodyPr/>
          <a:lstStyle/>
          <a:p>
            <a:r>
              <a:rPr lang="en-US" sz="4000" b="1" i="1" dirty="0">
                <a:solidFill>
                  <a:schemeClr val="tx1"/>
                </a:solidFill>
              </a:rPr>
              <a:t>Deep Draft Navigation Module</a:t>
            </a:r>
            <a:br>
              <a:rPr lang="en-US" sz="4000" b="1" i="1" dirty="0">
                <a:solidFill>
                  <a:schemeClr val="tx1"/>
                </a:solidFill>
              </a:rPr>
            </a:br>
            <a:r>
              <a:rPr lang="en-US" sz="4000" b="1" i="1" dirty="0" smtClean="0">
                <a:solidFill>
                  <a:schemeClr val="tx1"/>
                </a:solidFill>
              </a:rPr>
              <a:t>2011 </a:t>
            </a:r>
            <a:r>
              <a:rPr lang="en-US" sz="4000" b="1" i="1" dirty="0">
                <a:solidFill>
                  <a:schemeClr val="tx1"/>
                </a:solidFill>
              </a:rPr>
              <a:t>Planning Associates Class</a:t>
            </a:r>
            <a:endParaRPr lang="en-US" b="1" i="1" dirty="0">
              <a:solidFill>
                <a:schemeClr val="tx1"/>
              </a:solidFill>
              <a:effectLst>
                <a:outerShdw blurRad="38100" dist="38100" dir="2700000" algn="tl">
                  <a:srgbClr val="C0C0C0"/>
                </a:outerShdw>
              </a:effectLst>
            </a:endParaRPr>
          </a:p>
        </p:txBody>
      </p:sp>
      <p:sp>
        <p:nvSpPr>
          <p:cNvPr id="11268" name="Text Box 4"/>
          <p:cNvSpPr txBox="1">
            <a:spLocks noChangeArrowheads="1"/>
          </p:cNvSpPr>
          <p:nvPr/>
        </p:nvSpPr>
        <p:spPr bwMode="auto">
          <a:xfrm>
            <a:off x="5791200" y="5699125"/>
            <a:ext cx="3048000" cy="854075"/>
          </a:xfrm>
          <a:prstGeom prst="rect">
            <a:avLst/>
          </a:prstGeom>
          <a:noFill/>
          <a:ln w="12700">
            <a:noFill/>
            <a:miter lim="800000"/>
            <a:headEnd/>
            <a:tailEnd/>
          </a:ln>
          <a:effectLst/>
        </p:spPr>
        <p:txBody>
          <a:bodyPr>
            <a:spAutoFit/>
          </a:bodyPr>
          <a:lstStyle/>
          <a:p>
            <a:pPr eaLnBrk="0" hangingPunct="0">
              <a:spcBef>
                <a:spcPct val="50000"/>
              </a:spcBef>
            </a:pPr>
            <a:endParaRPr lang="en-US" sz="2000">
              <a:latin typeface="Verdana" pitchFamily="34" charset="0"/>
            </a:endParaRPr>
          </a:p>
          <a:p>
            <a:pPr algn="ctr" eaLnBrk="0" hangingPunct="0">
              <a:spcBef>
                <a:spcPct val="50000"/>
              </a:spcBef>
            </a:pPr>
            <a:endParaRPr lang="en-US" sz="2000">
              <a:latin typeface="Verdana" pitchFamily="34" charset="0"/>
            </a:endParaRPr>
          </a:p>
        </p:txBody>
      </p:sp>
      <p:sp>
        <p:nvSpPr>
          <p:cNvPr id="11269" name="Rectangle 5"/>
          <p:cNvSpPr>
            <a:spLocks noChangeArrowheads="1"/>
          </p:cNvSpPr>
          <p:nvPr/>
        </p:nvSpPr>
        <p:spPr bwMode="auto">
          <a:xfrm>
            <a:off x="1905000" y="4191000"/>
            <a:ext cx="5334000" cy="1569660"/>
          </a:xfrm>
          <a:prstGeom prst="rect">
            <a:avLst/>
          </a:prstGeom>
          <a:noFill/>
          <a:ln w="9525">
            <a:noFill/>
            <a:miter lim="800000"/>
            <a:headEnd/>
            <a:tailEnd/>
          </a:ln>
          <a:effectLst/>
        </p:spPr>
        <p:txBody>
          <a:bodyPr>
            <a:spAutoFit/>
          </a:bodyPr>
          <a:lstStyle/>
          <a:p>
            <a:pPr algn="ctr"/>
            <a:r>
              <a:rPr lang="en-US" sz="3200" i="1" dirty="0" smtClean="0">
                <a:latin typeface="Times New Roman" pitchFamily="18" charset="0"/>
              </a:rPr>
              <a:t>Jeremy LaDart</a:t>
            </a:r>
            <a:endParaRPr lang="en-US" sz="3200" i="1" dirty="0">
              <a:latin typeface="Times New Roman" pitchFamily="18" charset="0"/>
            </a:endParaRPr>
          </a:p>
          <a:p>
            <a:pPr algn="ctr"/>
            <a:r>
              <a:rPr lang="en-US" sz="3200" i="1" dirty="0">
                <a:latin typeface="Times New Roman" pitchFamily="18" charset="0"/>
              </a:rPr>
              <a:t>Office of Water Project Review</a:t>
            </a:r>
          </a:p>
          <a:p>
            <a:pPr algn="ctr"/>
            <a:r>
              <a:rPr lang="en-US" sz="3200" i="1" dirty="0">
                <a:latin typeface="Times New Roman" pitchFamily="18" charset="0"/>
              </a:rPr>
              <a:t>HQUSACE</a:t>
            </a:r>
          </a:p>
        </p:txBody>
      </p:sp>
      <p:sp>
        <p:nvSpPr>
          <p:cNvPr id="11270" name="Rectangle 6"/>
          <p:cNvSpPr>
            <a:spLocks noChangeArrowheads="1"/>
          </p:cNvSpPr>
          <p:nvPr/>
        </p:nvSpPr>
        <p:spPr bwMode="auto">
          <a:xfrm>
            <a:off x="609600" y="2819400"/>
            <a:ext cx="7772400" cy="1219200"/>
          </a:xfrm>
          <a:prstGeom prst="rect">
            <a:avLst/>
          </a:prstGeom>
          <a:solidFill>
            <a:srgbClr val="FFFFFF"/>
          </a:solidFill>
          <a:ln w="9525">
            <a:noFill/>
            <a:miter lim="800000"/>
            <a:headEnd/>
            <a:tailEnd/>
          </a:ln>
        </p:spPr>
        <p:txBody>
          <a:bodyPr/>
          <a:lstStyle/>
          <a:p>
            <a:pPr algn="ctr"/>
            <a:r>
              <a:rPr lang="en-US" sz="2800" b="1" i="1" dirty="0"/>
              <a:t>Mission Overview </a:t>
            </a:r>
            <a:br>
              <a:rPr lang="en-US" sz="2800" b="1" i="1" dirty="0"/>
            </a:br>
            <a:r>
              <a:rPr lang="en-US" sz="2800" b="1" i="1" dirty="0"/>
              <a:t>Significance, Federal Interest, Policies</a:t>
            </a:r>
            <a:endParaRPr lang="en-US" sz="36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9C2DC151-FE95-431D-892A-3092F03B57FF}" type="slidenum">
              <a:rPr lang="en-US"/>
              <a:pPr/>
              <a:t>10</a:t>
            </a:fld>
            <a:endParaRPr lang="en-US"/>
          </a:p>
        </p:txBody>
      </p:sp>
      <p:sp>
        <p:nvSpPr>
          <p:cNvPr id="73730" name="Rectangle 2"/>
          <p:cNvSpPr>
            <a:spLocks noGrp="1" noChangeArrowheads="1"/>
          </p:cNvSpPr>
          <p:nvPr>
            <p:ph type="title"/>
          </p:nvPr>
        </p:nvSpPr>
        <p:spPr>
          <a:xfrm>
            <a:off x="457200" y="990600"/>
            <a:ext cx="8229600" cy="762000"/>
          </a:xfrm>
        </p:spPr>
        <p:txBody>
          <a:bodyPr/>
          <a:lstStyle/>
          <a:p>
            <a:r>
              <a:rPr lang="en-US" sz="4000" b="1">
                <a:solidFill>
                  <a:schemeClr val="tx1"/>
                </a:solidFill>
              </a:rPr>
              <a:t>Federal Responsibilities</a:t>
            </a:r>
          </a:p>
        </p:txBody>
      </p:sp>
      <p:sp>
        <p:nvSpPr>
          <p:cNvPr id="73732" name="Rectangle 4"/>
          <p:cNvSpPr>
            <a:spLocks noChangeArrowheads="1"/>
          </p:cNvSpPr>
          <p:nvPr/>
        </p:nvSpPr>
        <p:spPr bwMode="auto">
          <a:xfrm>
            <a:off x="457200" y="1828800"/>
            <a:ext cx="7696200" cy="519113"/>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Char char="Ø"/>
            </a:pPr>
            <a:r>
              <a:rPr lang="en-US" sz="2400" b="1"/>
              <a:t>  </a:t>
            </a:r>
            <a:r>
              <a:rPr lang="en-US" sz="2800" b="1"/>
              <a:t>General Navigation Features (GNF)</a:t>
            </a:r>
          </a:p>
        </p:txBody>
      </p:sp>
      <p:sp>
        <p:nvSpPr>
          <p:cNvPr id="73733" name="Rectangle 5"/>
          <p:cNvSpPr>
            <a:spLocks noChangeArrowheads="1"/>
          </p:cNvSpPr>
          <p:nvPr/>
        </p:nvSpPr>
        <p:spPr bwMode="auto">
          <a:xfrm>
            <a:off x="304800" y="2590800"/>
            <a:ext cx="3581400" cy="3046988"/>
          </a:xfrm>
          <a:prstGeom prst="rect">
            <a:avLst/>
          </a:prstGeom>
          <a:noFill/>
          <a:ln w="9525">
            <a:noFill/>
            <a:miter lim="800000"/>
            <a:headEnd/>
            <a:tailEnd/>
          </a:ln>
          <a:effectLst/>
        </p:spPr>
        <p:txBody>
          <a:bodyPr wrap="square">
            <a:spAutoFit/>
          </a:bodyPr>
          <a:lstStyle/>
          <a:p>
            <a:pPr lvl="1">
              <a:buFontTx/>
              <a:buChar char="•"/>
            </a:pPr>
            <a:r>
              <a:rPr lang="en-US" sz="2400" b="1" dirty="0"/>
              <a:t>  Channels</a:t>
            </a:r>
          </a:p>
          <a:p>
            <a:pPr lvl="1">
              <a:buFontTx/>
              <a:buChar char="•"/>
            </a:pPr>
            <a:r>
              <a:rPr lang="en-US" sz="2400" b="1" dirty="0"/>
              <a:t>  Jetties</a:t>
            </a:r>
          </a:p>
          <a:p>
            <a:pPr lvl="1">
              <a:buFontTx/>
              <a:buChar char="•"/>
            </a:pPr>
            <a:r>
              <a:rPr lang="en-US" sz="2400" b="1" dirty="0"/>
              <a:t>  Anchorages</a:t>
            </a:r>
          </a:p>
          <a:p>
            <a:pPr lvl="1">
              <a:buFontTx/>
              <a:buChar char="•"/>
            </a:pPr>
            <a:r>
              <a:rPr lang="en-US" sz="2400" b="1" dirty="0"/>
              <a:t>  Breakwaters</a:t>
            </a:r>
          </a:p>
          <a:p>
            <a:pPr lvl="1">
              <a:buFontTx/>
              <a:buChar char="•"/>
            </a:pPr>
            <a:r>
              <a:rPr lang="en-US" sz="2400" b="1" dirty="0"/>
              <a:t>  Locks</a:t>
            </a:r>
          </a:p>
          <a:p>
            <a:pPr lvl="1">
              <a:buFontTx/>
              <a:buChar char="•"/>
            </a:pPr>
            <a:r>
              <a:rPr lang="en-US" sz="2400" b="1" dirty="0"/>
              <a:t>  Disposal Sites (since WRDA 96)</a:t>
            </a:r>
          </a:p>
          <a:p>
            <a:pPr lvl="1">
              <a:buFontTx/>
              <a:buChar char="•"/>
            </a:pPr>
            <a:r>
              <a:rPr lang="en-US" sz="2400" b="1" dirty="0"/>
              <a:t>  Aids to Navigation</a:t>
            </a:r>
          </a:p>
        </p:txBody>
      </p:sp>
      <p:pic>
        <p:nvPicPr>
          <p:cNvPr id="73734" name="Picture 6" descr="Cespn-01"/>
          <p:cNvPicPr>
            <a:picLocks noChangeAspect="1" noChangeArrowheads="1"/>
          </p:cNvPicPr>
          <p:nvPr/>
        </p:nvPicPr>
        <p:blipFill>
          <a:blip r:embed="rId3" cstate="print"/>
          <a:srcRect/>
          <a:stretch>
            <a:fillRect/>
          </a:stretch>
        </p:blipFill>
        <p:spPr bwMode="auto">
          <a:xfrm>
            <a:off x="4038600" y="2590800"/>
            <a:ext cx="4648200" cy="3505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smtClean="0"/>
              <a:t>May 2011</a:t>
            </a:r>
            <a:endParaRPr lang="en-US" dirty="0"/>
          </a:p>
        </p:txBody>
      </p:sp>
      <p:sp>
        <p:nvSpPr>
          <p:cNvPr id="6" name="Slide Number Placeholder 5"/>
          <p:cNvSpPr>
            <a:spLocks noGrp="1"/>
          </p:cNvSpPr>
          <p:nvPr>
            <p:ph type="sldNum" sz="quarter" idx="12"/>
          </p:nvPr>
        </p:nvSpPr>
        <p:spPr/>
        <p:txBody>
          <a:bodyPr/>
          <a:lstStyle/>
          <a:p>
            <a:fld id="{F5B0B0F8-E67C-44C5-83B7-343F141A1044}" type="slidenum">
              <a:rPr lang="en-US"/>
              <a:pPr/>
              <a:t>11</a:t>
            </a:fld>
            <a:endParaRPr lang="en-US"/>
          </a:p>
        </p:txBody>
      </p:sp>
      <p:sp>
        <p:nvSpPr>
          <p:cNvPr id="27650" name="Rectangle 2"/>
          <p:cNvSpPr>
            <a:spLocks noGrp="1" noChangeArrowheads="1"/>
          </p:cNvSpPr>
          <p:nvPr>
            <p:ph type="title"/>
          </p:nvPr>
        </p:nvSpPr>
        <p:spPr>
          <a:xfrm>
            <a:off x="457200" y="990600"/>
            <a:ext cx="8229600" cy="1295400"/>
          </a:xfrm>
        </p:spPr>
        <p:txBody>
          <a:bodyPr/>
          <a:lstStyle/>
          <a:p>
            <a:r>
              <a:rPr lang="en-US" sz="3600" b="1">
                <a:solidFill>
                  <a:schemeClr val="tx1"/>
                </a:solidFill>
              </a:rPr>
              <a:t>Federal Project Features not Included as Corps Responsibility</a:t>
            </a:r>
          </a:p>
        </p:txBody>
      </p:sp>
      <p:sp>
        <p:nvSpPr>
          <p:cNvPr id="27653" name="Rectangle 5"/>
          <p:cNvSpPr>
            <a:spLocks noChangeArrowheads="1"/>
          </p:cNvSpPr>
          <p:nvPr/>
        </p:nvSpPr>
        <p:spPr bwMode="auto">
          <a:xfrm>
            <a:off x="533400" y="2362200"/>
            <a:ext cx="7391400" cy="3081338"/>
          </a:xfrm>
          <a:prstGeom prst="rect">
            <a:avLst/>
          </a:prstGeom>
          <a:noFill/>
          <a:ln w="9525">
            <a:noFill/>
            <a:miter lim="800000"/>
            <a:headEnd/>
            <a:tailEnd/>
          </a:ln>
          <a:effectLst/>
        </p:spPr>
        <p:txBody>
          <a:bodyPr>
            <a:spAutoFit/>
          </a:bodyPr>
          <a:lstStyle/>
          <a:p>
            <a:pPr>
              <a:buFont typeface="Wingdings" pitchFamily="2" charset="2"/>
              <a:buChar char="Ø"/>
            </a:pPr>
            <a:r>
              <a:rPr lang="en-US" sz="2800" dirty="0">
                <a:effectLst>
                  <a:outerShdw blurRad="38100" dist="38100" dir="2700000" algn="tl">
                    <a:srgbClr val="C0C0C0"/>
                  </a:outerShdw>
                </a:effectLst>
              </a:rPr>
              <a:t>  The U.S. Coast Guard is responsible for Aids to Navigation</a:t>
            </a:r>
          </a:p>
          <a:p>
            <a:pPr>
              <a:buFont typeface="Wingdings" pitchFamily="2" charset="2"/>
              <a:buNone/>
            </a:pPr>
            <a:endParaRPr lang="en-US" sz="2800" dirty="0">
              <a:effectLst>
                <a:outerShdw blurRad="38100" dist="38100" dir="2700000" algn="tl">
                  <a:srgbClr val="C0C0C0"/>
                </a:outerShdw>
              </a:effectLst>
            </a:endParaRPr>
          </a:p>
          <a:p>
            <a:pPr lvl="1">
              <a:buFontTx/>
              <a:buChar char="•"/>
            </a:pPr>
            <a:r>
              <a:rPr lang="en-US" sz="2800" dirty="0">
                <a:effectLst>
                  <a:outerShdw blurRad="38100" dist="38100" dir="2700000" algn="tl">
                    <a:srgbClr val="C0C0C0"/>
                  </a:outerShdw>
                </a:effectLst>
              </a:rPr>
              <a:t>  Buoys</a:t>
            </a:r>
          </a:p>
          <a:p>
            <a:pPr lvl="1">
              <a:buFontTx/>
              <a:buChar char="•"/>
            </a:pPr>
            <a:r>
              <a:rPr lang="en-US" sz="2800" dirty="0">
                <a:effectLst>
                  <a:outerShdw blurRad="38100" dist="38100" dir="2700000" algn="tl">
                    <a:srgbClr val="C0C0C0"/>
                  </a:outerShdw>
                </a:effectLst>
              </a:rPr>
              <a:t>  Lights</a:t>
            </a:r>
          </a:p>
          <a:p>
            <a:pPr lvl="1">
              <a:buFontTx/>
              <a:buChar char="•"/>
            </a:pPr>
            <a:r>
              <a:rPr lang="en-US" sz="2800" dirty="0">
                <a:effectLst>
                  <a:outerShdw blurRad="38100" dist="38100" dir="2700000" algn="tl">
                    <a:srgbClr val="C0C0C0"/>
                  </a:outerShdw>
                </a:effectLst>
              </a:rPr>
              <a:t>  Ranges</a:t>
            </a:r>
          </a:p>
          <a:p>
            <a:pPr lvl="1">
              <a:buFontTx/>
              <a:buChar char="•"/>
            </a:pPr>
            <a:r>
              <a:rPr lang="en-US" sz="2800" dirty="0">
                <a:effectLst>
                  <a:outerShdw blurRad="38100" dist="38100" dir="2700000" algn="tl">
                    <a:srgbClr val="C0C0C0"/>
                  </a:outerShdw>
                </a:effectLst>
              </a:rPr>
              <a:t>  Other Marks</a:t>
            </a:r>
          </a:p>
        </p:txBody>
      </p:sp>
      <p:pic>
        <p:nvPicPr>
          <p:cNvPr id="27654" name="Picture 6" descr="Tender_31"/>
          <p:cNvPicPr>
            <a:picLocks noChangeAspect="1" noChangeArrowheads="1"/>
          </p:cNvPicPr>
          <p:nvPr/>
        </p:nvPicPr>
        <p:blipFill>
          <a:blip r:embed="rId2" cstate="print"/>
          <a:srcRect/>
          <a:stretch>
            <a:fillRect/>
          </a:stretch>
        </p:blipFill>
        <p:spPr bwMode="auto">
          <a:xfrm>
            <a:off x="3810000" y="3200400"/>
            <a:ext cx="4876800" cy="299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74C0976D-A3D7-4E88-AABA-1AEA55DC926D}" type="slidenum">
              <a:rPr lang="en-US"/>
              <a:pPr/>
              <a:t>12</a:t>
            </a:fld>
            <a:endParaRPr lang="en-US"/>
          </a:p>
        </p:txBody>
      </p:sp>
      <p:sp>
        <p:nvSpPr>
          <p:cNvPr id="51202" name="Rectangle 2"/>
          <p:cNvSpPr>
            <a:spLocks noGrp="1" noChangeArrowheads="1"/>
          </p:cNvSpPr>
          <p:nvPr>
            <p:ph type="title"/>
          </p:nvPr>
        </p:nvSpPr>
        <p:spPr>
          <a:xfrm>
            <a:off x="457200" y="990600"/>
            <a:ext cx="8229600" cy="1143000"/>
          </a:xfrm>
        </p:spPr>
        <p:txBody>
          <a:bodyPr/>
          <a:lstStyle/>
          <a:p>
            <a:r>
              <a:rPr lang="en-US" sz="4000">
                <a:latin typeface="Times New Roman" pitchFamily="18" charset="0"/>
              </a:rPr>
              <a:t/>
            </a:r>
            <a:br>
              <a:rPr lang="en-US" sz="4000">
                <a:latin typeface="Times New Roman" pitchFamily="18" charset="0"/>
              </a:rPr>
            </a:br>
            <a:endParaRPr lang="en-US" sz="4000">
              <a:latin typeface="Times New Roman" pitchFamily="18" charset="0"/>
            </a:endParaRPr>
          </a:p>
        </p:txBody>
      </p:sp>
      <p:sp>
        <p:nvSpPr>
          <p:cNvPr id="51204" name="Rectangle 4"/>
          <p:cNvSpPr>
            <a:spLocks noChangeArrowheads="1"/>
          </p:cNvSpPr>
          <p:nvPr/>
        </p:nvSpPr>
        <p:spPr bwMode="auto">
          <a:xfrm>
            <a:off x="457200" y="1143000"/>
            <a:ext cx="8077200" cy="701675"/>
          </a:xfrm>
          <a:prstGeom prst="rect">
            <a:avLst/>
          </a:prstGeom>
          <a:noFill/>
          <a:ln w="9525">
            <a:noFill/>
            <a:miter lim="800000"/>
            <a:headEnd/>
            <a:tailEnd/>
          </a:ln>
          <a:effectLst/>
        </p:spPr>
        <p:txBody>
          <a:bodyPr>
            <a:spAutoFit/>
          </a:bodyPr>
          <a:lstStyle/>
          <a:p>
            <a:pPr algn="ctr"/>
            <a:r>
              <a:rPr lang="en-US" sz="4000" b="1"/>
              <a:t>Non-Federal Responsibilities</a:t>
            </a:r>
          </a:p>
        </p:txBody>
      </p:sp>
      <p:sp>
        <p:nvSpPr>
          <p:cNvPr id="51205" name="Rectangle 5"/>
          <p:cNvSpPr>
            <a:spLocks noChangeArrowheads="1"/>
          </p:cNvSpPr>
          <p:nvPr/>
        </p:nvSpPr>
        <p:spPr bwMode="auto">
          <a:xfrm>
            <a:off x="533400" y="1981200"/>
            <a:ext cx="7772400" cy="3539430"/>
          </a:xfrm>
          <a:prstGeom prst="rect">
            <a:avLst/>
          </a:prstGeom>
          <a:noFill/>
          <a:ln w="9525">
            <a:noFill/>
            <a:miter lim="800000"/>
            <a:headEnd/>
            <a:tailEnd/>
          </a:ln>
          <a:effectLst/>
        </p:spPr>
        <p:txBody>
          <a:bodyPr wrap="square">
            <a:spAutoFit/>
          </a:bodyPr>
          <a:lstStyle/>
          <a:p>
            <a:pPr>
              <a:buFontTx/>
              <a:buChar char="•"/>
            </a:pPr>
            <a:r>
              <a:rPr lang="en-US" sz="2800" dirty="0">
                <a:effectLst>
                  <a:outerShdw blurRad="38100" dist="38100" dir="2700000" algn="tl">
                    <a:srgbClr val="C0C0C0"/>
                  </a:outerShdw>
                </a:effectLst>
              </a:rPr>
              <a:t>  Cost share in the construction of </a:t>
            </a:r>
            <a:r>
              <a:rPr lang="en-US" sz="2800" dirty="0" smtClean="0">
                <a:effectLst>
                  <a:outerShdw blurRad="38100" dist="38100" dir="2700000" algn="tl">
                    <a:srgbClr val="C0C0C0"/>
                  </a:outerShdw>
                </a:effectLst>
              </a:rPr>
              <a:t>General Navigation </a:t>
            </a:r>
            <a:r>
              <a:rPr lang="en-US" sz="2800" dirty="0">
                <a:effectLst>
                  <a:outerShdw blurRad="38100" dist="38100" dir="2700000" algn="tl">
                    <a:srgbClr val="C0C0C0"/>
                  </a:outerShdw>
                </a:effectLst>
              </a:rPr>
              <a:t>Features</a:t>
            </a:r>
          </a:p>
          <a:p>
            <a:pPr>
              <a:buFontTx/>
              <a:buChar char="•"/>
            </a:pPr>
            <a:endParaRPr lang="en-US" sz="2800" dirty="0">
              <a:effectLst>
                <a:outerShdw blurRad="38100" dist="38100" dir="2700000" algn="tl">
                  <a:srgbClr val="C0C0C0"/>
                </a:outerShdw>
              </a:effectLst>
            </a:endParaRPr>
          </a:p>
          <a:p>
            <a:pPr>
              <a:buFontTx/>
              <a:buChar char="•"/>
            </a:pPr>
            <a:r>
              <a:rPr lang="en-US" sz="2800" dirty="0">
                <a:effectLst>
                  <a:outerShdw blurRad="38100" dist="38100" dir="2700000" algn="tl">
                    <a:srgbClr val="C0C0C0"/>
                  </a:outerShdw>
                </a:effectLst>
              </a:rPr>
              <a:t>  Cost share </a:t>
            </a:r>
            <a:r>
              <a:rPr lang="en-US" sz="2800" dirty="0" smtClean="0">
                <a:effectLst>
                  <a:outerShdw blurRad="38100" dist="38100" dir="2700000" algn="tl">
                    <a:srgbClr val="C0C0C0"/>
                  </a:outerShdw>
                </a:effectLst>
              </a:rPr>
              <a:t>O&amp;M</a:t>
            </a:r>
            <a:endParaRPr lang="en-US" sz="2800" dirty="0">
              <a:effectLst>
                <a:outerShdw blurRad="38100" dist="38100" dir="2700000" algn="tl">
                  <a:srgbClr val="C0C0C0"/>
                </a:outerShdw>
              </a:effectLst>
            </a:endParaRPr>
          </a:p>
          <a:p>
            <a:pPr>
              <a:buFontTx/>
              <a:buChar char="•"/>
            </a:pPr>
            <a:endParaRPr lang="en-US" sz="2800" dirty="0">
              <a:effectLst>
                <a:outerShdw blurRad="38100" dist="38100" dir="2700000" algn="tl">
                  <a:srgbClr val="C0C0C0"/>
                </a:outerShdw>
              </a:effectLst>
            </a:endParaRPr>
          </a:p>
          <a:p>
            <a:pPr>
              <a:buFontTx/>
              <a:buChar char="•"/>
            </a:pPr>
            <a:r>
              <a:rPr lang="en-US" sz="2800" dirty="0">
                <a:effectLst>
                  <a:outerShdw blurRad="38100" dist="38100" dir="2700000" algn="tl">
                    <a:srgbClr val="C0C0C0"/>
                  </a:outerShdw>
                </a:effectLst>
              </a:rPr>
              <a:t>  Provide LERR</a:t>
            </a:r>
          </a:p>
          <a:p>
            <a:pPr>
              <a:buFontTx/>
              <a:buChar char="•"/>
            </a:pPr>
            <a:endParaRPr lang="en-US" sz="2800" dirty="0">
              <a:effectLst>
                <a:outerShdw blurRad="38100" dist="38100" dir="2700000" algn="tl">
                  <a:srgbClr val="C0C0C0"/>
                </a:outerShdw>
              </a:effectLst>
            </a:endParaRPr>
          </a:p>
          <a:p>
            <a:pPr>
              <a:buFontTx/>
              <a:buChar char="•"/>
            </a:pPr>
            <a:r>
              <a:rPr lang="en-US" sz="2800" dirty="0">
                <a:effectLst>
                  <a:outerShdw blurRad="38100" dist="38100" dir="2700000" algn="tl">
                    <a:srgbClr val="C0C0C0"/>
                  </a:outerShdw>
                </a:effectLst>
              </a:rPr>
              <a:t>  Provide </a:t>
            </a:r>
            <a:r>
              <a:rPr lang="en-US" sz="2800" dirty="0" smtClean="0">
                <a:effectLst>
                  <a:outerShdw blurRad="38100" dist="38100" dir="2700000" algn="tl">
                    <a:srgbClr val="C0C0C0"/>
                  </a:outerShdw>
                </a:effectLst>
              </a:rPr>
              <a:t>LSF</a:t>
            </a:r>
            <a:endParaRPr lang="en-US" sz="2800" dirty="0">
              <a:effectLst>
                <a:outerShdw blurRad="38100" dist="38100" dir="2700000" algn="tl">
                  <a:srgbClr val="C0C0C0"/>
                </a:outerShdw>
              </a:effectLst>
            </a:endParaRPr>
          </a:p>
        </p:txBody>
      </p:sp>
      <p:pic>
        <p:nvPicPr>
          <p:cNvPr id="51206" name="Picture 6" descr="Mobile Harbor"/>
          <p:cNvPicPr>
            <a:picLocks noChangeAspect="1" noChangeArrowheads="1"/>
          </p:cNvPicPr>
          <p:nvPr/>
        </p:nvPicPr>
        <p:blipFill>
          <a:blip r:embed="rId2" cstate="print"/>
          <a:srcRect/>
          <a:stretch>
            <a:fillRect/>
          </a:stretch>
        </p:blipFill>
        <p:spPr bwMode="auto">
          <a:xfrm>
            <a:off x="4267200" y="2743200"/>
            <a:ext cx="4343400"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33400" y="6248400"/>
            <a:ext cx="2133600" cy="476250"/>
          </a:xfrm>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6892EC0C-1BD4-4477-8DCB-A0DEBF672275}" type="slidenum">
              <a:rPr lang="en-US"/>
              <a:pPr/>
              <a:t>13</a:t>
            </a:fld>
            <a:endParaRPr lang="en-US"/>
          </a:p>
        </p:txBody>
      </p:sp>
      <p:sp>
        <p:nvSpPr>
          <p:cNvPr id="33794" name="Rectangle 2"/>
          <p:cNvSpPr>
            <a:spLocks noGrp="1" noChangeArrowheads="1"/>
          </p:cNvSpPr>
          <p:nvPr>
            <p:ph type="title"/>
          </p:nvPr>
        </p:nvSpPr>
        <p:spPr>
          <a:xfrm>
            <a:off x="457200" y="1143000"/>
            <a:ext cx="8229600" cy="685800"/>
          </a:xfrm>
        </p:spPr>
        <p:txBody>
          <a:bodyPr/>
          <a:lstStyle/>
          <a:p>
            <a:r>
              <a:rPr lang="en-US" sz="4000" b="1">
                <a:solidFill>
                  <a:schemeClr val="tx1"/>
                </a:solidFill>
              </a:rPr>
              <a:t>Local Service Facilities</a:t>
            </a:r>
          </a:p>
        </p:txBody>
      </p:sp>
      <p:sp>
        <p:nvSpPr>
          <p:cNvPr id="33796" name="Rectangle 4"/>
          <p:cNvSpPr>
            <a:spLocks noChangeArrowheads="1"/>
          </p:cNvSpPr>
          <p:nvPr/>
        </p:nvSpPr>
        <p:spPr bwMode="auto">
          <a:xfrm>
            <a:off x="457200" y="2209800"/>
            <a:ext cx="3200400" cy="3013075"/>
          </a:xfrm>
          <a:prstGeom prst="rect">
            <a:avLst/>
          </a:prstGeom>
          <a:noFill/>
          <a:ln w="9525">
            <a:noFill/>
            <a:miter lim="800000"/>
            <a:headEnd/>
            <a:tailEnd/>
          </a:ln>
          <a:effectLst/>
        </p:spPr>
        <p:txBody>
          <a:bodyPr>
            <a:spAutoFit/>
          </a:bodyPr>
          <a:lstStyle/>
          <a:p>
            <a:pPr>
              <a:buFontTx/>
              <a:buChar char="•"/>
            </a:pPr>
            <a:r>
              <a:rPr lang="en-US" sz="2400" dirty="0">
                <a:effectLst>
                  <a:outerShdw blurRad="38100" dist="38100" dir="2700000" algn="tl">
                    <a:srgbClr val="C0C0C0"/>
                  </a:outerShdw>
                </a:effectLst>
              </a:rPr>
              <a:t>  Docks &amp; Berthing Areas</a:t>
            </a:r>
          </a:p>
          <a:p>
            <a:pPr>
              <a:buFontTx/>
              <a:buChar char="•"/>
            </a:pPr>
            <a:endParaRPr lang="en-US" sz="2400" dirty="0">
              <a:effectLst>
                <a:outerShdw blurRad="38100" dist="38100" dir="2700000" algn="tl">
                  <a:srgbClr val="C0C0C0"/>
                </a:outerShdw>
              </a:effectLst>
            </a:endParaRPr>
          </a:p>
          <a:p>
            <a:pPr>
              <a:buFontTx/>
              <a:buChar char="•"/>
            </a:pPr>
            <a:r>
              <a:rPr lang="en-US" sz="2400" dirty="0">
                <a:effectLst>
                  <a:outerShdw blurRad="38100" dist="38100" dir="2700000" algn="tl">
                    <a:srgbClr val="C0C0C0"/>
                  </a:outerShdw>
                </a:effectLst>
              </a:rPr>
              <a:t>  Terminal and transfer facilities</a:t>
            </a:r>
          </a:p>
          <a:p>
            <a:endParaRPr lang="en-US" sz="2400" dirty="0">
              <a:effectLst>
                <a:outerShdw blurRad="38100" dist="38100" dir="2700000" algn="tl">
                  <a:srgbClr val="C0C0C0"/>
                </a:outerShdw>
              </a:effectLst>
            </a:endParaRPr>
          </a:p>
          <a:p>
            <a:pPr>
              <a:buFontTx/>
              <a:buChar char="•"/>
            </a:pPr>
            <a:r>
              <a:rPr lang="en-US" sz="2400" dirty="0">
                <a:effectLst>
                  <a:outerShdw blurRad="38100" dist="38100" dir="2700000" algn="tl">
                    <a:srgbClr val="C0C0C0"/>
                  </a:outerShdw>
                </a:effectLst>
              </a:rPr>
              <a:t>  Local access channels</a:t>
            </a:r>
          </a:p>
        </p:txBody>
      </p:sp>
      <p:sp>
        <p:nvSpPr>
          <p:cNvPr id="33797" name="Rectangle 5"/>
          <p:cNvSpPr>
            <a:spLocks noChangeArrowheads="1"/>
          </p:cNvSpPr>
          <p:nvPr/>
        </p:nvSpPr>
        <p:spPr bwMode="auto">
          <a:xfrm>
            <a:off x="457200" y="5638800"/>
            <a:ext cx="7767638" cy="420688"/>
          </a:xfrm>
          <a:prstGeom prst="rect">
            <a:avLst/>
          </a:prstGeom>
          <a:noFill/>
          <a:ln w="9525">
            <a:noFill/>
            <a:miter lim="800000"/>
            <a:headEnd/>
            <a:tailEnd/>
          </a:ln>
          <a:effectLst/>
        </p:spPr>
        <p:txBody>
          <a:bodyPr wrap="none">
            <a:spAutoFit/>
          </a:bodyPr>
          <a:lstStyle/>
          <a:p>
            <a:pPr>
              <a:lnSpc>
                <a:spcPct val="90000"/>
              </a:lnSpc>
              <a:spcBef>
                <a:spcPct val="75000"/>
              </a:spcBef>
              <a:buClr>
                <a:schemeClr val="tx1"/>
              </a:buClr>
              <a:buFontTx/>
              <a:buChar char="•"/>
            </a:pPr>
            <a:r>
              <a:rPr lang="en-US" sz="2400">
                <a:effectLst>
                  <a:outerShdw blurRad="38100" dist="38100" dir="2700000" algn="tl">
                    <a:srgbClr val="C0C0C0"/>
                  </a:outerShdw>
                </a:effectLst>
              </a:rPr>
              <a:t>  Must be accessible and available to all on equal terms</a:t>
            </a:r>
          </a:p>
        </p:txBody>
      </p:sp>
      <p:pic>
        <p:nvPicPr>
          <p:cNvPr id="33798" name="Picture 6" descr="Charleston Harbor Container Facilities"/>
          <p:cNvPicPr>
            <a:picLocks noChangeAspect="1" noChangeArrowheads="1"/>
          </p:cNvPicPr>
          <p:nvPr/>
        </p:nvPicPr>
        <p:blipFill>
          <a:blip r:embed="rId3" cstate="print"/>
          <a:srcRect/>
          <a:stretch>
            <a:fillRect/>
          </a:stretch>
        </p:blipFill>
        <p:spPr bwMode="auto">
          <a:xfrm>
            <a:off x="3505200" y="2133600"/>
            <a:ext cx="4953000" cy="3187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A2941D97-228A-4136-8869-24CA0A409595}" type="slidenum">
              <a:rPr lang="en-US"/>
              <a:pPr/>
              <a:t>14</a:t>
            </a:fld>
            <a:endParaRPr lang="en-US"/>
          </a:p>
        </p:txBody>
      </p:sp>
      <p:sp>
        <p:nvSpPr>
          <p:cNvPr id="32770" name="Rectangle 2"/>
          <p:cNvSpPr>
            <a:spLocks noGrp="1" noChangeArrowheads="1"/>
          </p:cNvSpPr>
          <p:nvPr>
            <p:ph type="title"/>
          </p:nvPr>
        </p:nvSpPr>
        <p:spPr>
          <a:xfrm>
            <a:off x="457200" y="1066800"/>
            <a:ext cx="8229600" cy="685800"/>
          </a:xfrm>
        </p:spPr>
        <p:txBody>
          <a:bodyPr/>
          <a:lstStyle/>
          <a:p>
            <a:r>
              <a:rPr lang="en-US" sz="4000" b="1"/>
              <a:t>Policy Guidance &amp; Authorities</a:t>
            </a:r>
          </a:p>
        </p:txBody>
      </p:sp>
      <p:pic>
        <p:nvPicPr>
          <p:cNvPr id="32772" name="Picture 4" descr="Square Rigged Sailing Vessel"/>
          <p:cNvPicPr>
            <a:picLocks noChangeAspect="1" noChangeArrowheads="1"/>
          </p:cNvPicPr>
          <p:nvPr/>
        </p:nvPicPr>
        <p:blipFill>
          <a:blip r:embed="rId3" cstate="print"/>
          <a:srcRect/>
          <a:stretch>
            <a:fillRect/>
          </a:stretch>
        </p:blipFill>
        <p:spPr bwMode="auto">
          <a:xfrm>
            <a:off x="1295400" y="1981200"/>
            <a:ext cx="6477000" cy="3962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D309530F-330C-40AC-8C9E-6EE89C8A4DCB}" type="slidenum">
              <a:rPr lang="en-US"/>
              <a:pPr/>
              <a:t>15</a:t>
            </a:fld>
            <a:endParaRPr lang="en-US"/>
          </a:p>
        </p:txBody>
      </p:sp>
      <p:sp>
        <p:nvSpPr>
          <p:cNvPr id="34818" name="Rectangle 2"/>
          <p:cNvSpPr>
            <a:spLocks noGrp="1" noChangeArrowheads="1"/>
          </p:cNvSpPr>
          <p:nvPr>
            <p:ph type="title"/>
          </p:nvPr>
        </p:nvSpPr>
        <p:spPr>
          <a:xfrm>
            <a:off x="457200" y="990600"/>
            <a:ext cx="8229600" cy="1981200"/>
          </a:xfrm>
        </p:spPr>
        <p:txBody>
          <a:bodyPr/>
          <a:lstStyle/>
          <a:p>
            <a:r>
              <a:rPr lang="en-US" sz="3600" dirty="0"/>
              <a:t>Primary Authority for</a:t>
            </a:r>
            <a:br>
              <a:rPr lang="en-US" sz="3600" dirty="0"/>
            </a:br>
            <a:r>
              <a:rPr lang="en-US" sz="3600" dirty="0"/>
              <a:t>Deep Draft Navigation</a:t>
            </a:r>
            <a:br>
              <a:rPr lang="en-US" sz="3600" dirty="0"/>
            </a:br>
            <a:r>
              <a:rPr lang="en-US" sz="3600" dirty="0"/>
              <a:t> Section 101 of WRDA 86</a:t>
            </a:r>
          </a:p>
        </p:txBody>
      </p:sp>
      <p:pic>
        <p:nvPicPr>
          <p:cNvPr id="34820" name="Picture 4" descr="Pipeline Dredge"/>
          <p:cNvPicPr>
            <a:picLocks noChangeAspect="1" noChangeArrowheads="1"/>
          </p:cNvPicPr>
          <p:nvPr/>
        </p:nvPicPr>
        <p:blipFill>
          <a:blip r:embed="rId2" cstate="print"/>
          <a:srcRect/>
          <a:stretch>
            <a:fillRect/>
          </a:stretch>
        </p:blipFill>
        <p:spPr bwMode="auto">
          <a:xfrm>
            <a:off x="1447800" y="2971800"/>
            <a:ext cx="6461040" cy="3225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248400"/>
            <a:ext cx="1371600" cy="476250"/>
          </a:xfrm>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DC7BAD09-284F-4FA1-A49E-576F0FFED876}" type="slidenum">
              <a:rPr lang="en-US"/>
              <a:pPr/>
              <a:t>16</a:t>
            </a:fld>
            <a:endParaRPr lang="en-US"/>
          </a:p>
        </p:txBody>
      </p:sp>
      <p:sp>
        <p:nvSpPr>
          <p:cNvPr id="36866" name="Rectangle 2"/>
          <p:cNvSpPr>
            <a:spLocks noGrp="1" noChangeArrowheads="1"/>
          </p:cNvSpPr>
          <p:nvPr>
            <p:ph type="title"/>
          </p:nvPr>
        </p:nvSpPr>
        <p:spPr>
          <a:xfrm>
            <a:off x="0" y="1066800"/>
            <a:ext cx="9144000" cy="838200"/>
          </a:xfrm>
        </p:spPr>
        <p:txBody>
          <a:bodyPr/>
          <a:lstStyle/>
          <a:p>
            <a:r>
              <a:rPr lang="en-US" sz="3600" b="1">
                <a:solidFill>
                  <a:schemeClr val="tx1"/>
                </a:solidFill>
              </a:rPr>
              <a:t>Navigation Policy Guidance</a:t>
            </a:r>
            <a:r>
              <a:rPr lang="en-US" sz="2000" b="1">
                <a:solidFill>
                  <a:schemeClr val="hlink"/>
                </a:solidFill>
              </a:rPr>
              <a:t/>
            </a:r>
            <a:br>
              <a:rPr lang="en-US" sz="2000" b="1">
                <a:solidFill>
                  <a:schemeClr val="hlink"/>
                </a:solidFill>
              </a:rPr>
            </a:br>
            <a:r>
              <a:rPr lang="en-US" sz="2000" b="1">
                <a:solidFill>
                  <a:srgbClr val="FF0000"/>
                </a:solidFill>
              </a:rPr>
              <a:t>http://www.usace.army.mil/cw/cecw-cp/library/planlib.html</a:t>
            </a:r>
          </a:p>
        </p:txBody>
      </p:sp>
      <p:sp>
        <p:nvSpPr>
          <p:cNvPr id="36868" name="Rectangle 4"/>
          <p:cNvSpPr>
            <a:spLocks noChangeArrowheads="1"/>
          </p:cNvSpPr>
          <p:nvPr/>
        </p:nvSpPr>
        <p:spPr bwMode="auto">
          <a:xfrm>
            <a:off x="762000" y="2057400"/>
            <a:ext cx="7696200" cy="4154984"/>
          </a:xfrm>
          <a:prstGeom prst="rect">
            <a:avLst/>
          </a:prstGeom>
          <a:noFill/>
          <a:ln w="9525">
            <a:noFill/>
            <a:miter lim="800000"/>
            <a:headEnd/>
            <a:tailEnd/>
          </a:ln>
          <a:effectLst/>
        </p:spPr>
        <p:txBody>
          <a:bodyPr wrap="square">
            <a:spAutoFit/>
          </a:bodyPr>
          <a:lstStyle/>
          <a:p>
            <a:r>
              <a:rPr lang="en-US" sz="2400" b="1" dirty="0">
                <a:effectLst>
                  <a:outerShdw blurRad="38100" dist="38100" dir="2700000" algn="tl">
                    <a:srgbClr val="C0C0C0"/>
                  </a:outerShdw>
                </a:effectLst>
              </a:rPr>
              <a:t>Engineering Regulations</a:t>
            </a:r>
          </a:p>
          <a:p>
            <a:pPr lvl="1">
              <a:buFontTx/>
              <a:buChar char="•"/>
            </a:pPr>
            <a:r>
              <a:rPr lang="en-US" sz="2400" b="1" dirty="0">
                <a:effectLst>
                  <a:outerShdw blurRad="38100" dist="38100" dir="2700000" algn="tl">
                    <a:srgbClr val="C0C0C0"/>
                  </a:outerShdw>
                </a:effectLst>
              </a:rPr>
              <a:t>  </a:t>
            </a:r>
            <a:r>
              <a:rPr lang="en-US" sz="2400" dirty="0">
                <a:effectLst>
                  <a:outerShdw blurRad="38100" dist="38100" dir="2700000" algn="tl">
                    <a:srgbClr val="C0C0C0"/>
                  </a:outerShdw>
                </a:effectLst>
              </a:rPr>
              <a:t>ER 1105-2-100, Chapter 3-2</a:t>
            </a:r>
          </a:p>
          <a:p>
            <a:pPr lvl="1">
              <a:buFontTx/>
              <a:buChar char="•"/>
            </a:pP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EP </a:t>
            </a:r>
            <a:r>
              <a:rPr lang="en-US" sz="2400" dirty="0">
                <a:effectLst>
                  <a:outerShdw blurRad="38100" dist="38100" dir="2700000" algn="tl">
                    <a:srgbClr val="C0C0C0"/>
                  </a:outerShdw>
                </a:effectLst>
              </a:rPr>
              <a:t>1165-2-1,  Policy Digest, Chapter 12</a:t>
            </a:r>
          </a:p>
          <a:p>
            <a:pPr lvl="1">
              <a:buFontTx/>
              <a:buChar char="•"/>
            </a:pPr>
            <a:r>
              <a:rPr lang="en-US" sz="2400" dirty="0">
                <a:effectLst>
                  <a:outerShdw blurRad="38100" dist="38100" dir="2700000" algn="tl">
                    <a:srgbClr val="C0C0C0"/>
                  </a:outerShdw>
                </a:effectLst>
              </a:rPr>
              <a:t>  ER 1165-2-131 (Appendix G)</a:t>
            </a:r>
          </a:p>
          <a:p>
            <a:pPr lvl="1">
              <a:buFontTx/>
              <a:buChar char="•"/>
            </a:pPr>
            <a:r>
              <a:rPr lang="en-US" sz="2400" dirty="0">
                <a:effectLst>
                  <a:outerShdw blurRad="38100" dist="38100" dir="2700000" algn="tl">
                    <a:srgbClr val="C0C0C0"/>
                  </a:outerShdw>
                </a:effectLst>
              </a:rPr>
              <a:t>  ER 1165-2-120, -122, and -124 relate to non-Federal studies, construction, and reimbursement</a:t>
            </a:r>
          </a:p>
          <a:p>
            <a:pPr lvl="1">
              <a:buFontTx/>
              <a:buChar char="•"/>
            </a:pPr>
            <a:r>
              <a:rPr lang="en-US" sz="2400" dirty="0">
                <a:effectLst>
                  <a:outerShdw blurRad="38100" dist="38100" dir="2700000" algn="tl">
                    <a:srgbClr val="C0C0C0"/>
                  </a:outerShdw>
                </a:effectLst>
              </a:rPr>
              <a:t>  ER 1165-2-25 (Bridge Alterations)</a:t>
            </a:r>
          </a:p>
          <a:p>
            <a:pPr>
              <a:buFont typeface="Wingdings" pitchFamily="2" charset="2"/>
              <a:buNone/>
            </a:pPr>
            <a:r>
              <a:rPr lang="en-US" sz="2400" b="1" dirty="0">
                <a:effectLst>
                  <a:outerShdw blurRad="38100" dist="38100" dir="2700000" algn="tl">
                    <a:srgbClr val="C0C0C0"/>
                  </a:outerShdw>
                </a:effectLst>
              </a:rPr>
              <a:t>Policy Guidance Letters (PGLs)</a:t>
            </a:r>
          </a:p>
          <a:p>
            <a:pPr lvl="1">
              <a:buFontTx/>
              <a:buChar char="•"/>
            </a:pPr>
            <a:r>
              <a:rPr lang="en-US" sz="2400" b="1" dirty="0">
                <a:effectLst>
                  <a:outerShdw blurRad="38100" dist="38100" dir="2700000" algn="tl">
                    <a:srgbClr val="C0C0C0"/>
                  </a:outerShdw>
                </a:effectLst>
              </a:rPr>
              <a:t>  </a:t>
            </a:r>
            <a:r>
              <a:rPr lang="en-US" sz="2400" dirty="0">
                <a:effectLst>
                  <a:outerShdw blurRad="38100" dist="38100" dir="2700000" algn="tl">
                    <a:srgbClr val="C0C0C0"/>
                  </a:outerShdw>
                </a:effectLst>
              </a:rPr>
              <a:t>There are a total of 19 navigation PGLs.</a:t>
            </a:r>
          </a:p>
          <a:p>
            <a:pPr lvl="1">
              <a:buFontTx/>
              <a:buChar char="•"/>
            </a:pPr>
            <a:r>
              <a:rPr lang="en-US" sz="2400" dirty="0">
                <a:effectLst>
                  <a:outerShdw blurRad="38100" dist="38100" dir="2700000" algn="tl">
                    <a:srgbClr val="C0C0C0"/>
                  </a:outerShdw>
                </a:effectLst>
              </a:rPr>
              <a:t>  PGLs 44, 47, 49 (superseded), 56 and 62, are perhaps the most useful--all relate to cost sharing.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E5BB5F4F-6F6F-4A9A-ACC8-DDDE15A47865}" type="slidenum">
              <a:rPr lang="en-US"/>
              <a:pPr/>
              <a:t>17</a:t>
            </a:fld>
            <a:endParaRPr lang="en-US"/>
          </a:p>
        </p:txBody>
      </p:sp>
      <p:sp>
        <p:nvSpPr>
          <p:cNvPr id="68610" name="Rectangle 2"/>
          <p:cNvSpPr>
            <a:spLocks noGrp="1" noChangeArrowheads="1"/>
          </p:cNvSpPr>
          <p:nvPr>
            <p:ph type="title"/>
          </p:nvPr>
        </p:nvSpPr>
        <p:spPr>
          <a:xfrm>
            <a:off x="457200" y="990600"/>
            <a:ext cx="8229600" cy="685800"/>
          </a:xfrm>
        </p:spPr>
        <p:txBody>
          <a:bodyPr/>
          <a:lstStyle/>
          <a:p>
            <a:r>
              <a:rPr lang="en-US" sz="4000" b="1">
                <a:solidFill>
                  <a:schemeClr val="tx1"/>
                </a:solidFill>
              </a:rPr>
              <a:t>Policies Affecting Navigation</a:t>
            </a:r>
          </a:p>
        </p:txBody>
      </p:sp>
      <p:sp>
        <p:nvSpPr>
          <p:cNvPr id="68612" name="Rectangle 4"/>
          <p:cNvSpPr>
            <a:spLocks noChangeArrowheads="1"/>
          </p:cNvSpPr>
          <p:nvPr/>
        </p:nvSpPr>
        <p:spPr bwMode="auto">
          <a:xfrm>
            <a:off x="609600" y="1752600"/>
            <a:ext cx="6070600" cy="519113"/>
          </a:xfrm>
          <a:prstGeom prst="rect">
            <a:avLst/>
          </a:prstGeom>
          <a:noFill/>
          <a:ln w="9525">
            <a:noFill/>
            <a:miter lim="800000"/>
            <a:headEnd/>
            <a:tailEnd/>
          </a:ln>
          <a:effectLst/>
        </p:spPr>
        <p:txBody>
          <a:bodyPr wrap="none">
            <a:spAutoFit/>
          </a:bodyPr>
          <a:lstStyle/>
          <a:p>
            <a:pPr>
              <a:spcBef>
                <a:spcPct val="45000"/>
              </a:spcBef>
              <a:buClr>
                <a:schemeClr val="tx1"/>
              </a:buClr>
              <a:buFontTx/>
              <a:buChar char="•"/>
            </a:pPr>
            <a:r>
              <a:rPr lang="en-US" sz="2800" dirty="0">
                <a:effectLst>
                  <a:outerShdw blurRad="38100" dist="38100" dir="2700000" algn="tl">
                    <a:srgbClr val="C0C0C0"/>
                  </a:outerShdw>
                </a:effectLst>
              </a:rPr>
              <a:t>  Beneficial uses of dredged material</a:t>
            </a:r>
          </a:p>
        </p:txBody>
      </p:sp>
      <p:sp>
        <p:nvSpPr>
          <p:cNvPr id="68613" name="Rectangle 5"/>
          <p:cNvSpPr>
            <a:spLocks noChangeArrowheads="1"/>
          </p:cNvSpPr>
          <p:nvPr/>
        </p:nvSpPr>
        <p:spPr bwMode="auto">
          <a:xfrm>
            <a:off x="609600" y="2514600"/>
            <a:ext cx="2514600" cy="3508375"/>
          </a:xfrm>
          <a:prstGeom prst="rect">
            <a:avLst/>
          </a:prstGeom>
          <a:noFill/>
          <a:ln w="9525">
            <a:noFill/>
            <a:miter lim="800000"/>
            <a:headEnd/>
            <a:tailEnd/>
          </a:ln>
          <a:effectLst/>
        </p:spPr>
        <p:txBody>
          <a:bodyPr>
            <a:spAutoFit/>
          </a:bodyPr>
          <a:lstStyle/>
          <a:p>
            <a:pPr>
              <a:buFontTx/>
              <a:buChar char="•"/>
            </a:pPr>
            <a:r>
              <a:rPr lang="en-US" sz="2400" dirty="0">
                <a:effectLst>
                  <a:outerShdw blurRad="38100" dist="38100" dir="2700000" algn="tl">
                    <a:srgbClr val="C0C0C0"/>
                  </a:outerShdw>
                </a:effectLst>
              </a:rPr>
              <a:t>  </a:t>
            </a:r>
            <a:r>
              <a:rPr lang="en-US" sz="2800" dirty="0">
                <a:effectLst>
                  <a:outerShdw blurRad="38100" dist="38100" dir="2700000" algn="tl">
                    <a:srgbClr val="C0C0C0"/>
                  </a:outerShdw>
                </a:effectLst>
              </a:rPr>
              <a:t>Access channels</a:t>
            </a:r>
          </a:p>
          <a:p>
            <a:pPr>
              <a:buFontTx/>
              <a:buChar char="•"/>
            </a:pPr>
            <a:endParaRPr lang="en-US" sz="2800" dirty="0">
              <a:effectLst>
                <a:outerShdw blurRad="38100" dist="38100" dir="2700000" algn="tl">
                  <a:srgbClr val="C0C0C0"/>
                </a:outerShdw>
              </a:effectLst>
            </a:endParaRPr>
          </a:p>
          <a:p>
            <a:pPr>
              <a:buFontTx/>
              <a:buChar char="•"/>
            </a:pPr>
            <a:r>
              <a:rPr lang="en-US" sz="2800" dirty="0">
                <a:effectLst>
                  <a:outerShdw blurRad="38100" dist="38100" dir="2700000" algn="tl">
                    <a:srgbClr val="C0C0C0"/>
                  </a:outerShdw>
                </a:effectLst>
              </a:rPr>
              <a:t>  Single owner policy</a:t>
            </a:r>
          </a:p>
          <a:p>
            <a:pPr>
              <a:buFontTx/>
              <a:buChar char="•"/>
            </a:pPr>
            <a:endParaRPr lang="en-US" sz="2800" dirty="0">
              <a:effectLst>
                <a:outerShdw blurRad="38100" dist="38100" dir="2700000" algn="tl">
                  <a:srgbClr val="C0C0C0"/>
                </a:outerShdw>
              </a:effectLst>
            </a:endParaRPr>
          </a:p>
          <a:p>
            <a:pPr>
              <a:buFontTx/>
              <a:buChar char="•"/>
            </a:pPr>
            <a:r>
              <a:rPr lang="en-US" sz="2800" dirty="0">
                <a:effectLst>
                  <a:outerShdw blurRad="38100" dist="38100" dir="2700000" algn="tl">
                    <a:srgbClr val="C0C0C0"/>
                  </a:outerShdw>
                </a:effectLst>
              </a:rPr>
              <a:t>  Progressive development</a:t>
            </a:r>
          </a:p>
        </p:txBody>
      </p:sp>
      <p:pic>
        <p:nvPicPr>
          <p:cNvPr id="68614" name="Picture 6" descr="Savannah Waterfowl"/>
          <p:cNvPicPr>
            <a:picLocks noChangeAspect="1" noChangeArrowheads="1"/>
          </p:cNvPicPr>
          <p:nvPr/>
        </p:nvPicPr>
        <p:blipFill>
          <a:blip r:embed="rId3" cstate="print"/>
          <a:srcRect/>
          <a:stretch>
            <a:fillRect/>
          </a:stretch>
        </p:blipFill>
        <p:spPr bwMode="auto">
          <a:xfrm>
            <a:off x="3276600" y="2590800"/>
            <a:ext cx="5257800" cy="34369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A9791B07-29D0-4B35-9FEB-B2E85B1C46AE}" type="slidenum">
              <a:rPr lang="en-US"/>
              <a:pPr/>
              <a:t>18</a:t>
            </a:fld>
            <a:endParaRPr lang="en-US"/>
          </a:p>
        </p:txBody>
      </p:sp>
      <p:sp>
        <p:nvSpPr>
          <p:cNvPr id="54274" name="Rectangle 2"/>
          <p:cNvSpPr>
            <a:spLocks noGrp="1" noChangeArrowheads="1"/>
          </p:cNvSpPr>
          <p:nvPr>
            <p:ph type="title"/>
          </p:nvPr>
        </p:nvSpPr>
        <p:spPr>
          <a:xfrm>
            <a:off x="0" y="990600"/>
            <a:ext cx="9144000" cy="914400"/>
          </a:xfrm>
        </p:spPr>
        <p:txBody>
          <a:bodyPr/>
          <a:lstStyle/>
          <a:p>
            <a:r>
              <a:rPr lang="en-US" sz="4000" b="1">
                <a:solidFill>
                  <a:schemeClr val="tx1"/>
                </a:solidFill>
              </a:rPr>
              <a:t>Beneficial Uses of Dredged Material</a:t>
            </a:r>
          </a:p>
        </p:txBody>
      </p:sp>
      <p:sp>
        <p:nvSpPr>
          <p:cNvPr id="54276" name="Rectangle 4"/>
          <p:cNvSpPr>
            <a:spLocks noChangeArrowheads="1"/>
          </p:cNvSpPr>
          <p:nvPr/>
        </p:nvSpPr>
        <p:spPr bwMode="auto">
          <a:xfrm>
            <a:off x="685800" y="1981200"/>
            <a:ext cx="3505200" cy="1187450"/>
          </a:xfrm>
          <a:prstGeom prst="rect">
            <a:avLst/>
          </a:prstGeom>
          <a:noFill/>
          <a:ln w="9525">
            <a:noFill/>
            <a:miter lim="800000"/>
            <a:headEnd/>
            <a:tailEnd/>
          </a:ln>
          <a:effectLst/>
        </p:spPr>
        <p:txBody>
          <a:bodyPr>
            <a:spAutoFit/>
          </a:bodyPr>
          <a:lstStyle/>
          <a:p>
            <a:pPr>
              <a:buFontTx/>
              <a:buChar char="•"/>
            </a:pPr>
            <a:r>
              <a:rPr lang="en-US" sz="2400">
                <a:effectLst>
                  <a:outerShdw blurRad="38100" dist="38100" dir="2700000" algn="tl">
                    <a:srgbClr val="C0C0C0"/>
                  </a:outerShdw>
                </a:effectLst>
              </a:rPr>
              <a:t>  Land Creation</a:t>
            </a:r>
          </a:p>
          <a:p>
            <a:pPr>
              <a:buFontTx/>
              <a:buChar char="•"/>
            </a:pPr>
            <a:r>
              <a:rPr lang="en-US" sz="2400">
                <a:effectLst>
                  <a:outerShdw blurRad="38100" dist="38100" dir="2700000" algn="tl">
                    <a:srgbClr val="C0C0C0"/>
                  </a:outerShdw>
                </a:effectLst>
              </a:rPr>
              <a:t>  Beach Nourishment</a:t>
            </a:r>
          </a:p>
          <a:p>
            <a:pPr>
              <a:buFontTx/>
              <a:buChar char="•"/>
            </a:pPr>
            <a:r>
              <a:rPr lang="en-US" sz="2400">
                <a:effectLst>
                  <a:outerShdw blurRad="38100" dist="38100" dir="2700000" algn="tl">
                    <a:srgbClr val="C0C0C0"/>
                  </a:outerShdw>
                </a:effectLst>
              </a:rPr>
              <a:t>  Mitigation/Restoration</a:t>
            </a:r>
          </a:p>
        </p:txBody>
      </p:sp>
      <p:pic>
        <p:nvPicPr>
          <p:cNvPr id="54277" name="Picture 5" descr="Cypress Swamp"/>
          <p:cNvPicPr>
            <a:picLocks noChangeAspect="1" noChangeArrowheads="1"/>
          </p:cNvPicPr>
          <p:nvPr/>
        </p:nvPicPr>
        <p:blipFill>
          <a:blip r:embed="rId2" cstate="print"/>
          <a:srcRect/>
          <a:stretch>
            <a:fillRect/>
          </a:stretch>
        </p:blipFill>
        <p:spPr bwMode="auto">
          <a:xfrm>
            <a:off x="5334000" y="1981200"/>
            <a:ext cx="3051175" cy="4191000"/>
          </a:xfrm>
          <a:prstGeom prst="rect">
            <a:avLst/>
          </a:prstGeom>
          <a:noFill/>
          <a:ln w="9525">
            <a:solidFill>
              <a:schemeClr val="tx1"/>
            </a:solidFill>
            <a:miter lim="800000"/>
            <a:headEnd/>
            <a:tailEnd/>
          </a:ln>
        </p:spPr>
      </p:pic>
      <p:pic>
        <p:nvPicPr>
          <p:cNvPr id="54278" name="Picture 6" descr="Wilmington Mitigation Site"/>
          <p:cNvPicPr>
            <a:picLocks noChangeAspect="1" noChangeArrowheads="1"/>
          </p:cNvPicPr>
          <p:nvPr/>
        </p:nvPicPr>
        <p:blipFill>
          <a:blip r:embed="rId3" cstate="print"/>
          <a:srcRect/>
          <a:stretch>
            <a:fillRect/>
          </a:stretch>
        </p:blipFill>
        <p:spPr bwMode="auto">
          <a:xfrm>
            <a:off x="685800" y="3352800"/>
            <a:ext cx="4114800" cy="27987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D990317F-4D31-4077-8C15-30D4B2474541}" type="slidenum">
              <a:rPr lang="en-US"/>
              <a:pPr/>
              <a:t>19</a:t>
            </a:fld>
            <a:endParaRPr lang="en-US"/>
          </a:p>
        </p:txBody>
      </p:sp>
      <p:sp>
        <p:nvSpPr>
          <p:cNvPr id="78850" name="Rectangle 2"/>
          <p:cNvSpPr>
            <a:spLocks noGrp="1" noChangeArrowheads="1"/>
          </p:cNvSpPr>
          <p:nvPr>
            <p:ph type="title"/>
          </p:nvPr>
        </p:nvSpPr>
        <p:spPr>
          <a:xfrm>
            <a:off x="0" y="1143000"/>
            <a:ext cx="9144000" cy="685800"/>
          </a:xfrm>
          <a:noFill/>
          <a:ln/>
        </p:spPr>
        <p:txBody>
          <a:bodyPr/>
          <a:lstStyle/>
          <a:p>
            <a:r>
              <a:rPr lang="en-US" sz="3600" b="1">
                <a:solidFill>
                  <a:schemeClr val="tx1"/>
                </a:solidFill>
              </a:rPr>
              <a:t>Beneficial Uses - Beach  Nourishment</a:t>
            </a:r>
          </a:p>
        </p:txBody>
      </p:sp>
      <p:sp>
        <p:nvSpPr>
          <p:cNvPr id="78852" name="Rectangle 4"/>
          <p:cNvSpPr>
            <a:spLocks noChangeArrowheads="1"/>
          </p:cNvSpPr>
          <p:nvPr/>
        </p:nvSpPr>
        <p:spPr bwMode="auto">
          <a:xfrm>
            <a:off x="609600" y="2057400"/>
            <a:ext cx="7696200" cy="4031873"/>
          </a:xfrm>
          <a:prstGeom prst="rect">
            <a:avLst/>
          </a:prstGeom>
          <a:noFill/>
          <a:ln w="9525">
            <a:noFill/>
            <a:miter lim="800000"/>
            <a:headEnd/>
            <a:tailEnd/>
          </a:ln>
          <a:effectLst/>
        </p:spPr>
        <p:txBody>
          <a:bodyPr>
            <a:spAutoFit/>
          </a:bodyPr>
          <a:lstStyle/>
          <a:p>
            <a:pPr>
              <a:buFont typeface="Wingdings" pitchFamily="2" charset="2"/>
              <a:buChar char="Ø"/>
            </a:pPr>
            <a:r>
              <a:rPr lang="en-US" sz="2400" b="1" dirty="0">
                <a:effectLst>
                  <a:outerShdw blurRad="38100" dist="38100" dir="2700000" algn="tl">
                    <a:srgbClr val="C0C0C0"/>
                  </a:outerShdw>
                </a:effectLst>
              </a:rPr>
              <a:t>  </a:t>
            </a:r>
            <a:r>
              <a:rPr lang="en-US" sz="2800" b="1" dirty="0">
                <a:effectLst>
                  <a:outerShdw blurRad="38100" dist="38100" dir="2700000" algn="tl">
                    <a:srgbClr val="C0C0C0"/>
                  </a:outerShdw>
                </a:effectLst>
              </a:rPr>
              <a:t>Authorized by Section 204 of WRDA 1992 and Section 207 of WRDA 1996</a:t>
            </a:r>
          </a:p>
          <a:p>
            <a:pPr>
              <a:buFont typeface="Wingdings" pitchFamily="2" charset="2"/>
              <a:buNone/>
            </a:pPr>
            <a:endParaRPr lang="en-US" sz="2800" b="1" dirty="0">
              <a:effectLst>
                <a:outerShdw blurRad="38100" dist="38100" dir="2700000" algn="tl">
                  <a:srgbClr val="C0C0C0"/>
                </a:outerShdw>
              </a:effectLst>
            </a:endParaRPr>
          </a:p>
          <a:p>
            <a:pPr>
              <a:buFont typeface="Wingdings" pitchFamily="2" charset="2"/>
              <a:buChar char="Ø"/>
            </a:pPr>
            <a:r>
              <a:rPr lang="en-US" sz="2800" b="1" dirty="0">
                <a:effectLst>
                  <a:outerShdw blurRad="38100" dist="38100" dir="2700000" algn="tl">
                    <a:srgbClr val="C0C0C0"/>
                  </a:outerShdw>
                </a:effectLst>
              </a:rPr>
              <a:t>  Eligibility for Federal cost-sharing</a:t>
            </a:r>
          </a:p>
          <a:p>
            <a:pPr lvl="3">
              <a:buFontTx/>
              <a:buChar char="•"/>
            </a:pPr>
            <a:r>
              <a:rPr lang="en-US" sz="2400" i="1" dirty="0">
                <a:effectLst>
                  <a:outerShdw blurRad="38100" dist="38100" dir="2700000" algn="tl">
                    <a:srgbClr val="C0C0C0"/>
                  </a:outerShdw>
                </a:effectLst>
              </a:rPr>
              <a:t>  The State requests it,</a:t>
            </a:r>
          </a:p>
          <a:p>
            <a:pPr lvl="3">
              <a:buFontTx/>
              <a:buChar char="•"/>
            </a:pPr>
            <a:r>
              <a:rPr lang="en-US" sz="2400" i="1" dirty="0">
                <a:effectLst>
                  <a:outerShdw blurRad="38100" dist="38100" dir="2700000" algn="tl">
                    <a:srgbClr val="C0C0C0"/>
                  </a:outerShdw>
                </a:effectLst>
              </a:rPr>
              <a:t>  The Secretary of the Army considers it in the public interest,</a:t>
            </a:r>
          </a:p>
          <a:p>
            <a:pPr lvl="3">
              <a:buFontTx/>
              <a:buChar char="•"/>
            </a:pPr>
            <a:r>
              <a:rPr lang="en-US" sz="2400" i="1" dirty="0">
                <a:effectLst>
                  <a:outerShdw blurRad="38100" dist="38100" dir="2700000" algn="tl">
                    <a:srgbClr val="C0C0C0"/>
                  </a:outerShdw>
                </a:effectLst>
              </a:rPr>
              <a:t>  Hurricane and storm damage benefits will justify the additional expense, and</a:t>
            </a:r>
          </a:p>
          <a:p>
            <a:pPr lvl="3">
              <a:buFontTx/>
              <a:buChar char="•"/>
            </a:pPr>
            <a:r>
              <a:rPr lang="en-US" sz="2400" i="1" dirty="0">
                <a:effectLst>
                  <a:outerShdw blurRad="38100" dist="38100" dir="2700000" algn="tl">
                    <a:srgbClr val="C0C0C0"/>
                  </a:outerShdw>
                </a:effectLst>
              </a:rPr>
              <a:t>  The beach is open to public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smtClean="0"/>
              <a:t>May 2011</a:t>
            </a:r>
            <a:endParaRPr lang="en-US" dirty="0"/>
          </a:p>
        </p:txBody>
      </p:sp>
      <p:sp>
        <p:nvSpPr>
          <p:cNvPr id="6" name="Slide Number Placeholder 5"/>
          <p:cNvSpPr>
            <a:spLocks noGrp="1"/>
          </p:cNvSpPr>
          <p:nvPr>
            <p:ph type="sldNum" sz="quarter" idx="12"/>
          </p:nvPr>
        </p:nvSpPr>
        <p:spPr/>
        <p:txBody>
          <a:bodyPr/>
          <a:lstStyle/>
          <a:p>
            <a:fld id="{616C8D32-76C8-48AA-8056-08D5F2CD53F5}" type="slidenum">
              <a:rPr lang="en-US"/>
              <a:pPr/>
              <a:t>2</a:t>
            </a:fld>
            <a:endParaRPr lang="en-US"/>
          </a:p>
        </p:txBody>
      </p:sp>
      <p:sp>
        <p:nvSpPr>
          <p:cNvPr id="15362" name="Rectangle 2"/>
          <p:cNvSpPr>
            <a:spLocks noGrp="1" noChangeArrowheads="1"/>
          </p:cNvSpPr>
          <p:nvPr>
            <p:ph type="title"/>
          </p:nvPr>
        </p:nvSpPr>
        <p:spPr>
          <a:xfrm>
            <a:off x="457200" y="990600"/>
            <a:ext cx="8229600" cy="762000"/>
          </a:xfrm>
        </p:spPr>
        <p:txBody>
          <a:bodyPr/>
          <a:lstStyle/>
          <a:p>
            <a:r>
              <a:rPr lang="en-US" sz="4000" b="1">
                <a:solidFill>
                  <a:schemeClr val="tx1"/>
                </a:solidFill>
              </a:rPr>
              <a:t>Presentation Outline</a:t>
            </a:r>
          </a:p>
        </p:txBody>
      </p:sp>
      <p:sp>
        <p:nvSpPr>
          <p:cNvPr id="15363" name="Rectangle 3"/>
          <p:cNvSpPr>
            <a:spLocks noGrp="1" noChangeArrowheads="1"/>
          </p:cNvSpPr>
          <p:nvPr>
            <p:ph type="body" idx="1"/>
          </p:nvPr>
        </p:nvSpPr>
        <p:spPr>
          <a:xfrm>
            <a:off x="457200" y="2057400"/>
            <a:ext cx="3733800" cy="4068763"/>
          </a:xfrm>
        </p:spPr>
        <p:txBody>
          <a:bodyPr/>
          <a:lstStyle/>
          <a:p>
            <a:pPr>
              <a:lnSpc>
                <a:spcPct val="80000"/>
              </a:lnSpc>
              <a:spcBef>
                <a:spcPct val="25000"/>
              </a:spcBef>
            </a:pPr>
            <a:endParaRPr lang="en-US" dirty="0"/>
          </a:p>
          <a:p>
            <a:pPr>
              <a:lnSpc>
                <a:spcPct val="80000"/>
              </a:lnSpc>
              <a:spcBef>
                <a:spcPct val="25000"/>
              </a:spcBef>
              <a:buFont typeface="Wingdings" pitchFamily="2" charset="2"/>
              <a:buChar char="Ø"/>
            </a:pPr>
            <a:r>
              <a:rPr lang="en-US" dirty="0"/>
              <a:t>Mission Overview</a:t>
            </a:r>
          </a:p>
          <a:p>
            <a:pPr>
              <a:lnSpc>
                <a:spcPct val="80000"/>
              </a:lnSpc>
              <a:spcBef>
                <a:spcPct val="25000"/>
              </a:spcBef>
              <a:buFont typeface="Wingdings" pitchFamily="2" charset="2"/>
              <a:buChar char="Ø"/>
            </a:pPr>
            <a:endParaRPr lang="en-US" dirty="0"/>
          </a:p>
          <a:p>
            <a:pPr>
              <a:lnSpc>
                <a:spcPct val="80000"/>
              </a:lnSpc>
              <a:spcBef>
                <a:spcPct val="25000"/>
              </a:spcBef>
              <a:buFont typeface="Wingdings" pitchFamily="2" charset="2"/>
              <a:buChar char="Ø"/>
            </a:pPr>
            <a:r>
              <a:rPr lang="en-US" dirty="0"/>
              <a:t>Federal Interest</a:t>
            </a:r>
          </a:p>
          <a:p>
            <a:pPr>
              <a:lnSpc>
                <a:spcPct val="80000"/>
              </a:lnSpc>
              <a:spcBef>
                <a:spcPct val="25000"/>
              </a:spcBef>
              <a:buFont typeface="Wingdings" pitchFamily="2" charset="2"/>
              <a:buChar char="Ø"/>
            </a:pPr>
            <a:endParaRPr lang="en-US" dirty="0"/>
          </a:p>
          <a:p>
            <a:pPr>
              <a:lnSpc>
                <a:spcPct val="80000"/>
              </a:lnSpc>
              <a:spcBef>
                <a:spcPct val="25000"/>
              </a:spcBef>
              <a:buFont typeface="Wingdings" pitchFamily="2" charset="2"/>
              <a:buChar char="Ø"/>
            </a:pPr>
            <a:r>
              <a:rPr lang="en-US" dirty="0"/>
              <a:t>Policy Guidance</a:t>
            </a:r>
            <a:endParaRPr lang="en-US" sz="2000" dirty="0"/>
          </a:p>
          <a:p>
            <a:pPr>
              <a:lnSpc>
                <a:spcPct val="79000"/>
              </a:lnSpc>
            </a:pPr>
            <a:endParaRPr lang="en-US" sz="2000" i="1" dirty="0">
              <a:latin typeface="Times New Roman" pitchFamily="18" charset="0"/>
            </a:endParaRPr>
          </a:p>
        </p:txBody>
      </p:sp>
      <p:pic>
        <p:nvPicPr>
          <p:cNvPr id="15364" name="Picture 4" descr="Containership 3"/>
          <p:cNvPicPr>
            <a:picLocks noChangeAspect="1" noChangeArrowheads="1"/>
          </p:cNvPicPr>
          <p:nvPr/>
        </p:nvPicPr>
        <p:blipFill>
          <a:blip r:embed="rId3" cstate="print"/>
          <a:srcRect/>
          <a:stretch>
            <a:fillRect/>
          </a:stretch>
        </p:blipFill>
        <p:spPr bwMode="auto">
          <a:xfrm>
            <a:off x="4876800" y="1981200"/>
            <a:ext cx="3429000" cy="4191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499D1435-A066-4EAA-82B5-D219A30D48DB}" type="slidenum">
              <a:rPr lang="en-US"/>
              <a:pPr/>
              <a:t>20</a:t>
            </a:fld>
            <a:endParaRPr lang="en-US"/>
          </a:p>
        </p:txBody>
      </p:sp>
      <p:sp>
        <p:nvSpPr>
          <p:cNvPr id="48130" name="Rectangle 2"/>
          <p:cNvSpPr>
            <a:spLocks noGrp="1" noChangeArrowheads="1"/>
          </p:cNvSpPr>
          <p:nvPr>
            <p:ph type="title"/>
          </p:nvPr>
        </p:nvSpPr>
        <p:spPr>
          <a:xfrm>
            <a:off x="0" y="990600"/>
            <a:ext cx="9144000" cy="914400"/>
          </a:xfrm>
        </p:spPr>
        <p:txBody>
          <a:bodyPr/>
          <a:lstStyle/>
          <a:p>
            <a:r>
              <a:rPr lang="en-US" sz="3600" b="1">
                <a:solidFill>
                  <a:schemeClr val="tx1"/>
                </a:solidFill>
              </a:rPr>
              <a:t>Beneficial Uses - Restoration/Mitigation</a:t>
            </a:r>
          </a:p>
        </p:txBody>
      </p:sp>
      <p:sp>
        <p:nvSpPr>
          <p:cNvPr id="48132" name="Rectangle 4"/>
          <p:cNvSpPr>
            <a:spLocks noChangeArrowheads="1"/>
          </p:cNvSpPr>
          <p:nvPr/>
        </p:nvSpPr>
        <p:spPr bwMode="auto">
          <a:xfrm>
            <a:off x="609600" y="2209800"/>
            <a:ext cx="3352800" cy="2647950"/>
          </a:xfrm>
          <a:prstGeom prst="rect">
            <a:avLst/>
          </a:prstGeom>
          <a:noFill/>
          <a:ln w="9525">
            <a:noFill/>
            <a:miter lim="800000"/>
            <a:headEnd/>
            <a:tailEnd/>
          </a:ln>
          <a:effectLst/>
        </p:spPr>
        <p:txBody>
          <a:bodyPr>
            <a:spAutoFit/>
          </a:bodyPr>
          <a:lstStyle/>
          <a:p>
            <a:pPr>
              <a:buFontTx/>
              <a:buChar char="•"/>
            </a:pPr>
            <a:r>
              <a:rPr lang="en-US" sz="2400">
                <a:effectLst>
                  <a:outerShdw blurRad="38100" dist="38100" dir="2700000" algn="tl">
                    <a:srgbClr val="C0C0C0"/>
                  </a:outerShdw>
                </a:effectLst>
              </a:rPr>
              <a:t>  Creation of wetlands is most common beneficial use</a:t>
            </a:r>
          </a:p>
          <a:p>
            <a:pPr>
              <a:buFontTx/>
              <a:buChar char="•"/>
            </a:pPr>
            <a:endParaRPr lang="en-US" sz="2400">
              <a:effectLst>
                <a:outerShdw blurRad="38100" dist="38100" dir="2700000" algn="tl">
                  <a:srgbClr val="C0C0C0"/>
                </a:outerShdw>
              </a:effectLst>
            </a:endParaRPr>
          </a:p>
          <a:p>
            <a:pPr>
              <a:buFontTx/>
              <a:buChar char="•"/>
            </a:pPr>
            <a:r>
              <a:rPr lang="en-US" sz="2400">
                <a:effectLst>
                  <a:outerShdw blurRad="38100" dist="38100" dir="2700000" algn="tl">
                    <a:srgbClr val="C0C0C0"/>
                  </a:outerShdw>
                </a:effectLst>
              </a:rPr>
              <a:t>  Creation of shallow water habitat / Islands for nesting</a:t>
            </a:r>
          </a:p>
        </p:txBody>
      </p:sp>
      <p:sp>
        <p:nvSpPr>
          <p:cNvPr id="48133" name="Rectangle 5"/>
          <p:cNvSpPr>
            <a:spLocks noChangeArrowheads="1"/>
          </p:cNvSpPr>
          <p:nvPr/>
        </p:nvSpPr>
        <p:spPr bwMode="auto">
          <a:xfrm>
            <a:off x="609600" y="5257800"/>
            <a:ext cx="7924800" cy="749300"/>
          </a:xfrm>
          <a:prstGeom prst="rect">
            <a:avLst/>
          </a:prstGeom>
          <a:noFill/>
          <a:ln w="9525">
            <a:noFill/>
            <a:miter lim="800000"/>
            <a:headEnd/>
            <a:tailEnd/>
          </a:ln>
          <a:effectLst/>
        </p:spPr>
        <p:txBody>
          <a:bodyPr>
            <a:spAutoFit/>
          </a:bodyPr>
          <a:lstStyle/>
          <a:p>
            <a:pPr>
              <a:lnSpc>
                <a:spcPct val="90000"/>
              </a:lnSpc>
              <a:spcBef>
                <a:spcPct val="50000"/>
              </a:spcBef>
              <a:buClr>
                <a:schemeClr val="tx1"/>
              </a:buClr>
              <a:buFontTx/>
              <a:buChar char="•"/>
            </a:pPr>
            <a:r>
              <a:rPr lang="en-US" sz="2400">
                <a:effectLst>
                  <a:outerShdw blurRad="38100" dist="38100" dir="2700000" algn="tl">
                    <a:srgbClr val="C0C0C0"/>
                  </a:outerShdw>
                </a:effectLst>
              </a:rPr>
              <a:t>  Ecosystem restoration can be accomplished in the context of a multi-purpose project</a:t>
            </a:r>
          </a:p>
        </p:txBody>
      </p:sp>
      <p:pic>
        <p:nvPicPr>
          <p:cNvPr id="48134" name="Picture 6" descr="Gilard Island Wildlife"/>
          <p:cNvPicPr>
            <a:picLocks noChangeAspect="1" noChangeArrowheads="1"/>
          </p:cNvPicPr>
          <p:nvPr/>
        </p:nvPicPr>
        <p:blipFill>
          <a:blip r:embed="rId2" cstate="print"/>
          <a:srcRect/>
          <a:stretch>
            <a:fillRect/>
          </a:stretch>
        </p:blipFill>
        <p:spPr bwMode="auto">
          <a:xfrm>
            <a:off x="4267200" y="2057400"/>
            <a:ext cx="4114800" cy="30178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34F4E79F-A8D3-4C7D-912D-FF78CCADF3E2}" type="slidenum">
              <a:rPr lang="en-US"/>
              <a:pPr/>
              <a:t>21</a:t>
            </a:fld>
            <a:endParaRPr lang="en-US"/>
          </a:p>
        </p:txBody>
      </p:sp>
      <p:sp>
        <p:nvSpPr>
          <p:cNvPr id="89090" name="Rectangle 2"/>
          <p:cNvSpPr>
            <a:spLocks noGrp="1" noChangeArrowheads="1"/>
          </p:cNvSpPr>
          <p:nvPr>
            <p:ph type="title"/>
          </p:nvPr>
        </p:nvSpPr>
        <p:spPr>
          <a:xfrm>
            <a:off x="457200" y="990600"/>
            <a:ext cx="8229600" cy="762000"/>
          </a:xfrm>
        </p:spPr>
        <p:txBody>
          <a:bodyPr/>
          <a:lstStyle/>
          <a:p>
            <a:r>
              <a:rPr lang="en-US" sz="4000" b="1">
                <a:solidFill>
                  <a:schemeClr val="tx1"/>
                </a:solidFill>
              </a:rPr>
              <a:t>Policies - Access Channels</a:t>
            </a:r>
          </a:p>
        </p:txBody>
      </p:sp>
      <p:sp>
        <p:nvSpPr>
          <p:cNvPr id="89092" name="Rectangle 4"/>
          <p:cNvSpPr>
            <a:spLocks noChangeArrowheads="1"/>
          </p:cNvSpPr>
          <p:nvPr/>
        </p:nvSpPr>
        <p:spPr bwMode="auto">
          <a:xfrm>
            <a:off x="381000" y="1981200"/>
            <a:ext cx="7162800" cy="476250"/>
          </a:xfrm>
          <a:prstGeom prst="rect">
            <a:avLst/>
          </a:prstGeom>
          <a:noFill/>
          <a:ln w="9525">
            <a:noFill/>
            <a:miter lim="800000"/>
            <a:headEnd/>
            <a:tailEnd/>
          </a:ln>
          <a:effectLst/>
        </p:spPr>
        <p:txBody>
          <a:bodyPr wrap="square">
            <a:spAutoFit/>
          </a:bodyPr>
          <a:lstStyle/>
          <a:p>
            <a:pPr>
              <a:lnSpc>
                <a:spcPct val="90000"/>
              </a:lnSpc>
              <a:spcBef>
                <a:spcPct val="20000"/>
              </a:spcBef>
              <a:buClr>
                <a:schemeClr val="tx1"/>
              </a:buClr>
              <a:buSzPct val="110000"/>
              <a:buFont typeface="Wingdings" pitchFamily="2" charset="2"/>
              <a:buChar char="Ø"/>
            </a:pPr>
            <a:r>
              <a:rPr lang="en-US" dirty="0">
                <a:effectLst>
                  <a:outerShdw blurRad="38100" dist="38100" dir="2700000" algn="tl">
                    <a:srgbClr val="C0C0C0"/>
                  </a:outerShdw>
                </a:effectLst>
              </a:rPr>
              <a:t> </a:t>
            </a:r>
            <a:r>
              <a:rPr lang="en-US" sz="2800" dirty="0">
                <a:effectLst>
                  <a:outerShdw blurRad="38100" dist="38100" dir="2700000" algn="tl">
                    <a:srgbClr val="C0C0C0"/>
                  </a:outerShdw>
                </a:effectLst>
              </a:rPr>
              <a:t>Number of facilities served must be:</a:t>
            </a:r>
          </a:p>
        </p:txBody>
      </p:sp>
      <p:sp>
        <p:nvSpPr>
          <p:cNvPr id="89094" name="Rectangle 6"/>
          <p:cNvSpPr>
            <a:spLocks noChangeArrowheads="1"/>
          </p:cNvSpPr>
          <p:nvPr/>
        </p:nvSpPr>
        <p:spPr bwMode="auto">
          <a:xfrm>
            <a:off x="457200" y="2590800"/>
            <a:ext cx="3276600" cy="3108543"/>
          </a:xfrm>
          <a:prstGeom prst="rect">
            <a:avLst/>
          </a:prstGeom>
          <a:noFill/>
          <a:ln w="9525">
            <a:noFill/>
            <a:miter lim="800000"/>
            <a:headEnd/>
            <a:tailEnd/>
          </a:ln>
          <a:effectLst/>
        </p:spPr>
        <p:txBody>
          <a:bodyPr wrap="square">
            <a:spAutoFit/>
          </a:bodyPr>
          <a:lstStyle/>
          <a:p>
            <a:pPr>
              <a:buFontTx/>
              <a:buChar char="•"/>
            </a:pPr>
            <a:r>
              <a:rPr lang="en-US" sz="2400" dirty="0">
                <a:effectLst>
                  <a:outerShdw blurRad="38100" dist="38100" dir="2700000" algn="tl">
                    <a:srgbClr val="C0C0C0"/>
                  </a:outerShdw>
                </a:effectLst>
              </a:rPr>
              <a:t> </a:t>
            </a:r>
            <a:r>
              <a:rPr lang="en-US" sz="2800" dirty="0">
                <a:effectLst>
                  <a:outerShdw blurRad="38100" dist="38100" dir="2700000" algn="tl">
                    <a:srgbClr val="C0C0C0"/>
                  </a:outerShdw>
                </a:effectLst>
              </a:rPr>
              <a:t>Two or more with separate owners</a:t>
            </a:r>
          </a:p>
          <a:p>
            <a:pPr lvl="1">
              <a:buFontTx/>
              <a:buChar char="•"/>
            </a:pPr>
            <a:endParaRPr lang="en-US" sz="2800" dirty="0">
              <a:effectLst>
                <a:outerShdw blurRad="38100" dist="38100" dir="2700000" algn="tl">
                  <a:srgbClr val="C0C0C0"/>
                </a:outerShdw>
              </a:effectLst>
            </a:endParaRPr>
          </a:p>
          <a:p>
            <a:pPr lvl="1"/>
            <a:r>
              <a:rPr lang="en-US" sz="2800" dirty="0">
                <a:effectLst>
                  <a:outerShdw blurRad="38100" dist="38100" dir="2700000" algn="tl">
                    <a:srgbClr val="C0C0C0"/>
                  </a:outerShdw>
                </a:effectLst>
              </a:rPr>
              <a:t> - or</a:t>
            </a:r>
          </a:p>
          <a:p>
            <a:pPr lvl="1"/>
            <a:endParaRPr lang="en-US" sz="2800" dirty="0">
              <a:effectLst>
                <a:outerShdw blurRad="38100" dist="38100" dir="2700000" algn="tl">
                  <a:srgbClr val="C0C0C0"/>
                </a:outerShdw>
              </a:effectLst>
            </a:endParaRPr>
          </a:p>
          <a:p>
            <a:pPr>
              <a:buFontTx/>
              <a:buChar char="•"/>
            </a:pPr>
            <a:r>
              <a:rPr lang="en-US" sz="2800" dirty="0">
                <a:effectLst>
                  <a:outerShdw blurRad="38100" dist="38100" dir="2700000" algn="tl">
                    <a:srgbClr val="C0C0C0"/>
                  </a:outerShdw>
                </a:effectLst>
              </a:rPr>
              <a:t> Under public ownership</a:t>
            </a:r>
          </a:p>
        </p:txBody>
      </p:sp>
      <p:pic>
        <p:nvPicPr>
          <p:cNvPr id="89095" name="Picture 7" descr="Containership 2"/>
          <p:cNvPicPr>
            <a:picLocks noChangeAspect="1" noChangeArrowheads="1"/>
          </p:cNvPicPr>
          <p:nvPr/>
        </p:nvPicPr>
        <p:blipFill>
          <a:blip r:embed="rId2" cstate="print"/>
          <a:srcRect b="4800"/>
          <a:stretch>
            <a:fillRect/>
          </a:stretch>
        </p:blipFill>
        <p:spPr bwMode="auto">
          <a:xfrm>
            <a:off x="3733800" y="2667000"/>
            <a:ext cx="4675188" cy="35512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D19436C9-8FB4-4672-93EA-FC3545489F5B}" type="slidenum">
              <a:rPr lang="en-US"/>
              <a:pPr/>
              <a:t>22</a:t>
            </a:fld>
            <a:endParaRPr lang="en-US"/>
          </a:p>
        </p:txBody>
      </p:sp>
      <p:sp>
        <p:nvSpPr>
          <p:cNvPr id="88066" name="Rectangle 2"/>
          <p:cNvSpPr>
            <a:spLocks noGrp="1" noChangeArrowheads="1"/>
          </p:cNvSpPr>
          <p:nvPr>
            <p:ph type="title"/>
          </p:nvPr>
        </p:nvSpPr>
        <p:spPr>
          <a:xfrm>
            <a:off x="0" y="990600"/>
            <a:ext cx="9144000" cy="1066800"/>
          </a:xfrm>
        </p:spPr>
        <p:txBody>
          <a:bodyPr/>
          <a:lstStyle/>
          <a:p>
            <a:r>
              <a:rPr lang="en-US" sz="3200" b="1">
                <a:solidFill>
                  <a:schemeClr val="tx1"/>
                </a:solidFill>
              </a:rPr>
              <a:t>Single Owner Situations and</a:t>
            </a:r>
            <a:br>
              <a:rPr lang="en-US" sz="3200" b="1">
                <a:solidFill>
                  <a:schemeClr val="tx1"/>
                </a:solidFill>
              </a:rPr>
            </a:br>
            <a:r>
              <a:rPr lang="en-US" sz="3200" b="1">
                <a:solidFill>
                  <a:schemeClr val="tx1"/>
                </a:solidFill>
              </a:rPr>
              <a:t> General vs. Special Interest Considerations</a:t>
            </a:r>
          </a:p>
        </p:txBody>
      </p:sp>
      <p:sp>
        <p:nvSpPr>
          <p:cNvPr id="88067" name="Rectangle 3"/>
          <p:cNvSpPr>
            <a:spLocks noGrp="1" noChangeArrowheads="1"/>
          </p:cNvSpPr>
          <p:nvPr>
            <p:ph type="body" idx="1"/>
          </p:nvPr>
        </p:nvSpPr>
        <p:spPr>
          <a:xfrm>
            <a:off x="457200" y="2133600"/>
            <a:ext cx="8229600" cy="3992563"/>
          </a:xfrm>
        </p:spPr>
        <p:txBody>
          <a:bodyPr/>
          <a:lstStyle/>
          <a:p>
            <a:pPr>
              <a:lnSpc>
                <a:spcPct val="90000"/>
              </a:lnSpc>
              <a:buFont typeface="Wingdings" pitchFamily="2" charset="2"/>
              <a:buChar char="Ø"/>
            </a:pPr>
            <a:r>
              <a:rPr lang="en-US" sz="2800" dirty="0"/>
              <a:t>Determination of general interest is required </a:t>
            </a:r>
            <a:r>
              <a:rPr lang="en-US" sz="2800" dirty="0" smtClean="0"/>
              <a:t>to apply WRDA ‘86 </a:t>
            </a:r>
            <a:r>
              <a:rPr lang="en-US" sz="2800" dirty="0"/>
              <a:t>cost sharing.</a:t>
            </a:r>
          </a:p>
          <a:p>
            <a:pPr>
              <a:lnSpc>
                <a:spcPct val="90000"/>
              </a:lnSpc>
              <a:buFont typeface="Wingdings" pitchFamily="2" charset="2"/>
              <a:buChar char="Ø"/>
            </a:pPr>
            <a:r>
              <a:rPr lang="en-US" sz="2800" dirty="0"/>
              <a:t>Determination of general interest requires consideration of number and type of properties served;</a:t>
            </a:r>
          </a:p>
          <a:p>
            <a:pPr lvl="1">
              <a:lnSpc>
                <a:spcPct val="90000"/>
              </a:lnSpc>
              <a:spcBef>
                <a:spcPct val="25000"/>
              </a:spcBef>
              <a:buFontTx/>
              <a:buChar char="•"/>
            </a:pPr>
            <a:r>
              <a:rPr lang="en-US" i="1" dirty="0"/>
              <a:t>Two or more facilities,</a:t>
            </a:r>
          </a:p>
          <a:p>
            <a:pPr lvl="1">
              <a:lnSpc>
                <a:spcPct val="90000"/>
              </a:lnSpc>
              <a:spcBef>
                <a:spcPct val="25000"/>
              </a:spcBef>
              <a:buFontTx/>
              <a:buChar char="•"/>
            </a:pPr>
            <a:r>
              <a:rPr lang="en-US" i="1" dirty="0"/>
              <a:t>Multiple users of a single facility who have formed a non-profit cooperative,</a:t>
            </a:r>
          </a:p>
          <a:p>
            <a:pPr lvl="1">
              <a:lnSpc>
                <a:spcPct val="90000"/>
              </a:lnSpc>
              <a:spcBef>
                <a:spcPct val="25000"/>
              </a:spcBef>
              <a:buFontTx/>
              <a:buChar char="•"/>
            </a:pPr>
            <a:r>
              <a:rPr lang="en-US" i="1" dirty="0"/>
              <a:t>Or a Public facility.</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smtClean="0"/>
              <a:t>May 2011</a:t>
            </a:r>
            <a:endParaRPr lang="en-US" dirty="0"/>
          </a:p>
        </p:txBody>
      </p:sp>
      <p:sp>
        <p:nvSpPr>
          <p:cNvPr id="6" name="Slide Number Placeholder 5"/>
          <p:cNvSpPr>
            <a:spLocks noGrp="1"/>
          </p:cNvSpPr>
          <p:nvPr>
            <p:ph type="sldNum" sz="quarter" idx="12"/>
          </p:nvPr>
        </p:nvSpPr>
        <p:spPr/>
        <p:txBody>
          <a:bodyPr/>
          <a:lstStyle/>
          <a:p>
            <a:fld id="{CB9D1B15-6B94-4A01-9549-93144BD1DD34}" type="slidenum">
              <a:rPr lang="en-US"/>
              <a:pPr/>
              <a:t>23</a:t>
            </a:fld>
            <a:endParaRPr lang="en-US"/>
          </a:p>
        </p:txBody>
      </p:sp>
      <p:sp>
        <p:nvSpPr>
          <p:cNvPr id="87042" name="Rectangle 2"/>
          <p:cNvSpPr>
            <a:spLocks noGrp="1" noChangeArrowheads="1"/>
          </p:cNvSpPr>
          <p:nvPr>
            <p:ph type="title"/>
          </p:nvPr>
        </p:nvSpPr>
        <p:spPr>
          <a:xfrm>
            <a:off x="457200" y="914400"/>
            <a:ext cx="8229600" cy="914400"/>
          </a:xfrm>
        </p:spPr>
        <p:txBody>
          <a:bodyPr/>
          <a:lstStyle/>
          <a:p>
            <a:r>
              <a:rPr lang="en-US" sz="3600" b="1">
                <a:solidFill>
                  <a:schemeClr val="tx1"/>
                </a:solidFill>
              </a:rPr>
              <a:t>Policies - Progressive Development</a:t>
            </a:r>
          </a:p>
        </p:txBody>
      </p:sp>
      <p:sp>
        <p:nvSpPr>
          <p:cNvPr id="87044" name="Rectangle 4"/>
          <p:cNvSpPr>
            <a:spLocks noChangeArrowheads="1"/>
          </p:cNvSpPr>
          <p:nvPr/>
        </p:nvSpPr>
        <p:spPr bwMode="auto">
          <a:xfrm>
            <a:off x="609600" y="1752600"/>
            <a:ext cx="3657600" cy="4473575"/>
          </a:xfrm>
          <a:prstGeom prst="rect">
            <a:avLst/>
          </a:prstGeom>
          <a:noFill/>
          <a:ln w="9525">
            <a:noFill/>
            <a:miter lim="800000"/>
            <a:headEnd/>
            <a:tailEnd/>
          </a:ln>
          <a:effectLst/>
        </p:spPr>
        <p:txBody>
          <a:bodyPr>
            <a:spAutoFit/>
          </a:bodyPr>
          <a:lstStyle/>
          <a:p>
            <a:pPr>
              <a:buFontTx/>
              <a:buChar char="•"/>
            </a:pPr>
            <a:r>
              <a:rPr lang="en-US" sz="2400" dirty="0"/>
              <a:t>  Progressive development includes situations where the last small increment of a channel serves a non-public owner.</a:t>
            </a:r>
          </a:p>
          <a:p>
            <a:endParaRPr lang="en-US" sz="2400" dirty="0"/>
          </a:p>
          <a:p>
            <a:pPr>
              <a:buFontTx/>
              <a:buChar char="•"/>
            </a:pPr>
            <a:r>
              <a:rPr lang="en-US" sz="2400" dirty="0"/>
              <a:t>  This is treated as a multiple-owner situation unless a disproportionate incremental investment is required.  </a:t>
            </a:r>
          </a:p>
        </p:txBody>
      </p:sp>
      <p:pic>
        <p:nvPicPr>
          <p:cNvPr id="87045" name="Picture 5" descr="RoRo Vessel"/>
          <p:cNvPicPr>
            <a:picLocks noChangeAspect="1" noChangeArrowheads="1"/>
          </p:cNvPicPr>
          <p:nvPr/>
        </p:nvPicPr>
        <p:blipFill>
          <a:blip r:embed="rId2" cstate="print"/>
          <a:srcRect/>
          <a:stretch>
            <a:fillRect/>
          </a:stretch>
        </p:blipFill>
        <p:spPr bwMode="auto">
          <a:xfrm>
            <a:off x="4343400" y="1981200"/>
            <a:ext cx="4230688" cy="4114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A89EA85C-D746-4AE4-9C09-94ACB6322862}" type="slidenum">
              <a:rPr lang="en-US"/>
              <a:pPr/>
              <a:t>24</a:t>
            </a:fld>
            <a:endParaRPr lang="en-US"/>
          </a:p>
        </p:txBody>
      </p:sp>
      <p:sp>
        <p:nvSpPr>
          <p:cNvPr id="86021" name="Rectangle 5"/>
          <p:cNvSpPr>
            <a:spLocks noGrp="1" noChangeArrowheads="1"/>
          </p:cNvSpPr>
          <p:nvPr>
            <p:ph type="title"/>
          </p:nvPr>
        </p:nvSpPr>
        <p:spPr>
          <a:xfrm>
            <a:off x="457200" y="1066800"/>
            <a:ext cx="8229600" cy="685800"/>
          </a:xfrm>
        </p:spPr>
        <p:txBody>
          <a:bodyPr/>
          <a:lstStyle/>
          <a:p>
            <a:r>
              <a:rPr lang="en-US" sz="3600" b="1">
                <a:solidFill>
                  <a:schemeClr val="tx1"/>
                </a:solidFill>
              </a:rPr>
              <a:t>Special Corps Navigation Programs</a:t>
            </a:r>
          </a:p>
        </p:txBody>
      </p:sp>
      <p:sp>
        <p:nvSpPr>
          <p:cNvPr id="86022" name="Rectangle 6"/>
          <p:cNvSpPr>
            <a:spLocks noChangeArrowheads="1"/>
          </p:cNvSpPr>
          <p:nvPr/>
        </p:nvSpPr>
        <p:spPr bwMode="auto">
          <a:xfrm>
            <a:off x="457200" y="1752600"/>
            <a:ext cx="8001000" cy="1187450"/>
          </a:xfrm>
          <a:prstGeom prst="rect">
            <a:avLst/>
          </a:prstGeom>
          <a:noFill/>
          <a:ln w="9525">
            <a:noFill/>
            <a:miter lim="800000"/>
            <a:headEnd/>
            <a:tailEnd/>
          </a:ln>
          <a:effectLst/>
        </p:spPr>
        <p:txBody>
          <a:bodyPr>
            <a:spAutoFit/>
          </a:bodyPr>
          <a:lstStyle/>
          <a:p>
            <a:pPr>
              <a:buFontTx/>
              <a:buChar char="•"/>
            </a:pPr>
            <a:r>
              <a:rPr lang="en-US" sz="2400" dirty="0"/>
              <a:t>  Removal of wrecks and obstructions </a:t>
            </a:r>
          </a:p>
          <a:p>
            <a:pPr>
              <a:buFontTx/>
              <a:buChar char="•"/>
            </a:pPr>
            <a:r>
              <a:rPr lang="en-US" sz="2400" dirty="0"/>
              <a:t>  Modification of existing highway and rail bridges that obstruct navigation</a:t>
            </a:r>
          </a:p>
        </p:txBody>
      </p:sp>
      <p:sp>
        <p:nvSpPr>
          <p:cNvPr id="86023" name="Rectangle 7"/>
          <p:cNvSpPr>
            <a:spLocks noChangeArrowheads="1"/>
          </p:cNvSpPr>
          <p:nvPr/>
        </p:nvSpPr>
        <p:spPr bwMode="auto">
          <a:xfrm>
            <a:off x="457200" y="2819400"/>
            <a:ext cx="3352800" cy="3378200"/>
          </a:xfrm>
          <a:prstGeom prst="rect">
            <a:avLst/>
          </a:prstGeom>
          <a:noFill/>
          <a:ln w="9525">
            <a:noFill/>
            <a:miter lim="800000"/>
            <a:headEnd/>
            <a:tailEnd/>
          </a:ln>
          <a:effectLst/>
        </p:spPr>
        <p:txBody>
          <a:bodyPr>
            <a:spAutoFit/>
          </a:bodyPr>
          <a:lstStyle/>
          <a:p>
            <a:pPr>
              <a:buFontTx/>
              <a:buChar char="•"/>
            </a:pPr>
            <a:r>
              <a:rPr lang="en-US" sz="2400" dirty="0"/>
              <a:t>  Clearing and snagging for navigation </a:t>
            </a:r>
          </a:p>
          <a:p>
            <a:pPr>
              <a:buFontTx/>
              <a:buChar char="•"/>
            </a:pPr>
            <a:r>
              <a:rPr lang="en-US" sz="2400" dirty="0"/>
              <a:t>  Drift and debris removal </a:t>
            </a:r>
          </a:p>
          <a:p>
            <a:pPr>
              <a:buFontTx/>
              <a:buChar char="•"/>
            </a:pPr>
            <a:r>
              <a:rPr lang="en-US" sz="2400" dirty="0"/>
              <a:t>  Mitigation of shoreline damage</a:t>
            </a:r>
          </a:p>
          <a:p>
            <a:pPr>
              <a:buFontTx/>
              <a:buChar char="•"/>
            </a:pPr>
            <a:r>
              <a:rPr lang="en-US" sz="2400" dirty="0"/>
              <a:t>  Dredging contaminated sediments</a:t>
            </a:r>
          </a:p>
        </p:txBody>
      </p:sp>
      <p:pic>
        <p:nvPicPr>
          <p:cNvPr id="86024" name="Picture 8" descr="Hurricane Camile - Beached Vessels"/>
          <p:cNvPicPr>
            <a:picLocks noChangeAspect="1" noChangeArrowheads="1"/>
          </p:cNvPicPr>
          <p:nvPr/>
        </p:nvPicPr>
        <p:blipFill>
          <a:blip r:embed="rId2" cstate="print"/>
          <a:srcRect r="8000"/>
          <a:stretch>
            <a:fillRect/>
          </a:stretch>
        </p:blipFill>
        <p:spPr bwMode="auto">
          <a:xfrm>
            <a:off x="3886200" y="2895600"/>
            <a:ext cx="4648200" cy="32337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487AD6D5-CDEF-42D4-9654-1C2F17F67824}" type="slidenum">
              <a:rPr lang="en-US"/>
              <a:pPr/>
              <a:t>25</a:t>
            </a:fld>
            <a:endParaRPr lang="en-US"/>
          </a:p>
        </p:txBody>
      </p:sp>
      <p:sp>
        <p:nvSpPr>
          <p:cNvPr id="92162" name="Rectangle 2"/>
          <p:cNvSpPr>
            <a:spLocks noGrp="1" noChangeArrowheads="1"/>
          </p:cNvSpPr>
          <p:nvPr>
            <p:ph type="title"/>
          </p:nvPr>
        </p:nvSpPr>
        <p:spPr>
          <a:xfrm>
            <a:off x="457200" y="914400"/>
            <a:ext cx="8229600" cy="838200"/>
          </a:xfrm>
        </p:spPr>
        <p:txBody>
          <a:bodyPr/>
          <a:lstStyle/>
          <a:p>
            <a:r>
              <a:rPr lang="en-US" sz="4000" b="1">
                <a:solidFill>
                  <a:schemeClr val="tx1"/>
                </a:solidFill>
              </a:rPr>
              <a:t>Take Away Points</a:t>
            </a:r>
          </a:p>
        </p:txBody>
      </p:sp>
      <p:sp>
        <p:nvSpPr>
          <p:cNvPr id="92164" name="Rectangle 4"/>
          <p:cNvSpPr>
            <a:spLocks noChangeArrowheads="1"/>
          </p:cNvSpPr>
          <p:nvPr/>
        </p:nvSpPr>
        <p:spPr bwMode="auto">
          <a:xfrm>
            <a:off x="533400" y="1752600"/>
            <a:ext cx="7361238" cy="457200"/>
          </a:xfrm>
          <a:prstGeom prst="rect">
            <a:avLst/>
          </a:prstGeom>
          <a:noFill/>
          <a:ln w="9525">
            <a:noFill/>
            <a:miter lim="800000"/>
            <a:headEnd/>
            <a:tailEnd/>
          </a:ln>
          <a:effectLst/>
        </p:spPr>
        <p:txBody>
          <a:bodyPr wrap="none">
            <a:spAutoFit/>
          </a:bodyPr>
          <a:lstStyle/>
          <a:p>
            <a:pPr>
              <a:spcBef>
                <a:spcPct val="20000"/>
              </a:spcBef>
              <a:buClr>
                <a:schemeClr val="tx1"/>
              </a:buClr>
              <a:buFont typeface="Wingdings" pitchFamily="2" charset="2"/>
              <a:buChar char="Ø"/>
            </a:pPr>
            <a:r>
              <a:rPr lang="en-US" sz="2400">
                <a:effectLst>
                  <a:outerShdw blurRad="38100" dist="38100" dir="2700000" algn="tl">
                    <a:srgbClr val="C0C0C0"/>
                  </a:outerShdw>
                </a:effectLst>
              </a:rPr>
              <a:t>  Navigation is the oldest and largest Corps mission</a:t>
            </a:r>
          </a:p>
        </p:txBody>
      </p:sp>
      <p:sp>
        <p:nvSpPr>
          <p:cNvPr id="92165" name="Rectangle 5"/>
          <p:cNvSpPr>
            <a:spLocks noChangeArrowheads="1"/>
          </p:cNvSpPr>
          <p:nvPr/>
        </p:nvSpPr>
        <p:spPr bwMode="auto">
          <a:xfrm>
            <a:off x="533400" y="2514600"/>
            <a:ext cx="3352800" cy="2647950"/>
          </a:xfrm>
          <a:prstGeom prst="rect">
            <a:avLst/>
          </a:prstGeom>
          <a:noFill/>
          <a:ln w="9525">
            <a:noFill/>
            <a:miter lim="800000"/>
            <a:headEnd/>
            <a:tailEnd/>
          </a:ln>
          <a:effectLst/>
        </p:spPr>
        <p:txBody>
          <a:bodyPr>
            <a:spAutoFit/>
          </a:bodyPr>
          <a:lstStyle/>
          <a:p>
            <a:pPr>
              <a:buFont typeface="Wingdings" pitchFamily="2" charset="2"/>
              <a:buChar char="Ø"/>
            </a:pPr>
            <a:r>
              <a:rPr lang="en-US" sz="2400" dirty="0">
                <a:effectLst>
                  <a:outerShdw blurRad="38100" dist="38100" dir="2700000" algn="tl">
                    <a:srgbClr val="C0C0C0"/>
                  </a:outerShdw>
                </a:effectLst>
              </a:rPr>
              <a:t>  “Federal Interest” is with the General Navigation Features</a:t>
            </a:r>
          </a:p>
          <a:p>
            <a:pPr>
              <a:buFont typeface="Wingdings" pitchFamily="2" charset="2"/>
              <a:buNone/>
            </a:pPr>
            <a:endParaRPr lang="en-US" sz="2400" dirty="0">
              <a:effectLst>
                <a:outerShdw blurRad="38100" dist="38100" dir="2700000" algn="tl">
                  <a:srgbClr val="C0C0C0"/>
                </a:outerShdw>
              </a:effectLst>
            </a:endParaRPr>
          </a:p>
          <a:p>
            <a:pPr>
              <a:buFont typeface="Wingdings" pitchFamily="2" charset="2"/>
              <a:buChar char="Ø"/>
            </a:pPr>
            <a:r>
              <a:rPr lang="en-US" sz="2400" dirty="0">
                <a:effectLst>
                  <a:outerShdw blurRad="38100" dist="38100" dir="2700000" algn="tl">
                    <a:srgbClr val="C0C0C0"/>
                  </a:outerShdw>
                </a:effectLst>
              </a:rPr>
              <a:t>  Policies Encourage Beneficial Use of Dredged Material</a:t>
            </a:r>
          </a:p>
        </p:txBody>
      </p:sp>
      <p:pic>
        <p:nvPicPr>
          <p:cNvPr id="92166" name="Picture 6" descr="Savannah Containership Stern"/>
          <p:cNvPicPr>
            <a:picLocks noChangeAspect="1" noChangeArrowheads="1"/>
          </p:cNvPicPr>
          <p:nvPr/>
        </p:nvPicPr>
        <p:blipFill>
          <a:blip r:embed="rId2" cstate="print"/>
          <a:srcRect r="10001"/>
          <a:stretch>
            <a:fillRect/>
          </a:stretch>
        </p:blipFill>
        <p:spPr bwMode="auto">
          <a:xfrm>
            <a:off x="4114800" y="2514600"/>
            <a:ext cx="4495800" cy="35766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4276D30D-069B-4BF7-9F4D-29A6206341AA}" type="slidenum">
              <a:rPr lang="en-US"/>
              <a:pPr/>
              <a:t>26</a:t>
            </a:fld>
            <a:endParaRPr lang="en-US"/>
          </a:p>
        </p:txBody>
      </p:sp>
      <p:sp>
        <p:nvSpPr>
          <p:cNvPr id="90114" name="Rectangle 2"/>
          <p:cNvSpPr>
            <a:spLocks noGrp="1" noChangeArrowheads="1"/>
          </p:cNvSpPr>
          <p:nvPr>
            <p:ph type="title"/>
          </p:nvPr>
        </p:nvSpPr>
        <p:spPr>
          <a:xfrm>
            <a:off x="457200" y="1066800"/>
            <a:ext cx="8229600" cy="762000"/>
          </a:xfrm>
        </p:spPr>
        <p:txBody>
          <a:bodyPr/>
          <a:lstStyle/>
          <a:p>
            <a:r>
              <a:rPr lang="en-US"/>
              <a:t>Questions/Discussion</a:t>
            </a:r>
          </a:p>
        </p:txBody>
      </p:sp>
      <p:pic>
        <p:nvPicPr>
          <p:cNvPr id="90116" name="Picture 4" descr="Hopper Dredge in Action"/>
          <p:cNvPicPr>
            <a:picLocks noGrp="1" noChangeAspect="1" noChangeArrowheads="1"/>
          </p:cNvPicPr>
          <p:nvPr>
            <p:ph type="body" idx="1"/>
          </p:nvPr>
        </p:nvPicPr>
        <p:blipFill>
          <a:blip r:embed="rId2" cstate="print"/>
          <a:srcRect/>
          <a:stretch>
            <a:fillRect/>
          </a:stretch>
        </p:blipFill>
        <p:spPr>
          <a:xfrm>
            <a:off x="1295400" y="1905000"/>
            <a:ext cx="6553200" cy="4144963"/>
          </a:xfr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dirty="0" smtClean="0"/>
              <a:t>May 2011</a:t>
            </a:r>
            <a:endParaRPr lang="en-US" dirty="0"/>
          </a:p>
        </p:txBody>
      </p:sp>
      <p:sp>
        <p:nvSpPr>
          <p:cNvPr id="9" name="Slide Number Placeholder 5"/>
          <p:cNvSpPr>
            <a:spLocks noGrp="1"/>
          </p:cNvSpPr>
          <p:nvPr>
            <p:ph type="sldNum" sz="quarter" idx="12"/>
          </p:nvPr>
        </p:nvSpPr>
        <p:spPr/>
        <p:txBody>
          <a:bodyPr/>
          <a:lstStyle/>
          <a:p>
            <a:fld id="{F72EB642-4A4D-4B4A-8070-AB281C85842B}" type="slidenum">
              <a:rPr lang="en-US"/>
              <a:pPr/>
              <a:t>3</a:t>
            </a:fld>
            <a:endParaRPr lang="en-US"/>
          </a:p>
        </p:txBody>
      </p:sp>
      <p:sp>
        <p:nvSpPr>
          <p:cNvPr id="49154" name="Rectangle 2"/>
          <p:cNvSpPr>
            <a:spLocks noGrp="1" noChangeArrowheads="1"/>
          </p:cNvSpPr>
          <p:nvPr>
            <p:ph type="title"/>
          </p:nvPr>
        </p:nvSpPr>
        <p:spPr>
          <a:xfrm>
            <a:off x="457200" y="990600"/>
            <a:ext cx="8229600" cy="762000"/>
          </a:xfrm>
        </p:spPr>
        <p:txBody>
          <a:bodyPr/>
          <a:lstStyle/>
          <a:p>
            <a:r>
              <a:rPr lang="en-US" sz="4000" b="1">
                <a:solidFill>
                  <a:schemeClr val="tx1"/>
                </a:solidFill>
              </a:rPr>
              <a:t>Federal Involvement</a:t>
            </a:r>
          </a:p>
        </p:txBody>
      </p:sp>
      <p:sp>
        <p:nvSpPr>
          <p:cNvPr id="49155" name="Rectangle 3"/>
          <p:cNvSpPr>
            <a:spLocks noGrp="1" noChangeArrowheads="1"/>
          </p:cNvSpPr>
          <p:nvPr>
            <p:ph type="body" idx="1"/>
          </p:nvPr>
        </p:nvSpPr>
        <p:spPr>
          <a:xfrm>
            <a:off x="457200" y="1905000"/>
            <a:ext cx="8229600" cy="1066800"/>
          </a:xfrm>
        </p:spPr>
        <p:txBody>
          <a:bodyPr/>
          <a:lstStyle/>
          <a:p>
            <a:pPr>
              <a:spcBef>
                <a:spcPct val="150000"/>
              </a:spcBef>
              <a:buClr>
                <a:schemeClr val="tx1"/>
              </a:buClr>
              <a:buFont typeface="Wingdings" pitchFamily="2" charset="2"/>
              <a:buChar char="Ø"/>
            </a:pPr>
            <a:r>
              <a:rPr lang="en-US" sz="2400" b="1">
                <a:effectLst>
                  <a:outerShdw blurRad="38100" dist="38100" dir="2700000" algn="tl">
                    <a:srgbClr val="C0C0C0"/>
                  </a:outerShdw>
                </a:effectLst>
              </a:rPr>
              <a:t>The Federal Interest in Navigation is established by the Commerce Clause of the U.S. Constitution.</a:t>
            </a:r>
          </a:p>
          <a:p>
            <a:pPr>
              <a:lnSpc>
                <a:spcPct val="79000"/>
              </a:lnSpc>
              <a:buFontTx/>
              <a:buNone/>
            </a:pPr>
            <a:endParaRPr lang="en-US" sz="2400">
              <a:latin typeface="Times New Roman" pitchFamily="18" charset="0"/>
            </a:endParaRPr>
          </a:p>
        </p:txBody>
      </p:sp>
      <p:sp>
        <p:nvSpPr>
          <p:cNvPr id="49156" name="Text Box 4"/>
          <p:cNvSpPr txBox="1">
            <a:spLocks noChangeArrowheads="1"/>
          </p:cNvSpPr>
          <p:nvPr/>
        </p:nvSpPr>
        <p:spPr bwMode="auto">
          <a:xfrm>
            <a:off x="898525" y="3313113"/>
            <a:ext cx="3368675" cy="366712"/>
          </a:xfrm>
          <a:prstGeom prst="rect">
            <a:avLst/>
          </a:prstGeom>
          <a:noFill/>
          <a:ln w="9525">
            <a:noFill/>
            <a:miter lim="800000"/>
            <a:headEnd/>
            <a:tailEnd/>
          </a:ln>
          <a:effectLst/>
        </p:spPr>
        <p:txBody>
          <a:bodyPr>
            <a:spAutoFit/>
          </a:bodyPr>
          <a:lstStyle/>
          <a:p>
            <a:endParaRPr lang="en-US"/>
          </a:p>
        </p:txBody>
      </p:sp>
      <p:sp>
        <p:nvSpPr>
          <p:cNvPr id="49158" name="Rectangle 6"/>
          <p:cNvSpPr>
            <a:spLocks noChangeArrowheads="1"/>
          </p:cNvSpPr>
          <p:nvPr/>
        </p:nvSpPr>
        <p:spPr bwMode="auto">
          <a:xfrm>
            <a:off x="4267200" y="3276600"/>
            <a:ext cx="3886200" cy="396875"/>
          </a:xfrm>
          <a:prstGeom prst="rect">
            <a:avLst/>
          </a:prstGeom>
          <a:noFill/>
          <a:ln w="9525">
            <a:noFill/>
            <a:miter lim="800000"/>
            <a:headEnd/>
            <a:tailEnd/>
          </a:ln>
          <a:effectLst/>
        </p:spPr>
        <p:txBody>
          <a:bodyPr>
            <a:spAutoFit/>
          </a:bodyPr>
          <a:lstStyle/>
          <a:p>
            <a:pPr lvl="2"/>
            <a:endParaRPr lang="en-US" sz="2000">
              <a:latin typeface="Times New Roman" pitchFamily="18" charset="0"/>
            </a:endParaRPr>
          </a:p>
        </p:txBody>
      </p:sp>
      <p:sp>
        <p:nvSpPr>
          <p:cNvPr id="49159" name="Rectangle 7"/>
          <p:cNvSpPr>
            <a:spLocks noChangeArrowheads="1"/>
          </p:cNvSpPr>
          <p:nvPr/>
        </p:nvSpPr>
        <p:spPr bwMode="auto">
          <a:xfrm>
            <a:off x="381000" y="2971800"/>
            <a:ext cx="3276600" cy="3013075"/>
          </a:xfrm>
          <a:prstGeom prst="rect">
            <a:avLst/>
          </a:prstGeom>
          <a:noFill/>
          <a:ln w="9525">
            <a:noFill/>
            <a:miter lim="800000"/>
            <a:headEnd/>
            <a:tailEnd/>
          </a:ln>
          <a:effectLst/>
        </p:spPr>
        <p:txBody>
          <a:bodyPr>
            <a:spAutoFit/>
          </a:bodyPr>
          <a:lstStyle/>
          <a:p>
            <a:pPr lvl="1"/>
            <a:r>
              <a:rPr lang="en-US" sz="2400" i="1" dirty="0"/>
              <a:t>Navigation provides an efficient means of commercial transportation,</a:t>
            </a:r>
          </a:p>
          <a:p>
            <a:pPr lvl="1"/>
            <a:r>
              <a:rPr lang="en-US" sz="2400" i="1" dirty="0"/>
              <a:t>and contributes to the national defense.</a:t>
            </a:r>
          </a:p>
        </p:txBody>
      </p:sp>
      <p:pic>
        <p:nvPicPr>
          <p:cNvPr id="49160" name="Picture 8" descr="Golden Gate Bridge"/>
          <p:cNvPicPr>
            <a:picLocks noChangeAspect="1" noChangeArrowheads="1"/>
          </p:cNvPicPr>
          <p:nvPr/>
        </p:nvPicPr>
        <p:blipFill>
          <a:blip r:embed="rId3" cstate="print"/>
          <a:srcRect/>
          <a:stretch>
            <a:fillRect/>
          </a:stretch>
        </p:blipFill>
        <p:spPr bwMode="auto">
          <a:xfrm>
            <a:off x="3657600" y="2954338"/>
            <a:ext cx="5029200" cy="30654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1E8F3683-8026-47B2-B4EC-585B264A01BD}" type="slidenum">
              <a:rPr lang="en-US"/>
              <a:pPr/>
              <a:t>4</a:t>
            </a:fld>
            <a:endParaRPr lang="en-US"/>
          </a:p>
        </p:txBody>
      </p:sp>
      <p:sp>
        <p:nvSpPr>
          <p:cNvPr id="17410" name="Rectangle 2"/>
          <p:cNvSpPr>
            <a:spLocks noGrp="1" noChangeArrowheads="1"/>
          </p:cNvSpPr>
          <p:nvPr>
            <p:ph type="title"/>
          </p:nvPr>
        </p:nvSpPr>
        <p:spPr>
          <a:xfrm>
            <a:off x="457200" y="990600"/>
            <a:ext cx="8229600" cy="762000"/>
          </a:xfrm>
        </p:spPr>
        <p:txBody>
          <a:bodyPr/>
          <a:lstStyle/>
          <a:p>
            <a:r>
              <a:rPr lang="en-US" sz="4000" b="1">
                <a:solidFill>
                  <a:schemeClr val="tx1"/>
                </a:solidFill>
              </a:rPr>
              <a:t>The Corps’ Navigation Mission</a:t>
            </a:r>
          </a:p>
        </p:txBody>
      </p:sp>
      <p:sp>
        <p:nvSpPr>
          <p:cNvPr id="17411" name="Rectangle 3"/>
          <p:cNvSpPr>
            <a:spLocks noGrp="1" noChangeArrowheads="1"/>
          </p:cNvSpPr>
          <p:nvPr>
            <p:ph type="body" idx="1"/>
          </p:nvPr>
        </p:nvSpPr>
        <p:spPr>
          <a:xfrm>
            <a:off x="457200" y="1752600"/>
            <a:ext cx="8229600" cy="1752600"/>
          </a:xfrm>
        </p:spPr>
        <p:txBody>
          <a:bodyPr/>
          <a:lstStyle/>
          <a:p>
            <a:pPr eaLnBrk="0" hangingPunct="0">
              <a:spcBef>
                <a:spcPct val="0"/>
              </a:spcBef>
              <a:buFontTx/>
              <a:buNone/>
            </a:pPr>
            <a:r>
              <a:rPr lang="en-US" b="1">
                <a:solidFill>
                  <a:schemeClr val="tx2"/>
                </a:solidFill>
                <a:effectLst>
                  <a:outerShdw blurRad="38100" dist="38100" dir="2700000" algn="tl">
                    <a:srgbClr val="C0C0C0"/>
                  </a:outerShdw>
                </a:effectLst>
              </a:rPr>
              <a:t>   </a:t>
            </a:r>
            <a:r>
              <a:rPr lang="en-US" sz="2400" b="1" i="1">
                <a:solidFill>
                  <a:schemeClr val="tx2"/>
                </a:solidFill>
                <a:effectLst>
                  <a:outerShdw blurRad="38100" dist="38100" dir="2700000" algn="tl">
                    <a:srgbClr val="C0C0C0"/>
                  </a:outerShdw>
                </a:effectLst>
              </a:rPr>
              <a:t>Provide safe, reliable, efficient, effective and environmentally sustainable waterborne transportation systems for movement of commerce, national security needs, and recreation.</a:t>
            </a:r>
            <a:endParaRPr lang="en-US" sz="2700" i="1"/>
          </a:p>
        </p:txBody>
      </p:sp>
      <p:pic>
        <p:nvPicPr>
          <p:cNvPr id="17414" name="Picture 6" descr="panmax"/>
          <p:cNvPicPr>
            <a:picLocks noChangeAspect="1" noChangeArrowheads="1"/>
          </p:cNvPicPr>
          <p:nvPr/>
        </p:nvPicPr>
        <p:blipFill>
          <a:blip r:embed="rId3" cstate="print"/>
          <a:srcRect/>
          <a:stretch>
            <a:fillRect/>
          </a:stretch>
        </p:blipFill>
        <p:spPr bwMode="auto">
          <a:xfrm>
            <a:off x="4724400" y="3733800"/>
            <a:ext cx="3810000" cy="2295525"/>
          </a:xfrm>
          <a:prstGeom prst="rect">
            <a:avLst/>
          </a:prstGeom>
          <a:noFill/>
          <a:ln w="9525">
            <a:noFill/>
            <a:miter lim="800000"/>
            <a:headEnd/>
            <a:tailEnd/>
          </a:ln>
        </p:spPr>
      </p:pic>
      <p:pic>
        <p:nvPicPr>
          <p:cNvPr id="17413" name="Picture 5" descr="Bulk Carrier at St"/>
          <p:cNvPicPr>
            <a:picLocks noChangeAspect="1" noChangeArrowheads="1"/>
          </p:cNvPicPr>
          <p:nvPr/>
        </p:nvPicPr>
        <p:blipFill>
          <a:blip r:embed="rId4" cstate="print"/>
          <a:srcRect b="5310"/>
          <a:stretch>
            <a:fillRect/>
          </a:stretch>
        </p:blipFill>
        <p:spPr bwMode="auto">
          <a:xfrm>
            <a:off x="609600" y="3810000"/>
            <a:ext cx="3810000" cy="2198688"/>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F011B6CF-A391-4D20-82B3-4D71E9F2D876}" type="slidenum">
              <a:rPr lang="en-US"/>
              <a:pPr/>
              <a:t>5</a:t>
            </a:fld>
            <a:endParaRPr lang="en-US"/>
          </a:p>
        </p:txBody>
      </p:sp>
      <p:sp>
        <p:nvSpPr>
          <p:cNvPr id="18434" name="Rectangle 2"/>
          <p:cNvSpPr>
            <a:spLocks noGrp="1" noChangeArrowheads="1"/>
          </p:cNvSpPr>
          <p:nvPr>
            <p:ph type="title"/>
          </p:nvPr>
        </p:nvSpPr>
        <p:spPr>
          <a:xfrm>
            <a:off x="457200" y="1066800"/>
            <a:ext cx="8229600" cy="762000"/>
          </a:xfrm>
        </p:spPr>
        <p:txBody>
          <a:bodyPr/>
          <a:lstStyle/>
          <a:p>
            <a:r>
              <a:rPr lang="en-US" sz="4000" b="1">
                <a:solidFill>
                  <a:schemeClr val="tx1"/>
                </a:solidFill>
              </a:rPr>
              <a:t>The Corps’ Navigation Mission</a:t>
            </a:r>
          </a:p>
        </p:txBody>
      </p:sp>
      <p:sp>
        <p:nvSpPr>
          <p:cNvPr id="18435" name="Rectangle 3"/>
          <p:cNvSpPr>
            <a:spLocks noGrp="1" noChangeArrowheads="1"/>
          </p:cNvSpPr>
          <p:nvPr>
            <p:ph type="body" idx="1"/>
          </p:nvPr>
        </p:nvSpPr>
        <p:spPr>
          <a:xfrm>
            <a:off x="457200" y="1981201"/>
            <a:ext cx="8229600" cy="4191000"/>
          </a:xfrm>
        </p:spPr>
        <p:txBody>
          <a:bodyPr/>
          <a:lstStyle/>
          <a:p>
            <a:r>
              <a:rPr lang="en-US" sz="2400" dirty="0">
                <a:cs typeface="Arial" pitchFamily="34" charset="0"/>
              </a:rPr>
              <a:t>Federal interest in navigation is established by  the Commerce Clause of the Constitution… </a:t>
            </a:r>
          </a:p>
          <a:p>
            <a:pPr lvl="1"/>
            <a:r>
              <a:rPr lang="en-US" sz="2000" i="1" dirty="0">
                <a:cs typeface="Arial" pitchFamily="34" charset="0"/>
              </a:rPr>
              <a:t>and, subsequent court decisions defining the right of the Federal Government to regulate navigation and improve navigable waterways.</a:t>
            </a:r>
            <a:r>
              <a:rPr lang="en-US" sz="2400" dirty="0">
                <a:cs typeface="Arial" pitchFamily="34" charset="0"/>
              </a:rPr>
              <a:t> </a:t>
            </a:r>
            <a:endParaRPr lang="en-US" sz="2400" dirty="0"/>
          </a:p>
          <a:p>
            <a:r>
              <a:rPr lang="en-US" sz="2400" dirty="0">
                <a:cs typeface="Arial" pitchFamily="34" charset="0"/>
              </a:rPr>
              <a:t>In 1824 Congress designated the U.S. Army Corps of Engineers as the Federal agency responsible for the Nation's navigation system.</a:t>
            </a:r>
          </a:p>
          <a:p>
            <a:r>
              <a:rPr lang="en-US" sz="2400" dirty="0">
                <a:cs typeface="Arial" pitchFamily="34" charset="0"/>
              </a:rPr>
              <a:t>“Deep Draft” is generally defined as project depths greater than 14 feet.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2011</a:t>
            </a:r>
            <a:endParaRPr lang="en-US" dirty="0"/>
          </a:p>
        </p:txBody>
      </p:sp>
      <p:sp>
        <p:nvSpPr>
          <p:cNvPr id="5" name="Slide Number Placeholder 5"/>
          <p:cNvSpPr>
            <a:spLocks noGrp="1"/>
          </p:cNvSpPr>
          <p:nvPr>
            <p:ph type="sldNum" sz="quarter" idx="12"/>
          </p:nvPr>
        </p:nvSpPr>
        <p:spPr/>
        <p:txBody>
          <a:bodyPr/>
          <a:lstStyle/>
          <a:p>
            <a:fld id="{2C987031-B0B5-409F-8677-20B89AE2A383}" type="slidenum">
              <a:rPr lang="en-US"/>
              <a:pPr/>
              <a:t>6</a:t>
            </a:fld>
            <a:endParaRPr lang="en-US"/>
          </a:p>
        </p:txBody>
      </p:sp>
      <p:sp>
        <p:nvSpPr>
          <p:cNvPr id="19458" name="Rectangle 2"/>
          <p:cNvSpPr>
            <a:spLocks noGrp="1" noChangeArrowheads="1"/>
          </p:cNvSpPr>
          <p:nvPr>
            <p:ph type="title"/>
          </p:nvPr>
        </p:nvSpPr>
        <p:spPr>
          <a:xfrm>
            <a:off x="457200" y="990600"/>
            <a:ext cx="8229600" cy="762000"/>
          </a:xfrm>
        </p:spPr>
        <p:txBody>
          <a:bodyPr/>
          <a:lstStyle/>
          <a:p>
            <a:r>
              <a:rPr lang="en-US" sz="4000" b="1">
                <a:solidFill>
                  <a:schemeClr val="tx1"/>
                </a:solidFill>
              </a:rPr>
              <a:t>Federal Interest / Significance</a:t>
            </a:r>
          </a:p>
        </p:txBody>
      </p:sp>
      <p:sp>
        <p:nvSpPr>
          <p:cNvPr id="19459" name="Rectangle 3"/>
          <p:cNvSpPr>
            <a:spLocks noGrp="1" noChangeArrowheads="1"/>
          </p:cNvSpPr>
          <p:nvPr>
            <p:ph type="body" idx="1"/>
          </p:nvPr>
        </p:nvSpPr>
        <p:spPr>
          <a:xfrm>
            <a:off x="914400" y="1905000"/>
            <a:ext cx="7543800" cy="4525963"/>
          </a:xfrm>
        </p:spPr>
        <p:txBody>
          <a:bodyPr/>
          <a:lstStyle/>
          <a:p>
            <a:pPr>
              <a:lnSpc>
                <a:spcPct val="80000"/>
              </a:lnSpc>
              <a:spcBef>
                <a:spcPct val="25000"/>
              </a:spcBef>
            </a:pPr>
            <a:r>
              <a:rPr lang="en-US" sz="2800" dirty="0">
                <a:cs typeface="Times New Roman" pitchFamily="18" charset="0"/>
              </a:rPr>
              <a:t>Nationally, the Corps </a:t>
            </a:r>
            <a:r>
              <a:rPr lang="en-US" sz="2800" dirty="0" smtClean="0">
                <a:cs typeface="Times New Roman" pitchFamily="18" charset="0"/>
              </a:rPr>
              <a:t>is responsible for maintenance of </a:t>
            </a:r>
            <a:r>
              <a:rPr lang="en-US" sz="2800" dirty="0">
                <a:cs typeface="Times New Roman" pitchFamily="18" charset="0"/>
              </a:rPr>
              <a:t>about 300 </a:t>
            </a:r>
            <a:r>
              <a:rPr lang="en-US" sz="2800" dirty="0" smtClean="0">
                <a:cs typeface="Times New Roman" pitchFamily="18" charset="0"/>
              </a:rPr>
              <a:t>deep-draft </a:t>
            </a:r>
            <a:r>
              <a:rPr lang="en-US" sz="2800" dirty="0">
                <a:cs typeface="Times New Roman" pitchFamily="18" charset="0"/>
              </a:rPr>
              <a:t>port and harbor projects.</a:t>
            </a:r>
          </a:p>
          <a:p>
            <a:pPr>
              <a:lnSpc>
                <a:spcPct val="80000"/>
              </a:lnSpc>
              <a:spcBef>
                <a:spcPct val="25000"/>
              </a:spcBef>
            </a:pPr>
            <a:endParaRPr lang="en-US" sz="2000" dirty="0">
              <a:cs typeface="Times New Roman" pitchFamily="18" charset="0"/>
            </a:endParaRPr>
          </a:p>
          <a:p>
            <a:pPr>
              <a:lnSpc>
                <a:spcPct val="80000"/>
              </a:lnSpc>
              <a:spcBef>
                <a:spcPct val="25000"/>
              </a:spcBef>
            </a:pPr>
            <a:r>
              <a:rPr lang="en-US" sz="2800" dirty="0">
                <a:cs typeface="Arial" pitchFamily="34" charset="0"/>
              </a:rPr>
              <a:t>These ports and harbors handle nearly 2.6 billion tons of domestic and foreign cargo annually, which is about </a:t>
            </a:r>
            <a:r>
              <a:rPr lang="en-US" sz="2800" dirty="0">
                <a:cs typeface="Times New Roman" pitchFamily="18" charset="0"/>
              </a:rPr>
              <a:t>90% of U.S. maritime trade</a:t>
            </a:r>
            <a:r>
              <a:rPr lang="en-US" sz="2800" dirty="0">
                <a:cs typeface="Arial" pitchFamily="34" charset="0"/>
              </a:rPr>
              <a:t>.</a:t>
            </a:r>
          </a:p>
          <a:p>
            <a:pPr>
              <a:lnSpc>
                <a:spcPct val="80000"/>
              </a:lnSpc>
              <a:spcBef>
                <a:spcPct val="25000"/>
              </a:spcBef>
              <a:buFontTx/>
              <a:buNone/>
            </a:pPr>
            <a:endParaRPr lang="en-US" sz="2000" dirty="0">
              <a:cs typeface="Arial" pitchFamily="34" charset="0"/>
            </a:endParaRPr>
          </a:p>
          <a:p>
            <a:pPr>
              <a:lnSpc>
                <a:spcPct val="80000"/>
              </a:lnSpc>
              <a:spcBef>
                <a:spcPct val="25000"/>
              </a:spcBef>
            </a:pPr>
            <a:r>
              <a:rPr lang="en-US" sz="2800" dirty="0">
                <a:cs typeface="Arial" pitchFamily="34" charset="0"/>
              </a:rPr>
              <a:t>U.S. ports and harbors support more than 13 million jobs nationwide.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lide Number Placeholder 5"/>
          <p:cNvSpPr>
            <a:spLocks noGrp="1"/>
          </p:cNvSpPr>
          <p:nvPr>
            <p:ph type="sldNum" sz="quarter" idx="12"/>
          </p:nvPr>
        </p:nvSpPr>
        <p:spPr/>
        <p:txBody>
          <a:bodyPr/>
          <a:lstStyle/>
          <a:p>
            <a:fld id="{390BF154-1E5A-489B-8455-DFE341317065}" type="slidenum">
              <a:rPr lang="en-US"/>
              <a:pPr/>
              <a:t>7</a:t>
            </a:fld>
            <a:endParaRPr lang="en-US"/>
          </a:p>
        </p:txBody>
      </p:sp>
      <p:grpSp>
        <p:nvGrpSpPr>
          <p:cNvPr id="23791" name="Group 239"/>
          <p:cNvGrpSpPr>
            <a:grpSpLocks/>
          </p:cNvGrpSpPr>
          <p:nvPr/>
        </p:nvGrpSpPr>
        <p:grpSpPr bwMode="auto">
          <a:xfrm>
            <a:off x="874713" y="1974850"/>
            <a:ext cx="7581900" cy="4686300"/>
            <a:chOff x="455" y="1148"/>
            <a:chExt cx="4776" cy="2952"/>
          </a:xfrm>
        </p:grpSpPr>
        <p:grpSp>
          <p:nvGrpSpPr>
            <p:cNvPr id="23792" name="Group 240"/>
            <p:cNvGrpSpPr>
              <a:grpSpLocks/>
            </p:cNvGrpSpPr>
            <p:nvPr/>
          </p:nvGrpSpPr>
          <p:grpSpPr bwMode="auto">
            <a:xfrm>
              <a:off x="455" y="1148"/>
              <a:ext cx="4776" cy="2952"/>
              <a:chOff x="455" y="1148"/>
              <a:chExt cx="4776" cy="2952"/>
            </a:xfrm>
          </p:grpSpPr>
          <p:sp>
            <p:nvSpPr>
              <p:cNvPr id="23793" name="Freeform 241"/>
              <p:cNvSpPr>
                <a:spLocks/>
              </p:cNvSpPr>
              <p:nvPr/>
            </p:nvSpPr>
            <p:spPr bwMode="auto">
              <a:xfrm>
                <a:off x="3938" y="1538"/>
                <a:ext cx="41" cy="60"/>
              </a:xfrm>
              <a:custGeom>
                <a:avLst/>
                <a:gdLst/>
                <a:ahLst/>
                <a:cxnLst>
                  <a:cxn ang="0">
                    <a:pos x="0" y="0"/>
                  </a:cxn>
                  <a:cxn ang="0">
                    <a:pos x="6" y="16"/>
                  </a:cxn>
                  <a:cxn ang="0">
                    <a:pos x="16" y="22"/>
                  </a:cxn>
                  <a:cxn ang="0">
                    <a:pos x="24" y="36"/>
                  </a:cxn>
                  <a:cxn ang="0">
                    <a:pos x="16" y="57"/>
                  </a:cxn>
                  <a:cxn ang="0">
                    <a:pos x="24" y="71"/>
                  </a:cxn>
                  <a:cxn ang="0">
                    <a:pos x="33" y="79"/>
                  </a:cxn>
                  <a:cxn ang="0">
                    <a:pos x="49" y="85"/>
                  </a:cxn>
                  <a:cxn ang="0">
                    <a:pos x="68" y="85"/>
                  </a:cxn>
                  <a:cxn ang="0">
                    <a:pos x="78" y="91"/>
                  </a:cxn>
                  <a:cxn ang="0">
                    <a:pos x="78" y="106"/>
                  </a:cxn>
                  <a:cxn ang="0">
                    <a:pos x="83" y="120"/>
                  </a:cxn>
                </a:cxnLst>
                <a:rect l="0" t="0" r="r" b="b"/>
                <a:pathLst>
                  <a:path w="83" h="120">
                    <a:moveTo>
                      <a:pt x="0" y="0"/>
                    </a:moveTo>
                    <a:lnTo>
                      <a:pt x="6" y="16"/>
                    </a:lnTo>
                    <a:lnTo>
                      <a:pt x="16" y="22"/>
                    </a:lnTo>
                    <a:lnTo>
                      <a:pt x="24" y="36"/>
                    </a:lnTo>
                    <a:lnTo>
                      <a:pt x="16" y="57"/>
                    </a:lnTo>
                    <a:lnTo>
                      <a:pt x="24" y="71"/>
                    </a:lnTo>
                    <a:lnTo>
                      <a:pt x="33" y="79"/>
                    </a:lnTo>
                    <a:lnTo>
                      <a:pt x="49" y="85"/>
                    </a:lnTo>
                    <a:lnTo>
                      <a:pt x="68" y="85"/>
                    </a:lnTo>
                    <a:lnTo>
                      <a:pt x="78" y="91"/>
                    </a:lnTo>
                    <a:lnTo>
                      <a:pt x="78" y="106"/>
                    </a:lnTo>
                    <a:lnTo>
                      <a:pt x="83" y="120"/>
                    </a:lnTo>
                  </a:path>
                </a:pathLst>
              </a:custGeom>
              <a:noFill/>
              <a:ln w="19050" cmpd="sng">
                <a:solidFill>
                  <a:srgbClr val="0000FF"/>
                </a:solidFill>
                <a:prstDash val="solid"/>
                <a:round/>
                <a:headEnd/>
                <a:tailEnd/>
              </a:ln>
            </p:spPr>
            <p:txBody>
              <a:bodyPr/>
              <a:lstStyle/>
              <a:p>
                <a:endParaRPr lang="en-US"/>
              </a:p>
            </p:txBody>
          </p:sp>
          <p:grpSp>
            <p:nvGrpSpPr>
              <p:cNvPr id="23794" name="Group 242"/>
              <p:cNvGrpSpPr>
                <a:grpSpLocks/>
              </p:cNvGrpSpPr>
              <p:nvPr/>
            </p:nvGrpSpPr>
            <p:grpSpPr bwMode="auto">
              <a:xfrm>
                <a:off x="455" y="1148"/>
                <a:ext cx="4776" cy="2952"/>
                <a:chOff x="455" y="1148"/>
                <a:chExt cx="4776" cy="2952"/>
              </a:xfrm>
            </p:grpSpPr>
            <p:sp>
              <p:nvSpPr>
                <p:cNvPr id="23795" name="Freeform 243"/>
                <p:cNvSpPr>
                  <a:spLocks/>
                </p:cNvSpPr>
                <p:nvPr/>
              </p:nvSpPr>
              <p:spPr bwMode="auto">
                <a:xfrm>
                  <a:off x="606" y="1258"/>
                  <a:ext cx="576" cy="153"/>
                </a:xfrm>
                <a:custGeom>
                  <a:avLst/>
                  <a:gdLst/>
                  <a:ahLst/>
                  <a:cxnLst>
                    <a:cxn ang="0">
                      <a:pos x="0" y="0"/>
                    </a:cxn>
                    <a:cxn ang="0">
                      <a:pos x="49" y="20"/>
                    </a:cxn>
                    <a:cxn ang="0">
                      <a:pos x="96" y="52"/>
                    </a:cxn>
                    <a:cxn ang="0">
                      <a:pos x="101" y="65"/>
                    </a:cxn>
                    <a:cxn ang="0">
                      <a:pos x="107" y="67"/>
                    </a:cxn>
                    <a:cxn ang="0">
                      <a:pos x="115" y="69"/>
                    </a:cxn>
                    <a:cxn ang="0">
                      <a:pos x="146" y="118"/>
                    </a:cxn>
                    <a:cxn ang="0">
                      <a:pos x="168" y="179"/>
                    </a:cxn>
                    <a:cxn ang="0">
                      <a:pos x="201" y="228"/>
                    </a:cxn>
                    <a:cxn ang="0">
                      <a:pos x="270" y="261"/>
                    </a:cxn>
                    <a:cxn ang="0">
                      <a:pos x="302" y="257"/>
                    </a:cxn>
                    <a:cxn ang="0">
                      <a:pos x="337" y="252"/>
                    </a:cxn>
                    <a:cxn ang="0">
                      <a:pos x="375" y="254"/>
                    </a:cxn>
                    <a:cxn ang="0">
                      <a:pos x="422" y="273"/>
                    </a:cxn>
                    <a:cxn ang="0">
                      <a:pos x="476" y="297"/>
                    </a:cxn>
                    <a:cxn ang="0">
                      <a:pos x="481" y="296"/>
                    </a:cxn>
                    <a:cxn ang="0">
                      <a:pos x="490" y="292"/>
                    </a:cxn>
                    <a:cxn ang="0">
                      <a:pos x="500" y="291"/>
                    </a:cxn>
                    <a:cxn ang="0">
                      <a:pos x="544" y="289"/>
                    </a:cxn>
                    <a:cxn ang="0">
                      <a:pos x="590" y="291"/>
                    </a:cxn>
                    <a:cxn ang="0">
                      <a:pos x="663" y="292"/>
                    </a:cxn>
                    <a:cxn ang="0">
                      <a:pos x="736" y="296"/>
                    </a:cxn>
                    <a:cxn ang="0">
                      <a:pos x="778" y="297"/>
                    </a:cxn>
                    <a:cxn ang="0">
                      <a:pos x="821" y="287"/>
                    </a:cxn>
                    <a:cxn ang="0">
                      <a:pos x="818" y="273"/>
                    </a:cxn>
                    <a:cxn ang="0">
                      <a:pos x="809" y="266"/>
                    </a:cxn>
                    <a:cxn ang="0">
                      <a:pos x="805" y="255"/>
                    </a:cxn>
                    <a:cxn ang="0">
                      <a:pos x="813" y="249"/>
                    </a:cxn>
                    <a:cxn ang="0">
                      <a:pos x="828" y="246"/>
                    </a:cxn>
                    <a:cxn ang="0">
                      <a:pos x="843" y="239"/>
                    </a:cxn>
                    <a:cxn ang="0">
                      <a:pos x="872" y="226"/>
                    </a:cxn>
                    <a:cxn ang="0">
                      <a:pos x="914" y="214"/>
                    </a:cxn>
                    <a:cxn ang="0">
                      <a:pos x="962" y="218"/>
                    </a:cxn>
                    <a:cxn ang="0">
                      <a:pos x="1007" y="235"/>
                    </a:cxn>
                    <a:cxn ang="0">
                      <a:pos x="1044" y="244"/>
                    </a:cxn>
                    <a:cxn ang="0">
                      <a:pos x="1069" y="236"/>
                    </a:cxn>
                    <a:cxn ang="0">
                      <a:pos x="1092" y="249"/>
                    </a:cxn>
                    <a:cxn ang="0">
                      <a:pos x="1116" y="270"/>
                    </a:cxn>
                    <a:cxn ang="0">
                      <a:pos x="1133" y="290"/>
                    </a:cxn>
                    <a:cxn ang="0">
                      <a:pos x="1145" y="304"/>
                    </a:cxn>
                    <a:cxn ang="0">
                      <a:pos x="1151" y="306"/>
                    </a:cxn>
                  </a:cxnLst>
                  <a:rect l="0" t="0" r="r" b="b"/>
                  <a:pathLst>
                    <a:path w="1151" h="306">
                      <a:moveTo>
                        <a:pt x="0" y="0"/>
                      </a:moveTo>
                      <a:lnTo>
                        <a:pt x="49" y="20"/>
                      </a:lnTo>
                      <a:lnTo>
                        <a:pt x="96" y="52"/>
                      </a:lnTo>
                      <a:lnTo>
                        <a:pt x="101" y="65"/>
                      </a:lnTo>
                      <a:lnTo>
                        <a:pt x="107" y="67"/>
                      </a:lnTo>
                      <a:lnTo>
                        <a:pt x="115" y="69"/>
                      </a:lnTo>
                      <a:lnTo>
                        <a:pt x="146" y="118"/>
                      </a:lnTo>
                      <a:lnTo>
                        <a:pt x="168" y="179"/>
                      </a:lnTo>
                      <a:lnTo>
                        <a:pt x="201" y="228"/>
                      </a:lnTo>
                      <a:lnTo>
                        <a:pt x="270" y="261"/>
                      </a:lnTo>
                      <a:lnTo>
                        <a:pt x="302" y="257"/>
                      </a:lnTo>
                      <a:lnTo>
                        <a:pt x="337" y="252"/>
                      </a:lnTo>
                      <a:lnTo>
                        <a:pt x="375" y="254"/>
                      </a:lnTo>
                      <a:lnTo>
                        <a:pt x="422" y="273"/>
                      </a:lnTo>
                      <a:lnTo>
                        <a:pt x="476" y="297"/>
                      </a:lnTo>
                      <a:lnTo>
                        <a:pt x="481" y="296"/>
                      </a:lnTo>
                      <a:lnTo>
                        <a:pt x="490" y="292"/>
                      </a:lnTo>
                      <a:lnTo>
                        <a:pt x="500" y="291"/>
                      </a:lnTo>
                      <a:lnTo>
                        <a:pt x="544" y="289"/>
                      </a:lnTo>
                      <a:lnTo>
                        <a:pt x="590" y="291"/>
                      </a:lnTo>
                      <a:lnTo>
                        <a:pt x="663" y="292"/>
                      </a:lnTo>
                      <a:lnTo>
                        <a:pt x="736" y="296"/>
                      </a:lnTo>
                      <a:lnTo>
                        <a:pt x="778" y="297"/>
                      </a:lnTo>
                      <a:lnTo>
                        <a:pt x="821" y="287"/>
                      </a:lnTo>
                      <a:lnTo>
                        <a:pt x="818" y="273"/>
                      </a:lnTo>
                      <a:lnTo>
                        <a:pt x="809" y="266"/>
                      </a:lnTo>
                      <a:lnTo>
                        <a:pt x="805" y="255"/>
                      </a:lnTo>
                      <a:lnTo>
                        <a:pt x="813" y="249"/>
                      </a:lnTo>
                      <a:lnTo>
                        <a:pt x="828" y="246"/>
                      </a:lnTo>
                      <a:lnTo>
                        <a:pt x="843" y="239"/>
                      </a:lnTo>
                      <a:lnTo>
                        <a:pt x="872" y="226"/>
                      </a:lnTo>
                      <a:lnTo>
                        <a:pt x="914" y="214"/>
                      </a:lnTo>
                      <a:lnTo>
                        <a:pt x="962" y="218"/>
                      </a:lnTo>
                      <a:lnTo>
                        <a:pt x="1007" y="235"/>
                      </a:lnTo>
                      <a:lnTo>
                        <a:pt x="1044" y="244"/>
                      </a:lnTo>
                      <a:lnTo>
                        <a:pt x="1069" y="236"/>
                      </a:lnTo>
                      <a:lnTo>
                        <a:pt x="1092" y="249"/>
                      </a:lnTo>
                      <a:lnTo>
                        <a:pt x="1116" y="270"/>
                      </a:lnTo>
                      <a:lnTo>
                        <a:pt x="1133" y="290"/>
                      </a:lnTo>
                      <a:lnTo>
                        <a:pt x="1145" y="304"/>
                      </a:lnTo>
                      <a:lnTo>
                        <a:pt x="1151" y="306"/>
                      </a:lnTo>
                    </a:path>
                  </a:pathLst>
                </a:custGeom>
                <a:noFill/>
                <a:ln w="19050" cmpd="sng">
                  <a:solidFill>
                    <a:srgbClr val="0000FF"/>
                  </a:solidFill>
                  <a:prstDash val="solid"/>
                  <a:round/>
                  <a:headEnd/>
                  <a:tailEnd/>
                </a:ln>
              </p:spPr>
              <p:txBody>
                <a:bodyPr/>
                <a:lstStyle/>
                <a:p>
                  <a:endParaRPr lang="en-US"/>
                </a:p>
              </p:txBody>
            </p:sp>
            <p:sp>
              <p:nvSpPr>
                <p:cNvPr id="23796" name="Freeform 244"/>
                <p:cNvSpPr>
                  <a:spLocks/>
                </p:cNvSpPr>
                <p:nvPr/>
              </p:nvSpPr>
              <p:spPr bwMode="auto">
                <a:xfrm>
                  <a:off x="696" y="1374"/>
                  <a:ext cx="19" cy="71"/>
                </a:xfrm>
                <a:custGeom>
                  <a:avLst/>
                  <a:gdLst/>
                  <a:ahLst/>
                  <a:cxnLst>
                    <a:cxn ang="0">
                      <a:pos x="22" y="0"/>
                    </a:cxn>
                    <a:cxn ang="0">
                      <a:pos x="22" y="13"/>
                    </a:cxn>
                    <a:cxn ang="0">
                      <a:pos x="28" y="33"/>
                    </a:cxn>
                    <a:cxn ang="0">
                      <a:pos x="38" y="58"/>
                    </a:cxn>
                    <a:cxn ang="0">
                      <a:pos x="28" y="100"/>
                    </a:cxn>
                    <a:cxn ang="0">
                      <a:pos x="8" y="132"/>
                    </a:cxn>
                    <a:cxn ang="0">
                      <a:pos x="0" y="143"/>
                    </a:cxn>
                  </a:cxnLst>
                  <a:rect l="0" t="0" r="r" b="b"/>
                  <a:pathLst>
                    <a:path w="38" h="143">
                      <a:moveTo>
                        <a:pt x="22" y="0"/>
                      </a:moveTo>
                      <a:lnTo>
                        <a:pt x="22" y="13"/>
                      </a:lnTo>
                      <a:lnTo>
                        <a:pt x="28" y="33"/>
                      </a:lnTo>
                      <a:lnTo>
                        <a:pt x="38" y="58"/>
                      </a:lnTo>
                      <a:lnTo>
                        <a:pt x="28" y="100"/>
                      </a:lnTo>
                      <a:lnTo>
                        <a:pt x="8" y="132"/>
                      </a:lnTo>
                      <a:lnTo>
                        <a:pt x="0" y="143"/>
                      </a:lnTo>
                    </a:path>
                  </a:pathLst>
                </a:custGeom>
                <a:noFill/>
                <a:ln w="19050" cmpd="sng">
                  <a:solidFill>
                    <a:srgbClr val="0000FF"/>
                  </a:solidFill>
                  <a:prstDash val="solid"/>
                  <a:round/>
                  <a:headEnd/>
                  <a:tailEnd/>
                </a:ln>
              </p:spPr>
              <p:txBody>
                <a:bodyPr/>
                <a:lstStyle/>
                <a:p>
                  <a:endParaRPr lang="en-US"/>
                </a:p>
              </p:txBody>
            </p:sp>
            <p:sp>
              <p:nvSpPr>
                <p:cNvPr id="23797" name="Freeform 245"/>
                <p:cNvSpPr>
                  <a:spLocks/>
                </p:cNvSpPr>
                <p:nvPr/>
              </p:nvSpPr>
              <p:spPr bwMode="auto">
                <a:xfrm>
                  <a:off x="455" y="2238"/>
                  <a:ext cx="88" cy="54"/>
                </a:xfrm>
                <a:custGeom>
                  <a:avLst/>
                  <a:gdLst/>
                  <a:ahLst/>
                  <a:cxnLst>
                    <a:cxn ang="0">
                      <a:pos x="0" y="109"/>
                    </a:cxn>
                    <a:cxn ang="0">
                      <a:pos x="0" y="85"/>
                    </a:cxn>
                    <a:cxn ang="0">
                      <a:pos x="13" y="63"/>
                    </a:cxn>
                    <a:cxn ang="0">
                      <a:pos x="24" y="47"/>
                    </a:cxn>
                    <a:cxn ang="0">
                      <a:pos x="62" y="39"/>
                    </a:cxn>
                    <a:cxn ang="0">
                      <a:pos x="80" y="54"/>
                    </a:cxn>
                    <a:cxn ang="0">
                      <a:pos x="116" y="69"/>
                    </a:cxn>
                    <a:cxn ang="0">
                      <a:pos x="151" y="39"/>
                    </a:cxn>
                    <a:cxn ang="0">
                      <a:pos x="177" y="0"/>
                    </a:cxn>
                  </a:cxnLst>
                  <a:rect l="0" t="0" r="r" b="b"/>
                  <a:pathLst>
                    <a:path w="177" h="109">
                      <a:moveTo>
                        <a:pt x="0" y="109"/>
                      </a:moveTo>
                      <a:lnTo>
                        <a:pt x="0" y="85"/>
                      </a:lnTo>
                      <a:lnTo>
                        <a:pt x="13" y="63"/>
                      </a:lnTo>
                      <a:lnTo>
                        <a:pt x="24" y="47"/>
                      </a:lnTo>
                      <a:lnTo>
                        <a:pt x="62" y="39"/>
                      </a:lnTo>
                      <a:lnTo>
                        <a:pt x="80" y="54"/>
                      </a:lnTo>
                      <a:lnTo>
                        <a:pt x="116" y="69"/>
                      </a:lnTo>
                      <a:lnTo>
                        <a:pt x="151" y="39"/>
                      </a:lnTo>
                      <a:lnTo>
                        <a:pt x="177" y="0"/>
                      </a:lnTo>
                    </a:path>
                  </a:pathLst>
                </a:custGeom>
                <a:noFill/>
                <a:ln w="19050" cmpd="sng">
                  <a:solidFill>
                    <a:srgbClr val="0000FF"/>
                  </a:solidFill>
                  <a:prstDash val="solid"/>
                  <a:round/>
                  <a:headEnd/>
                  <a:tailEnd/>
                </a:ln>
              </p:spPr>
              <p:txBody>
                <a:bodyPr/>
                <a:lstStyle/>
                <a:p>
                  <a:endParaRPr lang="en-US"/>
                </a:p>
              </p:txBody>
            </p:sp>
            <p:grpSp>
              <p:nvGrpSpPr>
                <p:cNvPr id="23798" name="Group 246"/>
                <p:cNvGrpSpPr>
                  <a:grpSpLocks/>
                </p:cNvGrpSpPr>
                <p:nvPr/>
              </p:nvGrpSpPr>
              <p:grpSpPr bwMode="auto">
                <a:xfrm>
                  <a:off x="2768" y="1148"/>
                  <a:ext cx="2463" cy="2952"/>
                  <a:chOff x="2768" y="1148"/>
                  <a:chExt cx="2463" cy="2952"/>
                </a:xfrm>
              </p:grpSpPr>
              <p:sp>
                <p:nvSpPr>
                  <p:cNvPr id="23799" name="Freeform 247"/>
                  <p:cNvSpPr>
                    <a:spLocks/>
                  </p:cNvSpPr>
                  <p:nvPr/>
                </p:nvSpPr>
                <p:spPr bwMode="auto">
                  <a:xfrm>
                    <a:off x="4454" y="2120"/>
                    <a:ext cx="27" cy="49"/>
                  </a:xfrm>
                  <a:custGeom>
                    <a:avLst/>
                    <a:gdLst/>
                    <a:ahLst/>
                    <a:cxnLst>
                      <a:cxn ang="0">
                        <a:pos x="0" y="99"/>
                      </a:cxn>
                      <a:cxn ang="0">
                        <a:pos x="21" y="62"/>
                      </a:cxn>
                      <a:cxn ang="0">
                        <a:pos x="52" y="35"/>
                      </a:cxn>
                      <a:cxn ang="0">
                        <a:pos x="53" y="19"/>
                      </a:cxn>
                      <a:cxn ang="0">
                        <a:pos x="14" y="0"/>
                      </a:cxn>
                    </a:cxnLst>
                    <a:rect l="0" t="0" r="r" b="b"/>
                    <a:pathLst>
                      <a:path w="53" h="99">
                        <a:moveTo>
                          <a:pt x="0" y="99"/>
                        </a:moveTo>
                        <a:lnTo>
                          <a:pt x="21" y="62"/>
                        </a:lnTo>
                        <a:lnTo>
                          <a:pt x="52" y="35"/>
                        </a:lnTo>
                        <a:lnTo>
                          <a:pt x="53" y="19"/>
                        </a:lnTo>
                        <a:lnTo>
                          <a:pt x="14" y="0"/>
                        </a:lnTo>
                      </a:path>
                    </a:pathLst>
                  </a:custGeom>
                  <a:noFill/>
                  <a:ln w="19050" cmpd="sng">
                    <a:solidFill>
                      <a:srgbClr val="0000FF"/>
                    </a:solidFill>
                    <a:prstDash val="solid"/>
                    <a:round/>
                    <a:headEnd/>
                    <a:tailEnd/>
                  </a:ln>
                </p:spPr>
                <p:txBody>
                  <a:bodyPr/>
                  <a:lstStyle/>
                  <a:p>
                    <a:endParaRPr lang="en-US"/>
                  </a:p>
                </p:txBody>
              </p:sp>
              <p:grpSp>
                <p:nvGrpSpPr>
                  <p:cNvPr id="23800" name="Group 248"/>
                  <p:cNvGrpSpPr>
                    <a:grpSpLocks/>
                  </p:cNvGrpSpPr>
                  <p:nvPr/>
                </p:nvGrpSpPr>
                <p:grpSpPr bwMode="auto">
                  <a:xfrm>
                    <a:off x="2768" y="1148"/>
                    <a:ext cx="2463" cy="2952"/>
                    <a:chOff x="2768" y="1148"/>
                    <a:chExt cx="2463" cy="2952"/>
                  </a:xfrm>
                </p:grpSpPr>
                <p:sp>
                  <p:nvSpPr>
                    <p:cNvPr id="23801" name="Freeform 249"/>
                    <p:cNvSpPr>
                      <a:spLocks/>
                    </p:cNvSpPr>
                    <p:nvPr/>
                  </p:nvSpPr>
                  <p:spPr bwMode="auto">
                    <a:xfrm>
                      <a:off x="5221" y="1865"/>
                      <a:ext cx="10" cy="28"/>
                    </a:xfrm>
                    <a:custGeom>
                      <a:avLst/>
                      <a:gdLst/>
                      <a:ahLst/>
                      <a:cxnLst>
                        <a:cxn ang="0">
                          <a:pos x="0" y="55"/>
                        </a:cxn>
                        <a:cxn ang="0">
                          <a:pos x="5" y="18"/>
                        </a:cxn>
                        <a:cxn ang="0">
                          <a:pos x="14" y="5"/>
                        </a:cxn>
                        <a:cxn ang="0">
                          <a:pos x="21" y="0"/>
                        </a:cxn>
                      </a:cxnLst>
                      <a:rect l="0" t="0" r="r" b="b"/>
                      <a:pathLst>
                        <a:path w="21" h="55">
                          <a:moveTo>
                            <a:pt x="0" y="55"/>
                          </a:moveTo>
                          <a:lnTo>
                            <a:pt x="5" y="18"/>
                          </a:lnTo>
                          <a:lnTo>
                            <a:pt x="14" y="5"/>
                          </a:lnTo>
                          <a:lnTo>
                            <a:pt x="21" y="0"/>
                          </a:lnTo>
                        </a:path>
                      </a:pathLst>
                    </a:custGeom>
                    <a:noFill/>
                    <a:ln w="19050" cmpd="sng">
                      <a:solidFill>
                        <a:srgbClr val="0000FF"/>
                      </a:solidFill>
                      <a:prstDash val="solid"/>
                      <a:round/>
                      <a:headEnd/>
                      <a:tailEnd/>
                    </a:ln>
                  </p:spPr>
                  <p:txBody>
                    <a:bodyPr/>
                    <a:lstStyle/>
                    <a:p>
                      <a:endParaRPr lang="en-US"/>
                    </a:p>
                  </p:txBody>
                </p:sp>
                <p:sp>
                  <p:nvSpPr>
                    <p:cNvPr id="23802" name="Freeform 250"/>
                    <p:cNvSpPr>
                      <a:spLocks/>
                    </p:cNvSpPr>
                    <p:nvPr/>
                  </p:nvSpPr>
                  <p:spPr bwMode="auto">
                    <a:xfrm>
                      <a:off x="4660" y="1148"/>
                      <a:ext cx="475" cy="561"/>
                    </a:xfrm>
                    <a:custGeom>
                      <a:avLst/>
                      <a:gdLst/>
                      <a:ahLst/>
                      <a:cxnLst>
                        <a:cxn ang="0">
                          <a:pos x="0" y="1123"/>
                        </a:cxn>
                        <a:cxn ang="0">
                          <a:pos x="17" y="1103"/>
                        </a:cxn>
                        <a:cxn ang="0">
                          <a:pos x="39" y="1090"/>
                        </a:cxn>
                        <a:cxn ang="0">
                          <a:pos x="55" y="1082"/>
                        </a:cxn>
                        <a:cxn ang="0">
                          <a:pos x="67" y="1062"/>
                        </a:cxn>
                        <a:cxn ang="0">
                          <a:pos x="73" y="1039"/>
                        </a:cxn>
                        <a:cxn ang="0">
                          <a:pos x="76" y="1033"/>
                        </a:cxn>
                        <a:cxn ang="0">
                          <a:pos x="84" y="1027"/>
                        </a:cxn>
                        <a:cxn ang="0">
                          <a:pos x="84" y="1011"/>
                        </a:cxn>
                        <a:cxn ang="0">
                          <a:pos x="94" y="998"/>
                        </a:cxn>
                        <a:cxn ang="0">
                          <a:pos x="100" y="983"/>
                        </a:cxn>
                        <a:cxn ang="0">
                          <a:pos x="103" y="979"/>
                        </a:cxn>
                        <a:cxn ang="0">
                          <a:pos x="114" y="970"/>
                        </a:cxn>
                        <a:cxn ang="0">
                          <a:pos x="125" y="949"/>
                        </a:cxn>
                        <a:cxn ang="0">
                          <a:pos x="130" y="942"/>
                        </a:cxn>
                        <a:cxn ang="0">
                          <a:pos x="130" y="928"/>
                        </a:cxn>
                        <a:cxn ang="0">
                          <a:pos x="154" y="915"/>
                        </a:cxn>
                        <a:cxn ang="0">
                          <a:pos x="165" y="908"/>
                        </a:cxn>
                        <a:cxn ang="0">
                          <a:pos x="180" y="894"/>
                        </a:cxn>
                        <a:cxn ang="0">
                          <a:pos x="191" y="887"/>
                        </a:cxn>
                        <a:cxn ang="0">
                          <a:pos x="197" y="872"/>
                        </a:cxn>
                        <a:cxn ang="0">
                          <a:pos x="213" y="860"/>
                        </a:cxn>
                        <a:cxn ang="0">
                          <a:pos x="230" y="838"/>
                        </a:cxn>
                        <a:cxn ang="0">
                          <a:pos x="272" y="810"/>
                        </a:cxn>
                        <a:cxn ang="0">
                          <a:pos x="282" y="781"/>
                        </a:cxn>
                        <a:cxn ang="0">
                          <a:pos x="344" y="739"/>
                        </a:cxn>
                        <a:cxn ang="0">
                          <a:pos x="349" y="726"/>
                        </a:cxn>
                        <a:cxn ang="0">
                          <a:pos x="365" y="712"/>
                        </a:cxn>
                        <a:cxn ang="0">
                          <a:pos x="425" y="665"/>
                        </a:cxn>
                        <a:cxn ang="0">
                          <a:pos x="441" y="665"/>
                        </a:cxn>
                        <a:cxn ang="0">
                          <a:pos x="451" y="644"/>
                        </a:cxn>
                        <a:cxn ang="0">
                          <a:pos x="462" y="616"/>
                        </a:cxn>
                        <a:cxn ang="0">
                          <a:pos x="462" y="566"/>
                        </a:cxn>
                        <a:cxn ang="0">
                          <a:pos x="474" y="554"/>
                        </a:cxn>
                        <a:cxn ang="0">
                          <a:pos x="490" y="525"/>
                        </a:cxn>
                        <a:cxn ang="0">
                          <a:pos x="502" y="498"/>
                        </a:cxn>
                        <a:cxn ang="0">
                          <a:pos x="513" y="484"/>
                        </a:cxn>
                        <a:cxn ang="0">
                          <a:pos x="534" y="454"/>
                        </a:cxn>
                        <a:cxn ang="0">
                          <a:pos x="561" y="427"/>
                        </a:cxn>
                        <a:cxn ang="0">
                          <a:pos x="610" y="399"/>
                        </a:cxn>
                        <a:cxn ang="0">
                          <a:pos x="641" y="357"/>
                        </a:cxn>
                        <a:cxn ang="0">
                          <a:pos x="676" y="343"/>
                        </a:cxn>
                        <a:cxn ang="0">
                          <a:pos x="718" y="322"/>
                        </a:cxn>
                        <a:cxn ang="0">
                          <a:pos x="747" y="308"/>
                        </a:cxn>
                        <a:cxn ang="0">
                          <a:pos x="767" y="289"/>
                        </a:cxn>
                        <a:cxn ang="0">
                          <a:pos x="799" y="261"/>
                        </a:cxn>
                        <a:cxn ang="0">
                          <a:pos x="861" y="168"/>
                        </a:cxn>
                        <a:cxn ang="0">
                          <a:pos x="888" y="141"/>
                        </a:cxn>
                        <a:cxn ang="0">
                          <a:pos x="915" y="91"/>
                        </a:cxn>
                        <a:cxn ang="0">
                          <a:pos x="936" y="43"/>
                        </a:cxn>
                        <a:cxn ang="0">
                          <a:pos x="951" y="0"/>
                        </a:cxn>
                      </a:cxnLst>
                      <a:rect l="0" t="0" r="r" b="b"/>
                      <a:pathLst>
                        <a:path w="951" h="1123">
                          <a:moveTo>
                            <a:pt x="0" y="1123"/>
                          </a:moveTo>
                          <a:lnTo>
                            <a:pt x="17" y="1103"/>
                          </a:lnTo>
                          <a:lnTo>
                            <a:pt x="39" y="1090"/>
                          </a:lnTo>
                          <a:lnTo>
                            <a:pt x="55" y="1082"/>
                          </a:lnTo>
                          <a:lnTo>
                            <a:pt x="67" y="1062"/>
                          </a:lnTo>
                          <a:lnTo>
                            <a:pt x="73" y="1039"/>
                          </a:lnTo>
                          <a:lnTo>
                            <a:pt x="76" y="1033"/>
                          </a:lnTo>
                          <a:lnTo>
                            <a:pt x="84" y="1027"/>
                          </a:lnTo>
                          <a:lnTo>
                            <a:pt x="84" y="1011"/>
                          </a:lnTo>
                          <a:lnTo>
                            <a:pt x="94" y="998"/>
                          </a:lnTo>
                          <a:lnTo>
                            <a:pt x="100" y="983"/>
                          </a:lnTo>
                          <a:lnTo>
                            <a:pt x="103" y="979"/>
                          </a:lnTo>
                          <a:lnTo>
                            <a:pt x="114" y="970"/>
                          </a:lnTo>
                          <a:lnTo>
                            <a:pt x="125" y="949"/>
                          </a:lnTo>
                          <a:lnTo>
                            <a:pt x="130" y="942"/>
                          </a:lnTo>
                          <a:lnTo>
                            <a:pt x="130" y="928"/>
                          </a:lnTo>
                          <a:lnTo>
                            <a:pt x="154" y="915"/>
                          </a:lnTo>
                          <a:lnTo>
                            <a:pt x="165" y="908"/>
                          </a:lnTo>
                          <a:lnTo>
                            <a:pt x="180" y="894"/>
                          </a:lnTo>
                          <a:lnTo>
                            <a:pt x="191" y="887"/>
                          </a:lnTo>
                          <a:lnTo>
                            <a:pt x="197" y="872"/>
                          </a:lnTo>
                          <a:lnTo>
                            <a:pt x="213" y="860"/>
                          </a:lnTo>
                          <a:lnTo>
                            <a:pt x="230" y="838"/>
                          </a:lnTo>
                          <a:lnTo>
                            <a:pt x="272" y="810"/>
                          </a:lnTo>
                          <a:lnTo>
                            <a:pt x="282" y="781"/>
                          </a:lnTo>
                          <a:lnTo>
                            <a:pt x="344" y="739"/>
                          </a:lnTo>
                          <a:lnTo>
                            <a:pt x="349" y="726"/>
                          </a:lnTo>
                          <a:lnTo>
                            <a:pt x="365" y="712"/>
                          </a:lnTo>
                          <a:lnTo>
                            <a:pt x="425" y="665"/>
                          </a:lnTo>
                          <a:lnTo>
                            <a:pt x="441" y="665"/>
                          </a:lnTo>
                          <a:lnTo>
                            <a:pt x="451" y="644"/>
                          </a:lnTo>
                          <a:lnTo>
                            <a:pt x="462" y="616"/>
                          </a:lnTo>
                          <a:lnTo>
                            <a:pt x="462" y="566"/>
                          </a:lnTo>
                          <a:lnTo>
                            <a:pt x="474" y="554"/>
                          </a:lnTo>
                          <a:lnTo>
                            <a:pt x="490" y="525"/>
                          </a:lnTo>
                          <a:lnTo>
                            <a:pt x="502" y="498"/>
                          </a:lnTo>
                          <a:lnTo>
                            <a:pt x="513" y="484"/>
                          </a:lnTo>
                          <a:lnTo>
                            <a:pt x="534" y="454"/>
                          </a:lnTo>
                          <a:lnTo>
                            <a:pt x="561" y="427"/>
                          </a:lnTo>
                          <a:lnTo>
                            <a:pt x="610" y="399"/>
                          </a:lnTo>
                          <a:lnTo>
                            <a:pt x="641" y="357"/>
                          </a:lnTo>
                          <a:lnTo>
                            <a:pt x="676" y="343"/>
                          </a:lnTo>
                          <a:lnTo>
                            <a:pt x="718" y="322"/>
                          </a:lnTo>
                          <a:lnTo>
                            <a:pt x="747" y="308"/>
                          </a:lnTo>
                          <a:lnTo>
                            <a:pt x="767" y="289"/>
                          </a:lnTo>
                          <a:lnTo>
                            <a:pt x="799" y="261"/>
                          </a:lnTo>
                          <a:lnTo>
                            <a:pt x="861" y="168"/>
                          </a:lnTo>
                          <a:lnTo>
                            <a:pt x="888" y="141"/>
                          </a:lnTo>
                          <a:lnTo>
                            <a:pt x="915" y="91"/>
                          </a:lnTo>
                          <a:lnTo>
                            <a:pt x="936" y="43"/>
                          </a:lnTo>
                          <a:lnTo>
                            <a:pt x="951" y="0"/>
                          </a:lnTo>
                        </a:path>
                      </a:pathLst>
                    </a:custGeom>
                    <a:noFill/>
                    <a:ln w="19050" cmpd="sng">
                      <a:solidFill>
                        <a:srgbClr val="0000FF"/>
                      </a:solidFill>
                      <a:prstDash val="solid"/>
                      <a:round/>
                      <a:headEnd/>
                      <a:tailEnd/>
                    </a:ln>
                  </p:spPr>
                  <p:txBody>
                    <a:bodyPr/>
                    <a:lstStyle/>
                    <a:p>
                      <a:endParaRPr lang="en-US"/>
                    </a:p>
                  </p:txBody>
                </p:sp>
                <p:grpSp>
                  <p:nvGrpSpPr>
                    <p:cNvPr id="23803" name="Group 251"/>
                    <p:cNvGrpSpPr>
                      <a:grpSpLocks/>
                    </p:cNvGrpSpPr>
                    <p:nvPr/>
                  </p:nvGrpSpPr>
                  <p:grpSpPr bwMode="auto">
                    <a:xfrm>
                      <a:off x="2768" y="1743"/>
                      <a:ext cx="2197" cy="2357"/>
                      <a:chOff x="2768" y="1743"/>
                      <a:chExt cx="2197" cy="2357"/>
                    </a:xfrm>
                  </p:grpSpPr>
                  <p:sp>
                    <p:nvSpPr>
                      <p:cNvPr id="23804" name="Freeform 252"/>
                      <p:cNvSpPr>
                        <a:spLocks/>
                      </p:cNvSpPr>
                      <p:nvPr/>
                    </p:nvSpPr>
                    <p:spPr bwMode="auto">
                      <a:xfrm>
                        <a:off x="3226" y="1743"/>
                        <a:ext cx="2" cy="60"/>
                      </a:xfrm>
                      <a:custGeom>
                        <a:avLst/>
                        <a:gdLst/>
                        <a:ahLst/>
                        <a:cxnLst>
                          <a:cxn ang="0">
                            <a:pos x="0" y="120"/>
                          </a:cxn>
                          <a:cxn ang="0">
                            <a:pos x="1" y="98"/>
                          </a:cxn>
                          <a:cxn ang="0">
                            <a:pos x="2" y="98"/>
                          </a:cxn>
                          <a:cxn ang="0">
                            <a:pos x="2" y="67"/>
                          </a:cxn>
                          <a:cxn ang="0">
                            <a:pos x="2" y="34"/>
                          </a:cxn>
                          <a:cxn ang="0">
                            <a:pos x="3" y="34"/>
                          </a:cxn>
                          <a:cxn ang="0">
                            <a:pos x="3" y="0"/>
                          </a:cxn>
                        </a:cxnLst>
                        <a:rect l="0" t="0" r="r" b="b"/>
                        <a:pathLst>
                          <a:path w="3" h="120">
                            <a:moveTo>
                              <a:pt x="0" y="120"/>
                            </a:moveTo>
                            <a:lnTo>
                              <a:pt x="1" y="98"/>
                            </a:lnTo>
                            <a:lnTo>
                              <a:pt x="2" y="98"/>
                            </a:lnTo>
                            <a:lnTo>
                              <a:pt x="2" y="67"/>
                            </a:lnTo>
                            <a:lnTo>
                              <a:pt x="2" y="34"/>
                            </a:lnTo>
                            <a:lnTo>
                              <a:pt x="3" y="34"/>
                            </a:lnTo>
                            <a:lnTo>
                              <a:pt x="3" y="0"/>
                            </a:lnTo>
                          </a:path>
                        </a:pathLst>
                      </a:custGeom>
                      <a:noFill/>
                      <a:ln w="19050" cmpd="sng">
                        <a:solidFill>
                          <a:srgbClr val="0000FF"/>
                        </a:solidFill>
                        <a:prstDash val="solid"/>
                        <a:round/>
                        <a:headEnd/>
                        <a:tailEnd/>
                      </a:ln>
                    </p:spPr>
                    <p:txBody>
                      <a:bodyPr/>
                      <a:lstStyle/>
                      <a:p>
                        <a:endParaRPr lang="en-US"/>
                      </a:p>
                    </p:txBody>
                  </p:sp>
                  <p:sp>
                    <p:nvSpPr>
                      <p:cNvPr id="23805" name="Freeform 253"/>
                      <p:cNvSpPr>
                        <a:spLocks/>
                      </p:cNvSpPr>
                      <p:nvPr/>
                    </p:nvSpPr>
                    <p:spPr bwMode="auto">
                      <a:xfrm>
                        <a:off x="3104" y="1755"/>
                        <a:ext cx="74" cy="28"/>
                      </a:xfrm>
                      <a:custGeom>
                        <a:avLst/>
                        <a:gdLst/>
                        <a:ahLst/>
                        <a:cxnLst>
                          <a:cxn ang="0">
                            <a:pos x="148" y="55"/>
                          </a:cxn>
                          <a:cxn ang="0">
                            <a:pos x="130" y="55"/>
                          </a:cxn>
                          <a:cxn ang="0">
                            <a:pos x="114" y="43"/>
                          </a:cxn>
                          <a:cxn ang="0">
                            <a:pos x="108" y="21"/>
                          </a:cxn>
                          <a:cxn ang="0">
                            <a:pos x="79" y="5"/>
                          </a:cxn>
                          <a:cxn ang="0">
                            <a:pos x="41" y="0"/>
                          </a:cxn>
                          <a:cxn ang="0">
                            <a:pos x="13" y="15"/>
                          </a:cxn>
                          <a:cxn ang="0">
                            <a:pos x="0" y="30"/>
                          </a:cxn>
                        </a:cxnLst>
                        <a:rect l="0" t="0" r="r" b="b"/>
                        <a:pathLst>
                          <a:path w="148" h="55">
                            <a:moveTo>
                              <a:pt x="148" y="55"/>
                            </a:moveTo>
                            <a:lnTo>
                              <a:pt x="130" y="55"/>
                            </a:lnTo>
                            <a:lnTo>
                              <a:pt x="114" y="43"/>
                            </a:lnTo>
                            <a:lnTo>
                              <a:pt x="108" y="21"/>
                            </a:lnTo>
                            <a:lnTo>
                              <a:pt x="79" y="5"/>
                            </a:lnTo>
                            <a:lnTo>
                              <a:pt x="41" y="0"/>
                            </a:lnTo>
                            <a:lnTo>
                              <a:pt x="13" y="15"/>
                            </a:lnTo>
                            <a:lnTo>
                              <a:pt x="0" y="30"/>
                            </a:lnTo>
                          </a:path>
                        </a:pathLst>
                      </a:custGeom>
                      <a:noFill/>
                      <a:ln w="19050" cmpd="sng">
                        <a:solidFill>
                          <a:srgbClr val="0000FF"/>
                        </a:solidFill>
                        <a:prstDash val="solid"/>
                        <a:round/>
                        <a:headEnd/>
                        <a:tailEnd/>
                      </a:ln>
                    </p:spPr>
                    <p:txBody>
                      <a:bodyPr/>
                      <a:lstStyle/>
                      <a:p>
                        <a:endParaRPr lang="en-US"/>
                      </a:p>
                    </p:txBody>
                  </p:sp>
                  <p:grpSp>
                    <p:nvGrpSpPr>
                      <p:cNvPr id="23806" name="Group 254"/>
                      <p:cNvGrpSpPr>
                        <a:grpSpLocks/>
                      </p:cNvGrpSpPr>
                      <p:nvPr/>
                    </p:nvGrpSpPr>
                    <p:grpSpPr bwMode="auto">
                      <a:xfrm>
                        <a:off x="2768" y="1783"/>
                        <a:ext cx="2197" cy="2317"/>
                        <a:chOff x="2768" y="1783"/>
                        <a:chExt cx="2197" cy="2317"/>
                      </a:xfrm>
                    </p:grpSpPr>
                    <p:sp>
                      <p:nvSpPr>
                        <p:cNvPr id="23807" name="Freeform 255"/>
                        <p:cNvSpPr>
                          <a:spLocks/>
                        </p:cNvSpPr>
                        <p:nvPr/>
                      </p:nvSpPr>
                      <p:spPr bwMode="auto">
                        <a:xfrm>
                          <a:off x="4741" y="2530"/>
                          <a:ext cx="99" cy="48"/>
                        </a:xfrm>
                        <a:custGeom>
                          <a:avLst/>
                          <a:gdLst/>
                          <a:ahLst/>
                          <a:cxnLst>
                            <a:cxn ang="0">
                              <a:pos x="198" y="91"/>
                            </a:cxn>
                            <a:cxn ang="0">
                              <a:pos x="185" y="98"/>
                            </a:cxn>
                            <a:cxn ang="0">
                              <a:pos x="145" y="87"/>
                            </a:cxn>
                            <a:cxn ang="0">
                              <a:pos x="128" y="62"/>
                            </a:cxn>
                            <a:cxn ang="0">
                              <a:pos x="95" y="52"/>
                            </a:cxn>
                            <a:cxn ang="0">
                              <a:pos x="78" y="52"/>
                            </a:cxn>
                            <a:cxn ang="0">
                              <a:pos x="70" y="42"/>
                            </a:cxn>
                            <a:cxn ang="0">
                              <a:pos x="52" y="32"/>
                            </a:cxn>
                            <a:cxn ang="0">
                              <a:pos x="32" y="27"/>
                            </a:cxn>
                            <a:cxn ang="0">
                              <a:pos x="26" y="27"/>
                            </a:cxn>
                            <a:cxn ang="0">
                              <a:pos x="21" y="12"/>
                            </a:cxn>
                            <a:cxn ang="0">
                              <a:pos x="11" y="12"/>
                            </a:cxn>
                            <a:cxn ang="0">
                              <a:pos x="0" y="0"/>
                            </a:cxn>
                          </a:cxnLst>
                          <a:rect l="0" t="0" r="r" b="b"/>
                          <a:pathLst>
                            <a:path w="198" h="98">
                              <a:moveTo>
                                <a:pt x="198" y="91"/>
                              </a:moveTo>
                              <a:lnTo>
                                <a:pt x="185" y="98"/>
                              </a:lnTo>
                              <a:lnTo>
                                <a:pt x="145" y="87"/>
                              </a:lnTo>
                              <a:lnTo>
                                <a:pt x="128" y="62"/>
                              </a:lnTo>
                              <a:lnTo>
                                <a:pt x="95" y="52"/>
                              </a:lnTo>
                              <a:lnTo>
                                <a:pt x="78" y="52"/>
                              </a:lnTo>
                              <a:lnTo>
                                <a:pt x="70" y="42"/>
                              </a:lnTo>
                              <a:lnTo>
                                <a:pt x="52" y="32"/>
                              </a:lnTo>
                              <a:lnTo>
                                <a:pt x="32" y="27"/>
                              </a:lnTo>
                              <a:lnTo>
                                <a:pt x="26" y="27"/>
                              </a:lnTo>
                              <a:lnTo>
                                <a:pt x="21" y="12"/>
                              </a:lnTo>
                              <a:lnTo>
                                <a:pt x="11" y="12"/>
                              </a:lnTo>
                              <a:lnTo>
                                <a:pt x="0" y="0"/>
                              </a:lnTo>
                            </a:path>
                          </a:pathLst>
                        </a:custGeom>
                        <a:noFill/>
                        <a:ln w="19050" cmpd="sng">
                          <a:solidFill>
                            <a:srgbClr val="0000FF"/>
                          </a:solidFill>
                          <a:prstDash val="solid"/>
                          <a:round/>
                          <a:headEnd/>
                          <a:tailEnd/>
                        </a:ln>
                      </p:spPr>
                      <p:txBody>
                        <a:bodyPr/>
                        <a:lstStyle/>
                        <a:p>
                          <a:endParaRPr lang="en-US"/>
                        </a:p>
                      </p:txBody>
                    </p:sp>
                    <p:sp>
                      <p:nvSpPr>
                        <p:cNvPr id="23808" name="Freeform 256"/>
                        <p:cNvSpPr>
                          <a:spLocks/>
                        </p:cNvSpPr>
                        <p:nvPr/>
                      </p:nvSpPr>
                      <p:spPr bwMode="auto">
                        <a:xfrm>
                          <a:off x="4708" y="2365"/>
                          <a:ext cx="89" cy="79"/>
                        </a:xfrm>
                        <a:custGeom>
                          <a:avLst/>
                          <a:gdLst/>
                          <a:ahLst/>
                          <a:cxnLst>
                            <a:cxn ang="0">
                              <a:pos x="179" y="159"/>
                            </a:cxn>
                            <a:cxn ang="0">
                              <a:pos x="139" y="139"/>
                            </a:cxn>
                            <a:cxn ang="0">
                              <a:pos x="101" y="135"/>
                            </a:cxn>
                            <a:cxn ang="0">
                              <a:pos x="86" y="135"/>
                            </a:cxn>
                            <a:cxn ang="0">
                              <a:pos x="79" y="135"/>
                            </a:cxn>
                            <a:cxn ang="0">
                              <a:pos x="53" y="109"/>
                            </a:cxn>
                            <a:cxn ang="0">
                              <a:pos x="17" y="128"/>
                            </a:cxn>
                            <a:cxn ang="0">
                              <a:pos x="0" y="89"/>
                            </a:cxn>
                            <a:cxn ang="0">
                              <a:pos x="15" y="71"/>
                            </a:cxn>
                            <a:cxn ang="0">
                              <a:pos x="15" y="66"/>
                            </a:cxn>
                            <a:cxn ang="0">
                              <a:pos x="24" y="56"/>
                            </a:cxn>
                            <a:cxn ang="0">
                              <a:pos x="24" y="50"/>
                            </a:cxn>
                            <a:cxn ang="0">
                              <a:pos x="33" y="37"/>
                            </a:cxn>
                            <a:cxn ang="0">
                              <a:pos x="33" y="0"/>
                            </a:cxn>
                          </a:cxnLst>
                          <a:rect l="0" t="0" r="r" b="b"/>
                          <a:pathLst>
                            <a:path w="179" h="159">
                              <a:moveTo>
                                <a:pt x="179" y="159"/>
                              </a:moveTo>
                              <a:lnTo>
                                <a:pt x="139" y="139"/>
                              </a:lnTo>
                              <a:lnTo>
                                <a:pt x="101" y="135"/>
                              </a:lnTo>
                              <a:lnTo>
                                <a:pt x="86" y="135"/>
                              </a:lnTo>
                              <a:lnTo>
                                <a:pt x="79" y="135"/>
                              </a:lnTo>
                              <a:lnTo>
                                <a:pt x="53" y="109"/>
                              </a:lnTo>
                              <a:lnTo>
                                <a:pt x="17" y="128"/>
                              </a:lnTo>
                              <a:lnTo>
                                <a:pt x="0" y="89"/>
                              </a:lnTo>
                              <a:lnTo>
                                <a:pt x="15" y="71"/>
                              </a:lnTo>
                              <a:lnTo>
                                <a:pt x="15" y="66"/>
                              </a:lnTo>
                              <a:lnTo>
                                <a:pt x="24" y="56"/>
                              </a:lnTo>
                              <a:lnTo>
                                <a:pt x="24" y="50"/>
                              </a:lnTo>
                              <a:lnTo>
                                <a:pt x="33" y="37"/>
                              </a:lnTo>
                              <a:lnTo>
                                <a:pt x="33" y="0"/>
                              </a:lnTo>
                            </a:path>
                          </a:pathLst>
                        </a:custGeom>
                        <a:noFill/>
                        <a:ln w="19050" cmpd="sng">
                          <a:solidFill>
                            <a:srgbClr val="0000FF"/>
                          </a:solidFill>
                          <a:prstDash val="solid"/>
                          <a:round/>
                          <a:headEnd/>
                          <a:tailEnd/>
                        </a:ln>
                      </p:spPr>
                      <p:txBody>
                        <a:bodyPr/>
                        <a:lstStyle/>
                        <a:p>
                          <a:endParaRPr lang="en-US"/>
                        </a:p>
                      </p:txBody>
                    </p:sp>
                    <p:sp>
                      <p:nvSpPr>
                        <p:cNvPr id="23809" name="Freeform 257"/>
                        <p:cNvSpPr>
                          <a:spLocks/>
                        </p:cNvSpPr>
                        <p:nvPr/>
                      </p:nvSpPr>
                      <p:spPr bwMode="auto">
                        <a:xfrm>
                          <a:off x="4439" y="3451"/>
                          <a:ext cx="31" cy="93"/>
                        </a:xfrm>
                        <a:custGeom>
                          <a:avLst/>
                          <a:gdLst/>
                          <a:ahLst/>
                          <a:cxnLst>
                            <a:cxn ang="0">
                              <a:pos x="62" y="0"/>
                            </a:cxn>
                            <a:cxn ang="0">
                              <a:pos x="24" y="6"/>
                            </a:cxn>
                            <a:cxn ang="0">
                              <a:pos x="24" y="21"/>
                            </a:cxn>
                            <a:cxn ang="0">
                              <a:pos x="7" y="21"/>
                            </a:cxn>
                            <a:cxn ang="0">
                              <a:pos x="0" y="27"/>
                            </a:cxn>
                            <a:cxn ang="0">
                              <a:pos x="0" y="48"/>
                            </a:cxn>
                            <a:cxn ang="0">
                              <a:pos x="13" y="77"/>
                            </a:cxn>
                            <a:cxn ang="0">
                              <a:pos x="13" y="106"/>
                            </a:cxn>
                            <a:cxn ang="0">
                              <a:pos x="28" y="112"/>
                            </a:cxn>
                            <a:cxn ang="0">
                              <a:pos x="28" y="148"/>
                            </a:cxn>
                            <a:cxn ang="0">
                              <a:pos x="45" y="173"/>
                            </a:cxn>
                            <a:cxn ang="0">
                              <a:pos x="45" y="187"/>
                            </a:cxn>
                          </a:cxnLst>
                          <a:rect l="0" t="0" r="r" b="b"/>
                          <a:pathLst>
                            <a:path w="62" h="187">
                              <a:moveTo>
                                <a:pt x="62" y="0"/>
                              </a:moveTo>
                              <a:lnTo>
                                <a:pt x="24" y="6"/>
                              </a:lnTo>
                              <a:lnTo>
                                <a:pt x="24" y="21"/>
                              </a:lnTo>
                              <a:lnTo>
                                <a:pt x="7" y="21"/>
                              </a:lnTo>
                              <a:lnTo>
                                <a:pt x="0" y="27"/>
                              </a:lnTo>
                              <a:lnTo>
                                <a:pt x="0" y="48"/>
                              </a:lnTo>
                              <a:lnTo>
                                <a:pt x="13" y="77"/>
                              </a:lnTo>
                              <a:lnTo>
                                <a:pt x="13" y="106"/>
                              </a:lnTo>
                              <a:lnTo>
                                <a:pt x="28" y="112"/>
                              </a:lnTo>
                              <a:lnTo>
                                <a:pt x="28" y="148"/>
                              </a:lnTo>
                              <a:lnTo>
                                <a:pt x="45" y="173"/>
                              </a:lnTo>
                              <a:lnTo>
                                <a:pt x="45" y="187"/>
                              </a:lnTo>
                            </a:path>
                          </a:pathLst>
                        </a:custGeom>
                        <a:noFill/>
                        <a:ln w="19050" cmpd="sng">
                          <a:solidFill>
                            <a:srgbClr val="0000FF"/>
                          </a:solidFill>
                          <a:prstDash val="solid"/>
                          <a:round/>
                          <a:headEnd/>
                          <a:tailEnd/>
                        </a:ln>
                      </p:spPr>
                      <p:txBody>
                        <a:bodyPr/>
                        <a:lstStyle/>
                        <a:p>
                          <a:endParaRPr lang="en-US"/>
                        </a:p>
                      </p:txBody>
                    </p:sp>
                    <p:sp>
                      <p:nvSpPr>
                        <p:cNvPr id="23810" name="Freeform 258"/>
                        <p:cNvSpPr>
                          <a:spLocks/>
                        </p:cNvSpPr>
                        <p:nvPr/>
                      </p:nvSpPr>
                      <p:spPr bwMode="auto">
                        <a:xfrm>
                          <a:off x="4707" y="2897"/>
                          <a:ext cx="43" cy="70"/>
                        </a:xfrm>
                        <a:custGeom>
                          <a:avLst/>
                          <a:gdLst/>
                          <a:ahLst/>
                          <a:cxnLst>
                            <a:cxn ang="0">
                              <a:pos x="86" y="139"/>
                            </a:cxn>
                            <a:cxn ang="0">
                              <a:pos x="75" y="97"/>
                            </a:cxn>
                            <a:cxn ang="0">
                              <a:pos x="64" y="75"/>
                            </a:cxn>
                            <a:cxn ang="0">
                              <a:pos x="64" y="41"/>
                            </a:cxn>
                            <a:cxn ang="0">
                              <a:pos x="52" y="34"/>
                            </a:cxn>
                            <a:cxn ang="0">
                              <a:pos x="36" y="20"/>
                            </a:cxn>
                            <a:cxn ang="0">
                              <a:pos x="0" y="0"/>
                            </a:cxn>
                          </a:cxnLst>
                          <a:rect l="0" t="0" r="r" b="b"/>
                          <a:pathLst>
                            <a:path w="86" h="139">
                              <a:moveTo>
                                <a:pt x="86" y="139"/>
                              </a:moveTo>
                              <a:lnTo>
                                <a:pt x="75" y="97"/>
                              </a:lnTo>
                              <a:lnTo>
                                <a:pt x="64" y="75"/>
                              </a:lnTo>
                              <a:lnTo>
                                <a:pt x="64" y="41"/>
                              </a:lnTo>
                              <a:lnTo>
                                <a:pt x="52" y="34"/>
                              </a:lnTo>
                              <a:lnTo>
                                <a:pt x="36" y="20"/>
                              </a:lnTo>
                              <a:lnTo>
                                <a:pt x="0" y="0"/>
                              </a:lnTo>
                            </a:path>
                          </a:pathLst>
                        </a:custGeom>
                        <a:noFill/>
                        <a:ln w="19050" cmpd="sng">
                          <a:solidFill>
                            <a:srgbClr val="0000FF"/>
                          </a:solidFill>
                          <a:prstDash val="solid"/>
                          <a:round/>
                          <a:headEnd/>
                          <a:tailEnd/>
                        </a:ln>
                      </p:spPr>
                      <p:txBody>
                        <a:bodyPr/>
                        <a:lstStyle/>
                        <a:p>
                          <a:endParaRPr lang="en-US"/>
                        </a:p>
                      </p:txBody>
                    </p:sp>
                    <p:sp>
                      <p:nvSpPr>
                        <p:cNvPr id="23811" name="Freeform 259"/>
                        <p:cNvSpPr>
                          <a:spLocks/>
                        </p:cNvSpPr>
                        <p:nvPr/>
                      </p:nvSpPr>
                      <p:spPr bwMode="auto">
                        <a:xfrm>
                          <a:off x="4845" y="2157"/>
                          <a:ext cx="59" cy="81"/>
                        </a:xfrm>
                        <a:custGeom>
                          <a:avLst/>
                          <a:gdLst/>
                          <a:ahLst/>
                          <a:cxnLst>
                            <a:cxn ang="0">
                              <a:pos x="0" y="161"/>
                            </a:cxn>
                            <a:cxn ang="0">
                              <a:pos x="9" y="141"/>
                            </a:cxn>
                            <a:cxn ang="0">
                              <a:pos x="9" y="119"/>
                            </a:cxn>
                            <a:cxn ang="0">
                              <a:pos x="42" y="100"/>
                            </a:cxn>
                            <a:cxn ang="0">
                              <a:pos x="49" y="90"/>
                            </a:cxn>
                            <a:cxn ang="0">
                              <a:pos x="54" y="90"/>
                            </a:cxn>
                            <a:cxn ang="0">
                              <a:pos x="59" y="90"/>
                            </a:cxn>
                            <a:cxn ang="0">
                              <a:pos x="70" y="59"/>
                            </a:cxn>
                            <a:cxn ang="0">
                              <a:pos x="77" y="44"/>
                            </a:cxn>
                            <a:cxn ang="0">
                              <a:pos x="88" y="31"/>
                            </a:cxn>
                            <a:cxn ang="0">
                              <a:pos x="91" y="31"/>
                            </a:cxn>
                            <a:cxn ang="0">
                              <a:pos x="103" y="15"/>
                            </a:cxn>
                            <a:cxn ang="0">
                              <a:pos x="113" y="9"/>
                            </a:cxn>
                            <a:cxn ang="0">
                              <a:pos x="119" y="0"/>
                            </a:cxn>
                          </a:cxnLst>
                          <a:rect l="0" t="0" r="r" b="b"/>
                          <a:pathLst>
                            <a:path w="119" h="161">
                              <a:moveTo>
                                <a:pt x="0" y="161"/>
                              </a:moveTo>
                              <a:lnTo>
                                <a:pt x="9" y="141"/>
                              </a:lnTo>
                              <a:lnTo>
                                <a:pt x="9" y="119"/>
                              </a:lnTo>
                              <a:lnTo>
                                <a:pt x="42" y="100"/>
                              </a:lnTo>
                              <a:lnTo>
                                <a:pt x="49" y="90"/>
                              </a:lnTo>
                              <a:lnTo>
                                <a:pt x="54" y="90"/>
                              </a:lnTo>
                              <a:lnTo>
                                <a:pt x="59" y="90"/>
                              </a:lnTo>
                              <a:lnTo>
                                <a:pt x="70" y="59"/>
                              </a:lnTo>
                              <a:lnTo>
                                <a:pt x="77" y="44"/>
                              </a:lnTo>
                              <a:lnTo>
                                <a:pt x="88" y="31"/>
                              </a:lnTo>
                              <a:lnTo>
                                <a:pt x="91" y="31"/>
                              </a:lnTo>
                              <a:lnTo>
                                <a:pt x="103" y="15"/>
                              </a:lnTo>
                              <a:lnTo>
                                <a:pt x="113" y="9"/>
                              </a:lnTo>
                              <a:lnTo>
                                <a:pt x="119" y="0"/>
                              </a:lnTo>
                            </a:path>
                          </a:pathLst>
                        </a:custGeom>
                        <a:noFill/>
                        <a:ln w="19050" cmpd="sng">
                          <a:solidFill>
                            <a:srgbClr val="0000FF"/>
                          </a:solidFill>
                          <a:prstDash val="solid"/>
                          <a:round/>
                          <a:headEnd/>
                          <a:tailEnd/>
                        </a:ln>
                      </p:spPr>
                      <p:txBody>
                        <a:bodyPr/>
                        <a:lstStyle/>
                        <a:p>
                          <a:endParaRPr lang="en-US"/>
                        </a:p>
                      </p:txBody>
                    </p:sp>
                    <p:sp>
                      <p:nvSpPr>
                        <p:cNvPr id="23812" name="Freeform 260"/>
                        <p:cNvSpPr>
                          <a:spLocks/>
                        </p:cNvSpPr>
                        <p:nvPr/>
                      </p:nvSpPr>
                      <p:spPr bwMode="auto">
                        <a:xfrm>
                          <a:off x="4916" y="1830"/>
                          <a:ext cx="49" cy="230"/>
                        </a:xfrm>
                        <a:custGeom>
                          <a:avLst/>
                          <a:gdLst/>
                          <a:ahLst/>
                          <a:cxnLst>
                            <a:cxn ang="0">
                              <a:pos x="97" y="462"/>
                            </a:cxn>
                            <a:cxn ang="0">
                              <a:pos x="97" y="446"/>
                            </a:cxn>
                            <a:cxn ang="0">
                              <a:pos x="97" y="413"/>
                            </a:cxn>
                            <a:cxn ang="0">
                              <a:pos x="92" y="371"/>
                            </a:cxn>
                            <a:cxn ang="0">
                              <a:pos x="79" y="336"/>
                            </a:cxn>
                            <a:cxn ang="0">
                              <a:pos x="55" y="252"/>
                            </a:cxn>
                            <a:cxn ang="0">
                              <a:pos x="43" y="196"/>
                            </a:cxn>
                            <a:cxn ang="0">
                              <a:pos x="31" y="140"/>
                            </a:cxn>
                            <a:cxn ang="0">
                              <a:pos x="21" y="118"/>
                            </a:cxn>
                            <a:cxn ang="0">
                              <a:pos x="21" y="76"/>
                            </a:cxn>
                            <a:cxn ang="0">
                              <a:pos x="11" y="50"/>
                            </a:cxn>
                            <a:cxn ang="0">
                              <a:pos x="0" y="30"/>
                            </a:cxn>
                            <a:cxn ang="0">
                              <a:pos x="0" y="0"/>
                            </a:cxn>
                          </a:cxnLst>
                          <a:rect l="0" t="0" r="r" b="b"/>
                          <a:pathLst>
                            <a:path w="97" h="462">
                              <a:moveTo>
                                <a:pt x="97" y="462"/>
                              </a:moveTo>
                              <a:lnTo>
                                <a:pt x="97" y="446"/>
                              </a:lnTo>
                              <a:lnTo>
                                <a:pt x="97" y="413"/>
                              </a:lnTo>
                              <a:lnTo>
                                <a:pt x="92" y="371"/>
                              </a:lnTo>
                              <a:lnTo>
                                <a:pt x="79" y="336"/>
                              </a:lnTo>
                              <a:lnTo>
                                <a:pt x="55" y="252"/>
                              </a:lnTo>
                              <a:lnTo>
                                <a:pt x="43" y="196"/>
                              </a:lnTo>
                              <a:lnTo>
                                <a:pt x="31" y="140"/>
                              </a:lnTo>
                              <a:lnTo>
                                <a:pt x="21" y="118"/>
                              </a:lnTo>
                              <a:lnTo>
                                <a:pt x="21" y="76"/>
                              </a:lnTo>
                              <a:lnTo>
                                <a:pt x="11" y="50"/>
                              </a:lnTo>
                              <a:lnTo>
                                <a:pt x="0" y="30"/>
                              </a:lnTo>
                              <a:lnTo>
                                <a:pt x="0" y="0"/>
                              </a:lnTo>
                            </a:path>
                          </a:pathLst>
                        </a:custGeom>
                        <a:noFill/>
                        <a:ln w="19050" cmpd="sng">
                          <a:solidFill>
                            <a:srgbClr val="0000FF"/>
                          </a:solidFill>
                          <a:prstDash val="solid"/>
                          <a:round/>
                          <a:headEnd/>
                          <a:tailEnd/>
                        </a:ln>
                      </p:spPr>
                      <p:txBody>
                        <a:bodyPr/>
                        <a:lstStyle/>
                        <a:p>
                          <a:endParaRPr lang="en-US"/>
                        </a:p>
                      </p:txBody>
                    </p:sp>
                    <p:sp>
                      <p:nvSpPr>
                        <p:cNvPr id="23813" name="Freeform 261"/>
                        <p:cNvSpPr>
                          <a:spLocks/>
                        </p:cNvSpPr>
                        <p:nvPr/>
                      </p:nvSpPr>
                      <p:spPr bwMode="auto">
                        <a:xfrm>
                          <a:off x="4111" y="2782"/>
                          <a:ext cx="34" cy="38"/>
                        </a:xfrm>
                        <a:custGeom>
                          <a:avLst/>
                          <a:gdLst/>
                          <a:ahLst/>
                          <a:cxnLst>
                            <a:cxn ang="0">
                              <a:pos x="0" y="77"/>
                            </a:cxn>
                            <a:cxn ang="0">
                              <a:pos x="0" y="68"/>
                            </a:cxn>
                            <a:cxn ang="0">
                              <a:pos x="5" y="51"/>
                            </a:cxn>
                            <a:cxn ang="0">
                              <a:pos x="20" y="41"/>
                            </a:cxn>
                            <a:cxn ang="0">
                              <a:pos x="41" y="33"/>
                            </a:cxn>
                            <a:cxn ang="0">
                              <a:pos x="55" y="18"/>
                            </a:cxn>
                            <a:cxn ang="0">
                              <a:pos x="58" y="5"/>
                            </a:cxn>
                            <a:cxn ang="0">
                              <a:pos x="63" y="3"/>
                            </a:cxn>
                            <a:cxn ang="0">
                              <a:pos x="67" y="0"/>
                            </a:cxn>
                          </a:cxnLst>
                          <a:rect l="0" t="0" r="r" b="b"/>
                          <a:pathLst>
                            <a:path w="67" h="77">
                              <a:moveTo>
                                <a:pt x="0" y="77"/>
                              </a:moveTo>
                              <a:lnTo>
                                <a:pt x="0" y="68"/>
                              </a:lnTo>
                              <a:lnTo>
                                <a:pt x="5" y="51"/>
                              </a:lnTo>
                              <a:lnTo>
                                <a:pt x="20" y="41"/>
                              </a:lnTo>
                              <a:lnTo>
                                <a:pt x="41" y="33"/>
                              </a:lnTo>
                              <a:lnTo>
                                <a:pt x="55" y="18"/>
                              </a:lnTo>
                              <a:lnTo>
                                <a:pt x="58" y="5"/>
                              </a:lnTo>
                              <a:lnTo>
                                <a:pt x="63" y="3"/>
                              </a:lnTo>
                              <a:lnTo>
                                <a:pt x="67" y="0"/>
                              </a:lnTo>
                            </a:path>
                          </a:pathLst>
                        </a:custGeom>
                        <a:noFill/>
                        <a:ln w="19050" cmpd="sng">
                          <a:solidFill>
                            <a:srgbClr val="0000FF"/>
                          </a:solidFill>
                          <a:prstDash val="solid"/>
                          <a:round/>
                          <a:headEnd/>
                          <a:tailEnd/>
                        </a:ln>
                      </p:spPr>
                      <p:txBody>
                        <a:bodyPr/>
                        <a:lstStyle/>
                        <a:p>
                          <a:endParaRPr lang="en-US"/>
                        </a:p>
                      </p:txBody>
                    </p:sp>
                    <p:grpSp>
                      <p:nvGrpSpPr>
                        <p:cNvPr id="23814" name="Group 262"/>
                        <p:cNvGrpSpPr>
                          <a:grpSpLocks/>
                        </p:cNvGrpSpPr>
                        <p:nvPr/>
                      </p:nvGrpSpPr>
                      <p:grpSpPr bwMode="auto">
                        <a:xfrm>
                          <a:off x="2768" y="1783"/>
                          <a:ext cx="2127" cy="2317"/>
                          <a:chOff x="2768" y="1783"/>
                          <a:chExt cx="2127" cy="2317"/>
                        </a:xfrm>
                      </p:grpSpPr>
                      <p:sp>
                        <p:nvSpPr>
                          <p:cNvPr id="23815" name="Freeform 263"/>
                          <p:cNvSpPr>
                            <a:spLocks/>
                          </p:cNvSpPr>
                          <p:nvPr/>
                        </p:nvSpPr>
                        <p:spPr bwMode="auto">
                          <a:xfrm>
                            <a:off x="4063" y="3263"/>
                            <a:ext cx="45" cy="328"/>
                          </a:xfrm>
                          <a:custGeom>
                            <a:avLst/>
                            <a:gdLst/>
                            <a:ahLst/>
                            <a:cxnLst>
                              <a:cxn ang="0">
                                <a:pos x="19" y="0"/>
                              </a:cxn>
                              <a:cxn ang="0">
                                <a:pos x="30" y="25"/>
                              </a:cxn>
                              <a:cxn ang="0">
                                <a:pos x="19" y="51"/>
                              </a:cxn>
                              <a:cxn ang="0">
                                <a:pos x="11" y="76"/>
                              </a:cxn>
                              <a:cxn ang="0">
                                <a:pos x="0" y="105"/>
                              </a:cxn>
                              <a:cxn ang="0">
                                <a:pos x="0" y="128"/>
                              </a:cxn>
                              <a:cxn ang="0">
                                <a:pos x="11" y="168"/>
                              </a:cxn>
                              <a:cxn ang="0">
                                <a:pos x="19" y="205"/>
                              </a:cxn>
                              <a:cxn ang="0">
                                <a:pos x="30" y="243"/>
                              </a:cxn>
                              <a:cxn ang="0">
                                <a:pos x="41" y="283"/>
                              </a:cxn>
                              <a:cxn ang="0">
                                <a:pos x="51" y="323"/>
                              </a:cxn>
                              <a:cxn ang="0">
                                <a:pos x="61" y="362"/>
                              </a:cxn>
                              <a:cxn ang="0">
                                <a:pos x="82" y="385"/>
                              </a:cxn>
                              <a:cxn ang="0">
                                <a:pos x="89" y="413"/>
                              </a:cxn>
                              <a:cxn ang="0">
                                <a:pos x="82" y="450"/>
                              </a:cxn>
                              <a:cxn ang="0">
                                <a:pos x="71" y="490"/>
                              </a:cxn>
                              <a:cxn ang="0">
                                <a:pos x="61" y="527"/>
                              </a:cxn>
                              <a:cxn ang="0">
                                <a:pos x="41" y="553"/>
                              </a:cxn>
                              <a:cxn ang="0">
                                <a:pos x="51" y="593"/>
                              </a:cxn>
                              <a:cxn ang="0">
                                <a:pos x="61" y="616"/>
                              </a:cxn>
                              <a:cxn ang="0">
                                <a:pos x="71" y="643"/>
                              </a:cxn>
                              <a:cxn ang="0">
                                <a:pos x="82" y="656"/>
                              </a:cxn>
                            </a:cxnLst>
                            <a:rect l="0" t="0" r="r" b="b"/>
                            <a:pathLst>
                              <a:path w="89" h="656">
                                <a:moveTo>
                                  <a:pt x="19" y="0"/>
                                </a:moveTo>
                                <a:lnTo>
                                  <a:pt x="30" y="25"/>
                                </a:lnTo>
                                <a:lnTo>
                                  <a:pt x="19" y="51"/>
                                </a:lnTo>
                                <a:lnTo>
                                  <a:pt x="11" y="76"/>
                                </a:lnTo>
                                <a:lnTo>
                                  <a:pt x="0" y="105"/>
                                </a:lnTo>
                                <a:lnTo>
                                  <a:pt x="0" y="128"/>
                                </a:lnTo>
                                <a:lnTo>
                                  <a:pt x="11" y="168"/>
                                </a:lnTo>
                                <a:lnTo>
                                  <a:pt x="19" y="205"/>
                                </a:lnTo>
                                <a:lnTo>
                                  <a:pt x="30" y="243"/>
                                </a:lnTo>
                                <a:lnTo>
                                  <a:pt x="41" y="283"/>
                                </a:lnTo>
                                <a:lnTo>
                                  <a:pt x="51" y="323"/>
                                </a:lnTo>
                                <a:lnTo>
                                  <a:pt x="61" y="362"/>
                                </a:lnTo>
                                <a:lnTo>
                                  <a:pt x="82" y="385"/>
                                </a:lnTo>
                                <a:lnTo>
                                  <a:pt x="89" y="413"/>
                                </a:lnTo>
                                <a:lnTo>
                                  <a:pt x="82" y="450"/>
                                </a:lnTo>
                                <a:lnTo>
                                  <a:pt x="71" y="490"/>
                                </a:lnTo>
                                <a:lnTo>
                                  <a:pt x="61" y="527"/>
                                </a:lnTo>
                                <a:lnTo>
                                  <a:pt x="41" y="553"/>
                                </a:lnTo>
                                <a:lnTo>
                                  <a:pt x="51" y="593"/>
                                </a:lnTo>
                                <a:lnTo>
                                  <a:pt x="61" y="616"/>
                                </a:lnTo>
                                <a:lnTo>
                                  <a:pt x="71" y="643"/>
                                </a:lnTo>
                                <a:lnTo>
                                  <a:pt x="82" y="656"/>
                                </a:lnTo>
                              </a:path>
                            </a:pathLst>
                          </a:custGeom>
                          <a:noFill/>
                          <a:ln w="19050" cmpd="sng">
                            <a:solidFill>
                              <a:srgbClr val="0000FF"/>
                            </a:solidFill>
                            <a:prstDash val="solid"/>
                            <a:round/>
                            <a:headEnd/>
                            <a:tailEnd/>
                          </a:ln>
                        </p:spPr>
                        <p:txBody>
                          <a:bodyPr/>
                          <a:lstStyle/>
                          <a:p>
                            <a:endParaRPr lang="en-US"/>
                          </a:p>
                        </p:txBody>
                      </p:sp>
                      <p:sp>
                        <p:nvSpPr>
                          <p:cNvPr id="23816" name="Freeform 264"/>
                          <p:cNvSpPr>
                            <a:spLocks/>
                          </p:cNvSpPr>
                          <p:nvPr/>
                        </p:nvSpPr>
                        <p:spPr bwMode="auto">
                          <a:xfrm>
                            <a:off x="4108" y="3418"/>
                            <a:ext cx="45" cy="51"/>
                          </a:xfrm>
                          <a:custGeom>
                            <a:avLst/>
                            <a:gdLst/>
                            <a:ahLst/>
                            <a:cxnLst>
                              <a:cxn ang="0">
                                <a:pos x="0" y="103"/>
                              </a:cxn>
                              <a:cxn ang="0">
                                <a:pos x="42" y="61"/>
                              </a:cxn>
                              <a:cxn ang="0">
                                <a:pos x="71" y="52"/>
                              </a:cxn>
                              <a:cxn ang="0">
                                <a:pos x="91" y="0"/>
                              </a:cxn>
                            </a:cxnLst>
                            <a:rect l="0" t="0" r="r" b="b"/>
                            <a:pathLst>
                              <a:path w="91" h="103">
                                <a:moveTo>
                                  <a:pt x="0" y="103"/>
                                </a:moveTo>
                                <a:lnTo>
                                  <a:pt x="42" y="61"/>
                                </a:lnTo>
                                <a:lnTo>
                                  <a:pt x="71" y="52"/>
                                </a:lnTo>
                                <a:lnTo>
                                  <a:pt x="91" y="0"/>
                                </a:lnTo>
                              </a:path>
                            </a:pathLst>
                          </a:custGeom>
                          <a:noFill/>
                          <a:ln w="19050" cmpd="sng">
                            <a:solidFill>
                              <a:srgbClr val="0000FF"/>
                            </a:solidFill>
                            <a:prstDash val="solid"/>
                            <a:round/>
                            <a:headEnd/>
                            <a:tailEnd/>
                          </a:ln>
                        </p:spPr>
                        <p:txBody>
                          <a:bodyPr/>
                          <a:lstStyle/>
                          <a:p>
                            <a:endParaRPr lang="en-US"/>
                          </a:p>
                        </p:txBody>
                      </p:sp>
                      <p:sp>
                        <p:nvSpPr>
                          <p:cNvPr id="23817" name="Freeform 265"/>
                          <p:cNvSpPr>
                            <a:spLocks/>
                          </p:cNvSpPr>
                          <p:nvPr/>
                        </p:nvSpPr>
                        <p:spPr bwMode="auto">
                          <a:xfrm>
                            <a:off x="3449" y="3565"/>
                            <a:ext cx="14" cy="117"/>
                          </a:xfrm>
                          <a:custGeom>
                            <a:avLst/>
                            <a:gdLst/>
                            <a:ahLst/>
                            <a:cxnLst>
                              <a:cxn ang="0">
                                <a:pos x="6" y="233"/>
                              </a:cxn>
                              <a:cxn ang="0">
                                <a:pos x="15" y="208"/>
                              </a:cxn>
                              <a:cxn ang="0">
                                <a:pos x="29" y="155"/>
                              </a:cxn>
                              <a:cxn ang="0">
                                <a:pos x="25" y="110"/>
                              </a:cxn>
                              <a:cxn ang="0">
                                <a:pos x="11" y="79"/>
                              </a:cxn>
                              <a:cxn ang="0">
                                <a:pos x="0" y="52"/>
                              </a:cxn>
                              <a:cxn ang="0">
                                <a:pos x="5" y="20"/>
                              </a:cxn>
                              <a:cxn ang="0">
                                <a:pos x="16" y="0"/>
                              </a:cxn>
                            </a:cxnLst>
                            <a:rect l="0" t="0" r="r" b="b"/>
                            <a:pathLst>
                              <a:path w="29" h="233">
                                <a:moveTo>
                                  <a:pt x="6" y="233"/>
                                </a:moveTo>
                                <a:lnTo>
                                  <a:pt x="15" y="208"/>
                                </a:lnTo>
                                <a:lnTo>
                                  <a:pt x="29" y="155"/>
                                </a:lnTo>
                                <a:lnTo>
                                  <a:pt x="25" y="110"/>
                                </a:lnTo>
                                <a:lnTo>
                                  <a:pt x="11" y="79"/>
                                </a:lnTo>
                                <a:lnTo>
                                  <a:pt x="0" y="52"/>
                                </a:lnTo>
                                <a:lnTo>
                                  <a:pt x="5" y="20"/>
                                </a:lnTo>
                                <a:lnTo>
                                  <a:pt x="16" y="0"/>
                                </a:lnTo>
                              </a:path>
                            </a:pathLst>
                          </a:custGeom>
                          <a:noFill/>
                          <a:ln w="19050" cmpd="sng">
                            <a:solidFill>
                              <a:srgbClr val="0000FF"/>
                            </a:solidFill>
                            <a:prstDash val="solid"/>
                            <a:round/>
                            <a:headEnd/>
                            <a:tailEnd/>
                          </a:ln>
                        </p:spPr>
                        <p:txBody>
                          <a:bodyPr/>
                          <a:lstStyle/>
                          <a:p>
                            <a:endParaRPr lang="en-US"/>
                          </a:p>
                        </p:txBody>
                      </p:sp>
                      <p:sp>
                        <p:nvSpPr>
                          <p:cNvPr id="23818" name="Freeform 266"/>
                          <p:cNvSpPr>
                            <a:spLocks/>
                          </p:cNvSpPr>
                          <p:nvPr/>
                        </p:nvSpPr>
                        <p:spPr bwMode="auto">
                          <a:xfrm>
                            <a:off x="3290" y="3449"/>
                            <a:ext cx="76" cy="52"/>
                          </a:xfrm>
                          <a:custGeom>
                            <a:avLst/>
                            <a:gdLst/>
                            <a:ahLst/>
                            <a:cxnLst>
                              <a:cxn ang="0">
                                <a:pos x="151" y="105"/>
                              </a:cxn>
                              <a:cxn ang="0">
                                <a:pos x="110" y="53"/>
                              </a:cxn>
                              <a:cxn ang="0">
                                <a:pos x="61" y="79"/>
                              </a:cxn>
                              <a:cxn ang="0">
                                <a:pos x="40" y="65"/>
                              </a:cxn>
                              <a:cxn ang="0">
                                <a:pos x="30" y="28"/>
                              </a:cxn>
                              <a:cxn ang="0">
                                <a:pos x="0" y="0"/>
                              </a:cxn>
                            </a:cxnLst>
                            <a:rect l="0" t="0" r="r" b="b"/>
                            <a:pathLst>
                              <a:path w="151" h="105">
                                <a:moveTo>
                                  <a:pt x="151" y="105"/>
                                </a:moveTo>
                                <a:lnTo>
                                  <a:pt x="110" y="53"/>
                                </a:lnTo>
                                <a:lnTo>
                                  <a:pt x="61" y="79"/>
                                </a:lnTo>
                                <a:lnTo>
                                  <a:pt x="40" y="65"/>
                                </a:lnTo>
                                <a:lnTo>
                                  <a:pt x="30" y="28"/>
                                </a:lnTo>
                                <a:lnTo>
                                  <a:pt x="0" y="0"/>
                                </a:lnTo>
                              </a:path>
                            </a:pathLst>
                          </a:custGeom>
                          <a:noFill/>
                          <a:ln w="19050" cmpd="sng">
                            <a:solidFill>
                              <a:srgbClr val="0000FF"/>
                            </a:solidFill>
                            <a:prstDash val="solid"/>
                            <a:round/>
                            <a:headEnd/>
                            <a:tailEnd/>
                          </a:ln>
                        </p:spPr>
                        <p:txBody>
                          <a:bodyPr/>
                          <a:lstStyle/>
                          <a:p>
                            <a:endParaRPr lang="en-US"/>
                          </a:p>
                        </p:txBody>
                      </p:sp>
                      <p:sp>
                        <p:nvSpPr>
                          <p:cNvPr id="23819" name="Freeform 267"/>
                          <p:cNvSpPr>
                            <a:spLocks/>
                          </p:cNvSpPr>
                          <p:nvPr/>
                        </p:nvSpPr>
                        <p:spPr bwMode="auto">
                          <a:xfrm>
                            <a:off x="3671" y="2986"/>
                            <a:ext cx="116" cy="564"/>
                          </a:xfrm>
                          <a:custGeom>
                            <a:avLst/>
                            <a:gdLst/>
                            <a:ahLst/>
                            <a:cxnLst>
                              <a:cxn ang="0">
                                <a:pos x="83" y="0"/>
                              </a:cxn>
                              <a:cxn ang="0">
                                <a:pos x="73" y="25"/>
                              </a:cxn>
                              <a:cxn ang="0">
                                <a:pos x="73" y="70"/>
                              </a:cxn>
                              <a:cxn ang="0">
                                <a:pos x="73" y="109"/>
                              </a:cxn>
                              <a:cxn ang="0">
                                <a:pos x="48" y="141"/>
                              </a:cxn>
                              <a:cxn ang="0">
                                <a:pos x="38" y="181"/>
                              </a:cxn>
                              <a:cxn ang="0">
                                <a:pos x="38" y="225"/>
                              </a:cxn>
                              <a:cxn ang="0">
                                <a:pos x="38" y="270"/>
                              </a:cxn>
                              <a:cxn ang="0">
                                <a:pos x="53" y="310"/>
                              </a:cxn>
                              <a:cxn ang="0">
                                <a:pos x="44" y="341"/>
                              </a:cxn>
                              <a:cxn ang="0">
                                <a:pos x="9" y="392"/>
                              </a:cxn>
                              <a:cxn ang="0">
                                <a:pos x="0" y="423"/>
                              </a:cxn>
                              <a:cxn ang="0">
                                <a:pos x="13" y="457"/>
                              </a:cxn>
                              <a:cxn ang="0">
                                <a:pos x="43" y="508"/>
                              </a:cxn>
                              <a:cxn ang="0">
                                <a:pos x="87" y="540"/>
                              </a:cxn>
                              <a:cxn ang="0">
                                <a:pos x="138" y="572"/>
                              </a:cxn>
                              <a:cxn ang="0">
                                <a:pos x="158" y="617"/>
                              </a:cxn>
                              <a:cxn ang="0">
                                <a:pos x="173" y="655"/>
                              </a:cxn>
                              <a:cxn ang="0">
                                <a:pos x="207" y="676"/>
                              </a:cxn>
                              <a:cxn ang="0">
                                <a:pos x="232" y="695"/>
                              </a:cxn>
                              <a:cxn ang="0">
                                <a:pos x="223" y="726"/>
                              </a:cxn>
                              <a:cxn ang="0">
                                <a:pos x="199" y="757"/>
                              </a:cxn>
                              <a:cxn ang="0">
                                <a:pos x="193" y="791"/>
                              </a:cxn>
                              <a:cxn ang="0">
                                <a:pos x="212" y="823"/>
                              </a:cxn>
                              <a:cxn ang="0">
                                <a:pos x="219" y="856"/>
                              </a:cxn>
                              <a:cxn ang="0">
                                <a:pos x="219" y="896"/>
                              </a:cxn>
                              <a:cxn ang="0">
                                <a:pos x="219" y="933"/>
                              </a:cxn>
                              <a:cxn ang="0">
                                <a:pos x="217" y="966"/>
                              </a:cxn>
                              <a:cxn ang="0">
                                <a:pos x="217" y="995"/>
                              </a:cxn>
                              <a:cxn ang="0">
                                <a:pos x="219" y="1040"/>
                              </a:cxn>
                              <a:cxn ang="0">
                                <a:pos x="223" y="1128"/>
                              </a:cxn>
                            </a:cxnLst>
                            <a:rect l="0" t="0" r="r" b="b"/>
                            <a:pathLst>
                              <a:path w="232" h="1128">
                                <a:moveTo>
                                  <a:pt x="83" y="0"/>
                                </a:moveTo>
                                <a:lnTo>
                                  <a:pt x="73" y="25"/>
                                </a:lnTo>
                                <a:lnTo>
                                  <a:pt x="73" y="70"/>
                                </a:lnTo>
                                <a:lnTo>
                                  <a:pt x="73" y="109"/>
                                </a:lnTo>
                                <a:lnTo>
                                  <a:pt x="48" y="141"/>
                                </a:lnTo>
                                <a:lnTo>
                                  <a:pt x="38" y="181"/>
                                </a:lnTo>
                                <a:lnTo>
                                  <a:pt x="38" y="225"/>
                                </a:lnTo>
                                <a:lnTo>
                                  <a:pt x="38" y="270"/>
                                </a:lnTo>
                                <a:lnTo>
                                  <a:pt x="53" y="310"/>
                                </a:lnTo>
                                <a:lnTo>
                                  <a:pt x="44" y="341"/>
                                </a:lnTo>
                                <a:lnTo>
                                  <a:pt x="9" y="392"/>
                                </a:lnTo>
                                <a:lnTo>
                                  <a:pt x="0" y="423"/>
                                </a:lnTo>
                                <a:lnTo>
                                  <a:pt x="13" y="457"/>
                                </a:lnTo>
                                <a:lnTo>
                                  <a:pt x="43" y="508"/>
                                </a:lnTo>
                                <a:lnTo>
                                  <a:pt x="87" y="540"/>
                                </a:lnTo>
                                <a:lnTo>
                                  <a:pt x="138" y="572"/>
                                </a:lnTo>
                                <a:lnTo>
                                  <a:pt x="158" y="617"/>
                                </a:lnTo>
                                <a:lnTo>
                                  <a:pt x="173" y="655"/>
                                </a:lnTo>
                                <a:lnTo>
                                  <a:pt x="207" y="676"/>
                                </a:lnTo>
                                <a:lnTo>
                                  <a:pt x="232" y="695"/>
                                </a:lnTo>
                                <a:lnTo>
                                  <a:pt x="223" y="726"/>
                                </a:lnTo>
                                <a:lnTo>
                                  <a:pt x="199" y="757"/>
                                </a:lnTo>
                                <a:lnTo>
                                  <a:pt x="193" y="791"/>
                                </a:lnTo>
                                <a:lnTo>
                                  <a:pt x="212" y="823"/>
                                </a:lnTo>
                                <a:lnTo>
                                  <a:pt x="219" y="856"/>
                                </a:lnTo>
                                <a:lnTo>
                                  <a:pt x="219" y="896"/>
                                </a:lnTo>
                                <a:lnTo>
                                  <a:pt x="219" y="933"/>
                                </a:lnTo>
                                <a:lnTo>
                                  <a:pt x="217" y="966"/>
                                </a:lnTo>
                                <a:lnTo>
                                  <a:pt x="217" y="995"/>
                                </a:lnTo>
                                <a:lnTo>
                                  <a:pt x="219" y="1040"/>
                                </a:lnTo>
                                <a:lnTo>
                                  <a:pt x="223" y="1128"/>
                                </a:lnTo>
                              </a:path>
                            </a:pathLst>
                          </a:custGeom>
                          <a:noFill/>
                          <a:ln w="19050" cmpd="sng">
                            <a:solidFill>
                              <a:srgbClr val="0000FF"/>
                            </a:solidFill>
                            <a:prstDash val="solid"/>
                            <a:round/>
                            <a:headEnd/>
                            <a:tailEnd/>
                          </a:ln>
                        </p:spPr>
                        <p:txBody>
                          <a:bodyPr/>
                          <a:lstStyle/>
                          <a:p>
                            <a:endParaRPr lang="en-US"/>
                          </a:p>
                        </p:txBody>
                      </p:sp>
                      <p:sp>
                        <p:nvSpPr>
                          <p:cNvPr id="23820" name="Freeform 268"/>
                          <p:cNvSpPr>
                            <a:spLocks/>
                          </p:cNvSpPr>
                          <p:nvPr/>
                        </p:nvSpPr>
                        <p:spPr bwMode="auto">
                          <a:xfrm>
                            <a:off x="3787" y="3128"/>
                            <a:ext cx="75" cy="199"/>
                          </a:xfrm>
                          <a:custGeom>
                            <a:avLst/>
                            <a:gdLst/>
                            <a:ahLst/>
                            <a:cxnLst>
                              <a:cxn ang="0">
                                <a:pos x="0" y="399"/>
                              </a:cxn>
                              <a:cxn ang="0">
                                <a:pos x="15" y="394"/>
                              </a:cxn>
                              <a:cxn ang="0">
                                <a:pos x="43" y="361"/>
                              </a:cxn>
                              <a:cxn ang="0">
                                <a:pos x="37" y="322"/>
                              </a:cxn>
                              <a:cxn ang="0">
                                <a:pos x="16" y="290"/>
                              </a:cxn>
                              <a:cxn ang="0">
                                <a:pos x="32" y="245"/>
                              </a:cxn>
                              <a:cxn ang="0">
                                <a:pos x="62" y="200"/>
                              </a:cxn>
                              <a:cxn ang="0">
                                <a:pos x="76" y="161"/>
                              </a:cxn>
                              <a:cxn ang="0">
                                <a:pos x="82" y="129"/>
                              </a:cxn>
                              <a:cxn ang="0">
                                <a:pos x="70" y="110"/>
                              </a:cxn>
                              <a:cxn ang="0">
                                <a:pos x="86" y="91"/>
                              </a:cxn>
                              <a:cxn ang="0">
                                <a:pos x="112" y="72"/>
                              </a:cxn>
                              <a:cxn ang="0">
                                <a:pos x="117" y="39"/>
                              </a:cxn>
                              <a:cxn ang="0">
                                <a:pos x="138" y="8"/>
                              </a:cxn>
                              <a:cxn ang="0">
                                <a:pos x="152" y="0"/>
                              </a:cxn>
                            </a:cxnLst>
                            <a:rect l="0" t="0" r="r" b="b"/>
                            <a:pathLst>
                              <a:path w="152" h="399">
                                <a:moveTo>
                                  <a:pt x="0" y="399"/>
                                </a:moveTo>
                                <a:lnTo>
                                  <a:pt x="15" y="394"/>
                                </a:lnTo>
                                <a:lnTo>
                                  <a:pt x="43" y="361"/>
                                </a:lnTo>
                                <a:lnTo>
                                  <a:pt x="37" y="322"/>
                                </a:lnTo>
                                <a:lnTo>
                                  <a:pt x="16" y="290"/>
                                </a:lnTo>
                                <a:lnTo>
                                  <a:pt x="32" y="245"/>
                                </a:lnTo>
                                <a:lnTo>
                                  <a:pt x="62" y="200"/>
                                </a:lnTo>
                                <a:lnTo>
                                  <a:pt x="76" y="161"/>
                                </a:lnTo>
                                <a:lnTo>
                                  <a:pt x="82" y="129"/>
                                </a:lnTo>
                                <a:lnTo>
                                  <a:pt x="70" y="110"/>
                                </a:lnTo>
                                <a:lnTo>
                                  <a:pt x="86" y="91"/>
                                </a:lnTo>
                                <a:lnTo>
                                  <a:pt x="112" y="72"/>
                                </a:lnTo>
                                <a:lnTo>
                                  <a:pt x="117" y="39"/>
                                </a:lnTo>
                                <a:lnTo>
                                  <a:pt x="138" y="8"/>
                                </a:lnTo>
                                <a:lnTo>
                                  <a:pt x="152" y="0"/>
                                </a:lnTo>
                              </a:path>
                            </a:pathLst>
                          </a:custGeom>
                          <a:noFill/>
                          <a:ln w="19050" cmpd="sng">
                            <a:solidFill>
                              <a:srgbClr val="0000FF"/>
                            </a:solidFill>
                            <a:prstDash val="solid"/>
                            <a:round/>
                            <a:headEnd/>
                            <a:tailEnd/>
                          </a:ln>
                        </p:spPr>
                        <p:txBody>
                          <a:bodyPr/>
                          <a:lstStyle/>
                          <a:p>
                            <a:endParaRPr lang="en-US"/>
                          </a:p>
                        </p:txBody>
                      </p:sp>
                      <p:sp>
                        <p:nvSpPr>
                          <p:cNvPr id="23821" name="Freeform 269"/>
                          <p:cNvSpPr>
                            <a:spLocks/>
                          </p:cNvSpPr>
                          <p:nvPr/>
                        </p:nvSpPr>
                        <p:spPr bwMode="auto">
                          <a:xfrm>
                            <a:off x="3779" y="3263"/>
                            <a:ext cx="184" cy="212"/>
                          </a:xfrm>
                          <a:custGeom>
                            <a:avLst/>
                            <a:gdLst/>
                            <a:ahLst/>
                            <a:cxnLst>
                              <a:cxn ang="0">
                                <a:pos x="0" y="423"/>
                              </a:cxn>
                              <a:cxn ang="0">
                                <a:pos x="20" y="394"/>
                              </a:cxn>
                              <a:cxn ang="0">
                                <a:pos x="62" y="348"/>
                              </a:cxn>
                              <a:cxn ang="0">
                                <a:pos x="92" y="303"/>
                              </a:cxn>
                              <a:cxn ang="0">
                                <a:pos x="107" y="264"/>
                              </a:cxn>
                              <a:cxn ang="0">
                                <a:pos x="122" y="238"/>
                              </a:cxn>
                              <a:cxn ang="0">
                                <a:pos x="142" y="204"/>
                              </a:cxn>
                              <a:cxn ang="0">
                                <a:pos x="157" y="187"/>
                              </a:cxn>
                              <a:cxn ang="0">
                                <a:pos x="149" y="182"/>
                              </a:cxn>
                              <a:cxn ang="0">
                                <a:pos x="139" y="168"/>
                              </a:cxn>
                              <a:cxn ang="0">
                                <a:pos x="149" y="153"/>
                              </a:cxn>
                              <a:cxn ang="0">
                                <a:pos x="168" y="148"/>
                              </a:cxn>
                              <a:cxn ang="0">
                                <a:pos x="179" y="130"/>
                              </a:cxn>
                              <a:cxn ang="0">
                                <a:pos x="188" y="115"/>
                              </a:cxn>
                              <a:cxn ang="0">
                                <a:pos x="203" y="110"/>
                              </a:cxn>
                              <a:cxn ang="0">
                                <a:pos x="218" y="105"/>
                              </a:cxn>
                              <a:cxn ang="0">
                                <a:pos x="228" y="91"/>
                              </a:cxn>
                              <a:cxn ang="0">
                                <a:pos x="239" y="64"/>
                              </a:cxn>
                              <a:cxn ang="0">
                                <a:pos x="259" y="43"/>
                              </a:cxn>
                              <a:cxn ang="0">
                                <a:pos x="289" y="33"/>
                              </a:cxn>
                              <a:cxn ang="0">
                                <a:pos x="324" y="13"/>
                              </a:cxn>
                              <a:cxn ang="0">
                                <a:pos x="352" y="0"/>
                              </a:cxn>
                              <a:cxn ang="0">
                                <a:pos x="368" y="0"/>
                              </a:cxn>
                            </a:cxnLst>
                            <a:rect l="0" t="0" r="r" b="b"/>
                            <a:pathLst>
                              <a:path w="368" h="423">
                                <a:moveTo>
                                  <a:pt x="0" y="423"/>
                                </a:moveTo>
                                <a:lnTo>
                                  <a:pt x="20" y="394"/>
                                </a:lnTo>
                                <a:lnTo>
                                  <a:pt x="62" y="348"/>
                                </a:lnTo>
                                <a:lnTo>
                                  <a:pt x="92" y="303"/>
                                </a:lnTo>
                                <a:lnTo>
                                  <a:pt x="107" y="264"/>
                                </a:lnTo>
                                <a:lnTo>
                                  <a:pt x="122" y="238"/>
                                </a:lnTo>
                                <a:lnTo>
                                  <a:pt x="142" y="204"/>
                                </a:lnTo>
                                <a:lnTo>
                                  <a:pt x="157" y="187"/>
                                </a:lnTo>
                                <a:lnTo>
                                  <a:pt x="149" y="182"/>
                                </a:lnTo>
                                <a:lnTo>
                                  <a:pt x="139" y="168"/>
                                </a:lnTo>
                                <a:lnTo>
                                  <a:pt x="149" y="153"/>
                                </a:lnTo>
                                <a:lnTo>
                                  <a:pt x="168" y="148"/>
                                </a:lnTo>
                                <a:lnTo>
                                  <a:pt x="179" y="130"/>
                                </a:lnTo>
                                <a:lnTo>
                                  <a:pt x="188" y="115"/>
                                </a:lnTo>
                                <a:lnTo>
                                  <a:pt x="203" y="110"/>
                                </a:lnTo>
                                <a:lnTo>
                                  <a:pt x="218" y="105"/>
                                </a:lnTo>
                                <a:lnTo>
                                  <a:pt x="228" y="91"/>
                                </a:lnTo>
                                <a:lnTo>
                                  <a:pt x="239" y="64"/>
                                </a:lnTo>
                                <a:lnTo>
                                  <a:pt x="259" y="43"/>
                                </a:lnTo>
                                <a:lnTo>
                                  <a:pt x="289" y="33"/>
                                </a:lnTo>
                                <a:lnTo>
                                  <a:pt x="324" y="13"/>
                                </a:lnTo>
                                <a:lnTo>
                                  <a:pt x="352" y="0"/>
                                </a:lnTo>
                                <a:lnTo>
                                  <a:pt x="368" y="0"/>
                                </a:lnTo>
                              </a:path>
                            </a:pathLst>
                          </a:custGeom>
                          <a:noFill/>
                          <a:ln w="19050" cmpd="sng">
                            <a:solidFill>
                              <a:srgbClr val="0000FF"/>
                            </a:solidFill>
                            <a:prstDash val="solid"/>
                            <a:round/>
                            <a:headEnd/>
                            <a:tailEnd/>
                          </a:ln>
                        </p:spPr>
                        <p:txBody>
                          <a:bodyPr/>
                          <a:lstStyle/>
                          <a:p>
                            <a:endParaRPr lang="en-US"/>
                          </a:p>
                        </p:txBody>
                      </p:sp>
                      <p:sp>
                        <p:nvSpPr>
                          <p:cNvPr id="23822" name="Freeform 270"/>
                          <p:cNvSpPr>
                            <a:spLocks/>
                          </p:cNvSpPr>
                          <p:nvPr/>
                        </p:nvSpPr>
                        <p:spPr bwMode="auto">
                          <a:xfrm>
                            <a:off x="3589" y="3481"/>
                            <a:ext cx="23" cy="90"/>
                          </a:xfrm>
                          <a:custGeom>
                            <a:avLst/>
                            <a:gdLst/>
                            <a:ahLst/>
                            <a:cxnLst>
                              <a:cxn ang="0">
                                <a:pos x="48" y="180"/>
                              </a:cxn>
                              <a:cxn ang="0">
                                <a:pos x="41" y="157"/>
                              </a:cxn>
                              <a:cxn ang="0">
                                <a:pos x="26" y="119"/>
                              </a:cxn>
                              <a:cxn ang="0">
                                <a:pos x="6" y="92"/>
                              </a:cxn>
                              <a:cxn ang="0">
                                <a:pos x="0" y="59"/>
                              </a:cxn>
                              <a:cxn ang="0">
                                <a:pos x="11" y="20"/>
                              </a:cxn>
                              <a:cxn ang="0">
                                <a:pos x="17" y="0"/>
                              </a:cxn>
                            </a:cxnLst>
                            <a:rect l="0" t="0" r="r" b="b"/>
                            <a:pathLst>
                              <a:path w="48" h="180">
                                <a:moveTo>
                                  <a:pt x="48" y="180"/>
                                </a:moveTo>
                                <a:lnTo>
                                  <a:pt x="41" y="157"/>
                                </a:lnTo>
                                <a:lnTo>
                                  <a:pt x="26" y="119"/>
                                </a:lnTo>
                                <a:lnTo>
                                  <a:pt x="6" y="92"/>
                                </a:lnTo>
                                <a:lnTo>
                                  <a:pt x="0" y="59"/>
                                </a:lnTo>
                                <a:lnTo>
                                  <a:pt x="11" y="20"/>
                                </a:lnTo>
                                <a:lnTo>
                                  <a:pt x="17" y="0"/>
                                </a:lnTo>
                              </a:path>
                            </a:pathLst>
                          </a:custGeom>
                          <a:noFill/>
                          <a:ln w="19050" cmpd="sng">
                            <a:solidFill>
                              <a:srgbClr val="0000FF"/>
                            </a:solidFill>
                            <a:prstDash val="solid"/>
                            <a:round/>
                            <a:headEnd/>
                            <a:tailEnd/>
                          </a:ln>
                        </p:spPr>
                        <p:txBody>
                          <a:bodyPr/>
                          <a:lstStyle/>
                          <a:p>
                            <a:endParaRPr lang="en-US"/>
                          </a:p>
                        </p:txBody>
                      </p:sp>
                      <p:sp>
                        <p:nvSpPr>
                          <p:cNvPr id="23823" name="Freeform 271"/>
                          <p:cNvSpPr>
                            <a:spLocks/>
                          </p:cNvSpPr>
                          <p:nvPr/>
                        </p:nvSpPr>
                        <p:spPr bwMode="auto">
                          <a:xfrm>
                            <a:off x="4385" y="3768"/>
                            <a:ext cx="278" cy="171"/>
                          </a:xfrm>
                          <a:custGeom>
                            <a:avLst/>
                            <a:gdLst/>
                            <a:ahLst/>
                            <a:cxnLst>
                              <a:cxn ang="0">
                                <a:pos x="0" y="0"/>
                              </a:cxn>
                              <a:cxn ang="0">
                                <a:pos x="28" y="34"/>
                              </a:cxn>
                              <a:cxn ang="0">
                                <a:pos x="19" y="67"/>
                              </a:cxn>
                              <a:cxn ang="0">
                                <a:pos x="0" y="91"/>
                              </a:cxn>
                              <a:cxn ang="0">
                                <a:pos x="19" y="137"/>
                              </a:cxn>
                              <a:cxn ang="0">
                                <a:pos x="56" y="171"/>
                              </a:cxn>
                              <a:cxn ang="0">
                                <a:pos x="82" y="215"/>
                              </a:cxn>
                              <a:cxn ang="0">
                                <a:pos x="100" y="240"/>
                              </a:cxn>
                              <a:cxn ang="0">
                                <a:pos x="126" y="251"/>
                              </a:cxn>
                              <a:cxn ang="0">
                                <a:pos x="153" y="273"/>
                              </a:cxn>
                              <a:cxn ang="0">
                                <a:pos x="163" y="298"/>
                              </a:cxn>
                              <a:cxn ang="0">
                                <a:pos x="172" y="332"/>
                              </a:cxn>
                              <a:cxn ang="0">
                                <a:pos x="207" y="342"/>
                              </a:cxn>
                              <a:cxn ang="0">
                                <a:pos x="243" y="320"/>
                              </a:cxn>
                              <a:cxn ang="0">
                                <a:pos x="306" y="298"/>
                              </a:cxn>
                              <a:cxn ang="0">
                                <a:pos x="350" y="273"/>
                              </a:cxn>
                              <a:cxn ang="0">
                                <a:pos x="385" y="251"/>
                              </a:cxn>
                              <a:cxn ang="0">
                                <a:pos x="421" y="263"/>
                              </a:cxn>
                              <a:cxn ang="0">
                                <a:pos x="457" y="251"/>
                              </a:cxn>
                              <a:cxn ang="0">
                                <a:pos x="483" y="229"/>
                              </a:cxn>
                              <a:cxn ang="0">
                                <a:pos x="518" y="184"/>
                              </a:cxn>
                              <a:cxn ang="0">
                                <a:pos x="546" y="159"/>
                              </a:cxn>
                              <a:cxn ang="0">
                                <a:pos x="556" y="114"/>
                              </a:cxn>
                            </a:cxnLst>
                            <a:rect l="0" t="0" r="r" b="b"/>
                            <a:pathLst>
                              <a:path w="556" h="342">
                                <a:moveTo>
                                  <a:pt x="0" y="0"/>
                                </a:moveTo>
                                <a:lnTo>
                                  <a:pt x="28" y="34"/>
                                </a:lnTo>
                                <a:lnTo>
                                  <a:pt x="19" y="67"/>
                                </a:lnTo>
                                <a:lnTo>
                                  <a:pt x="0" y="91"/>
                                </a:lnTo>
                                <a:lnTo>
                                  <a:pt x="19" y="137"/>
                                </a:lnTo>
                                <a:lnTo>
                                  <a:pt x="56" y="171"/>
                                </a:lnTo>
                                <a:lnTo>
                                  <a:pt x="82" y="215"/>
                                </a:lnTo>
                                <a:lnTo>
                                  <a:pt x="100" y="240"/>
                                </a:lnTo>
                                <a:lnTo>
                                  <a:pt x="126" y="251"/>
                                </a:lnTo>
                                <a:lnTo>
                                  <a:pt x="153" y="273"/>
                                </a:lnTo>
                                <a:lnTo>
                                  <a:pt x="163" y="298"/>
                                </a:lnTo>
                                <a:lnTo>
                                  <a:pt x="172" y="332"/>
                                </a:lnTo>
                                <a:lnTo>
                                  <a:pt x="207" y="342"/>
                                </a:lnTo>
                                <a:lnTo>
                                  <a:pt x="243" y="320"/>
                                </a:lnTo>
                                <a:lnTo>
                                  <a:pt x="306" y="298"/>
                                </a:lnTo>
                                <a:lnTo>
                                  <a:pt x="350" y="273"/>
                                </a:lnTo>
                                <a:lnTo>
                                  <a:pt x="385" y="251"/>
                                </a:lnTo>
                                <a:lnTo>
                                  <a:pt x="421" y="263"/>
                                </a:lnTo>
                                <a:lnTo>
                                  <a:pt x="457" y="251"/>
                                </a:lnTo>
                                <a:lnTo>
                                  <a:pt x="483" y="229"/>
                                </a:lnTo>
                                <a:lnTo>
                                  <a:pt x="518" y="184"/>
                                </a:lnTo>
                                <a:lnTo>
                                  <a:pt x="546" y="159"/>
                                </a:lnTo>
                                <a:lnTo>
                                  <a:pt x="556" y="114"/>
                                </a:lnTo>
                              </a:path>
                            </a:pathLst>
                          </a:custGeom>
                          <a:noFill/>
                          <a:ln w="19050" cmpd="sng">
                            <a:solidFill>
                              <a:srgbClr val="0000FF"/>
                            </a:solidFill>
                            <a:prstDash val="solid"/>
                            <a:round/>
                            <a:headEnd/>
                            <a:tailEnd/>
                          </a:ln>
                        </p:spPr>
                        <p:txBody>
                          <a:bodyPr/>
                          <a:lstStyle/>
                          <a:p>
                            <a:endParaRPr lang="en-US"/>
                          </a:p>
                        </p:txBody>
                      </p:sp>
                      <p:sp>
                        <p:nvSpPr>
                          <p:cNvPr id="23824" name="Freeform 272"/>
                          <p:cNvSpPr>
                            <a:spLocks/>
                          </p:cNvSpPr>
                          <p:nvPr/>
                        </p:nvSpPr>
                        <p:spPr bwMode="auto">
                          <a:xfrm>
                            <a:off x="4457" y="2577"/>
                            <a:ext cx="438" cy="1465"/>
                          </a:xfrm>
                          <a:custGeom>
                            <a:avLst/>
                            <a:gdLst/>
                            <a:ahLst/>
                            <a:cxnLst>
                              <a:cxn ang="0">
                                <a:pos x="464" y="2874"/>
                              </a:cxn>
                              <a:cxn ang="0">
                                <a:pos x="464" y="2816"/>
                              </a:cxn>
                              <a:cxn ang="0">
                                <a:pos x="464" y="2654"/>
                              </a:cxn>
                              <a:cxn ang="0">
                                <a:pos x="455" y="2574"/>
                              </a:cxn>
                              <a:cxn ang="0">
                                <a:pos x="412" y="2483"/>
                              </a:cxn>
                              <a:cxn ang="0">
                                <a:pos x="323" y="2346"/>
                              </a:cxn>
                              <a:cxn ang="0">
                                <a:pos x="296" y="2301"/>
                              </a:cxn>
                              <a:cxn ang="0">
                                <a:pos x="206" y="2140"/>
                              </a:cxn>
                              <a:cxn ang="0">
                                <a:pos x="224" y="2118"/>
                              </a:cxn>
                              <a:cxn ang="0">
                                <a:pos x="170" y="2037"/>
                              </a:cxn>
                              <a:cxn ang="0">
                                <a:pos x="134" y="1956"/>
                              </a:cxn>
                              <a:cxn ang="0">
                                <a:pos x="71" y="1864"/>
                              </a:cxn>
                              <a:cxn ang="0">
                                <a:pos x="46" y="1797"/>
                              </a:cxn>
                              <a:cxn ang="0">
                                <a:pos x="19" y="1728"/>
                              </a:cxn>
                              <a:cxn ang="0">
                                <a:pos x="0" y="1671"/>
                              </a:cxn>
                              <a:cxn ang="0">
                                <a:pos x="9" y="1557"/>
                              </a:cxn>
                              <a:cxn ang="0">
                                <a:pos x="35" y="1442"/>
                              </a:cxn>
                              <a:cxn ang="0">
                                <a:pos x="71" y="1361"/>
                              </a:cxn>
                              <a:cxn ang="0">
                                <a:pos x="106" y="1293"/>
                              </a:cxn>
                              <a:cxn ang="0">
                                <a:pos x="152" y="1212"/>
                              </a:cxn>
                              <a:cxn ang="0">
                                <a:pos x="241" y="1121"/>
                              </a:cxn>
                              <a:cxn ang="0">
                                <a:pos x="287" y="1065"/>
                              </a:cxn>
                              <a:cxn ang="0">
                                <a:pos x="330" y="1019"/>
                              </a:cxn>
                              <a:cxn ang="0">
                                <a:pos x="367" y="995"/>
                              </a:cxn>
                              <a:cxn ang="0">
                                <a:pos x="394" y="928"/>
                              </a:cxn>
                              <a:cxn ang="0">
                                <a:pos x="446" y="859"/>
                              </a:cxn>
                              <a:cxn ang="0">
                                <a:pos x="491" y="813"/>
                              </a:cxn>
                              <a:cxn ang="0">
                                <a:pos x="535" y="790"/>
                              </a:cxn>
                              <a:cxn ang="0">
                                <a:pos x="588" y="734"/>
                              </a:cxn>
                              <a:cxn ang="0">
                                <a:pos x="624" y="629"/>
                              </a:cxn>
                              <a:cxn ang="0">
                                <a:pos x="698" y="572"/>
                              </a:cxn>
                              <a:cxn ang="0">
                                <a:pos x="758" y="528"/>
                              </a:cxn>
                              <a:cxn ang="0">
                                <a:pos x="796" y="481"/>
                              </a:cxn>
                              <a:cxn ang="0">
                                <a:pos x="830" y="437"/>
                              </a:cxn>
                              <a:cxn ang="0">
                                <a:pos x="813" y="378"/>
                              </a:cxn>
                              <a:cxn ang="0">
                                <a:pos x="820" y="321"/>
                              </a:cxn>
                              <a:cxn ang="0">
                                <a:pos x="876" y="297"/>
                              </a:cxn>
                              <a:cxn ang="0">
                                <a:pos x="876" y="228"/>
                              </a:cxn>
                              <a:cxn ang="0">
                                <a:pos x="849" y="185"/>
                              </a:cxn>
                              <a:cxn ang="0">
                                <a:pos x="803" y="103"/>
                              </a:cxn>
                              <a:cxn ang="0">
                                <a:pos x="796" y="12"/>
                              </a:cxn>
                            </a:cxnLst>
                            <a:rect l="0" t="0" r="r" b="b"/>
                            <a:pathLst>
                              <a:path w="876" h="2929">
                                <a:moveTo>
                                  <a:pt x="474" y="2929"/>
                                </a:moveTo>
                                <a:lnTo>
                                  <a:pt x="464" y="2874"/>
                                </a:lnTo>
                                <a:lnTo>
                                  <a:pt x="474" y="2839"/>
                                </a:lnTo>
                                <a:lnTo>
                                  <a:pt x="464" y="2816"/>
                                </a:lnTo>
                                <a:lnTo>
                                  <a:pt x="474" y="2713"/>
                                </a:lnTo>
                                <a:lnTo>
                                  <a:pt x="464" y="2654"/>
                                </a:lnTo>
                                <a:lnTo>
                                  <a:pt x="464" y="2610"/>
                                </a:lnTo>
                                <a:lnTo>
                                  <a:pt x="455" y="2574"/>
                                </a:lnTo>
                                <a:lnTo>
                                  <a:pt x="439" y="2529"/>
                                </a:lnTo>
                                <a:lnTo>
                                  <a:pt x="412" y="2483"/>
                                </a:lnTo>
                                <a:lnTo>
                                  <a:pt x="367" y="2427"/>
                                </a:lnTo>
                                <a:lnTo>
                                  <a:pt x="323" y="2346"/>
                                </a:lnTo>
                                <a:lnTo>
                                  <a:pt x="303" y="2323"/>
                                </a:lnTo>
                                <a:lnTo>
                                  <a:pt x="296" y="2301"/>
                                </a:lnTo>
                                <a:lnTo>
                                  <a:pt x="249" y="2232"/>
                                </a:lnTo>
                                <a:lnTo>
                                  <a:pt x="206" y="2140"/>
                                </a:lnTo>
                                <a:lnTo>
                                  <a:pt x="214" y="2128"/>
                                </a:lnTo>
                                <a:lnTo>
                                  <a:pt x="224" y="2118"/>
                                </a:lnTo>
                                <a:lnTo>
                                  <a:pt x="206" y="2096"/>
                                </a:lnTo>
                                <a:lnTo>
                                  <a:pt x="170" y="2037"/>
                                </a:lnTo>
                                <a:lnTo>
                                  <a:pt x="144" y="2003"/>
                                </a:lnTo>
                                <a:lnTo>
                                  <a:pt x="134" y="1956"/>
                                </a:lnTo>
                                <a:lnTo>
                                  <a:pt x="99" y="1912"/>
                                </a:lnTo>
                                <a:lnTo>
                                  <a:pt x="71" y="1864"/>
                                </a:lnTo>
                                <a:lnTo>
                                  <a:pt x="63" y="1830"/>
                                </a:lnTo>
                                <a:lnTo>
                                  <a:pt x="46" y="1797"/>
                                </a:lnTo>
                                <a:lnTo>
                                  <a:pt x="28" y="1764"/>
                                </a:lnTo>
                                <a:lnTo>
                                  <a:pt x="19" y="1728"/>
                                </a:lnTo>
                                <a:lnTo>
                                  <a:pt x="9" y="1696"/>
                                </a:lnTo>
                                <a:lnTo>
                                  <a:pt x="0" y="1671"/>
                                </a:lnTo>
                                <a:lnTo>
                                  <a:pt x="0" y="1604"/>
                                </a:lnTo>
                                <a:lnTo>
                                  <a:pt x="9" y="1557"/>
                                </a:lnTo>
                                <a:lnTo>
                                  <a:pt x="28" y="1499"/>
                                </a:lnTo>
                                <a:lnTo>
                                  <a:pt x="35" y="1442"/>
                                </a:lnTo>
                                <a:lnTo>
                                  <a:pt x="55" y="1407"/>
                                </a:lnTo>
                                <a:lnTo>
                                  <a:pt x="71" y="1361"/>
                                </a:lnTo>
                                <a:lnTo>
                                  <a:pt x="99" y="1339"/>
                                </a:lnTo>
                                <a:lnTo>
                                  <a:pt x="106" y="1293"/>
                                </a:lnTo>
                                <a:lnTo>
                                  <a:pt x="134" y="1258"/>
                                </a:lnTo>
                                <a:lnTo>
                                  <a:pt x="152" y="1212"/>
                                </a:lnTo>
                                <a:lnTo>
                                  <a:pt x="177" y="1179"/>
                                </a:lnTo>
                                <a:lnTo>
                                  <a:pt x="241" y="1121"/>
                                </a:lnTo>
                                <a:lnTo>
                                  <a:pt x="260" y="1086"/>
                                </a:lnTo>
                                <a:lnTo>
                                  <a:pt x="287" y="1065"/>
                                </a:lnTo>
                                <a:lnTo>
                                  <a:pt x="313" y="1042"/>
                                </a:lnTo>
                                <a:lnTo>
                                  <a:pt x="330" y="1019"/>
                                </a:lnTo>
                                <a:lnTo>
                                  <a:pt x="349" y="1006"/>
                                </a:lnTo>
                                <a:lnTo>
                                  <a:pt x="367" y="995"/>
                                </a:lnTo>
                                <a:lnTo>
                                  <a:pt x="374" y="963"/>
                                </a:lnTo>
                                <a:lnTo>
                                  <a:pt x="394" y="928"/>
                                </a:lnTo>
                                <a:lnTo>
                                  <a:pt x="412" y="893"/>
                                </a:lnTo>
                                <a:lnTo>
                                  <a:pt x="446" y="859"/>
                                </a:lnTo>
                                <a:lnTo>
                                  <a:pt x="464" y="837"/>
                                </a:lnTo>
                                <a:lnTo>
                                  <a:pt x="491" y="813"/>
                                </a:lnTo>
                                <a:lnTo>
                                  <a:pt x="508" y="790"/>
                                </a:lnTo>
                                <a:lnTo>
                                  <a:pt x="535" y="790"/>
                                </a:lnTo>
                                <a:lnTo>
                                  <a:pt x="563" y="767"/>
                                </a:lnTo>
                                <a:lnTo>
                                  <a:pt x="588" y="734"/>
                                </a:lnTo>
                                <a:lnTo>
                                  <a:pt x="606" y="674"/>
                                </a:lnTo>
                                <a:lnTo>
                                  <a:pt x="624" y="629"/>
                                </a:lnTo>
                                <a:lnTo>
                                  <a:pt x="678" y="607"/>
                                </a:lnTo>
                                <a:lnTo>
                                  <a:pt x="698" y="572"/>
                                </a:lnTo>
                                <a:lnTo>
                                  <a:pt x="706" y="537"/>
                                </a:lnTo>
                                <a:lnTo>
                                  <a:pt x="758" y="528"/>
                                </a:lnTo>
                                <a:lnTo>
                                  <a:pt x="777" y="505"/>
                                </a:lnTo>
                                <a:lnTo>
                                  <a:pt x="796" y="481"/>
                                </a:lnTo>
                                <a:lnTo>
                                  <a:pt x="813" y="459"/>
                                </a:lnTo>
                                <a:lnTo>
                                  <a:pt x="830" y="437"/>
                                </a:lnTo>
                                <a:lnTo>
                                  <a:pt x="830" y="402"/>
                                </a:lnTo>
                                <a:lnTo>
                                  <a:pt x="813" y="378"/>
                                </a:lnTo>
                                <a:lnTo>
                                  <a:pt x="803" y="356"/>
                                </a:lnTo>
                                <a:lnTo>
                                  <a:pt x="820" y="321"/>
                                </a:lnTo>
                                <a:lnTo>
                                  <a:pt x="849" y="297"/>
                                </a:lnTo>
                                <a:lnTo>
                                  <a:pt x="876" y="297"/>
                                </a:lnTo>
                                <a:lnTo>
                                  <a:pt x="876" y="275"/>
                                </a:lnTo>
                                <a:lnTo>
                                  <a:pt x="876" y="228"/>
                                </a:lnTo>
                                <a:lnTo>
                                  <a:pt x="856" y="207"/>
                                </a:lnTo>
                                <a:lnTo>
                                  <a:pt x="849" y="185"/>
                                </a:lnTo>
                                <a:lnTo>
                                  <a:pt x="830" y="137"/>
                                </a:lnTo>
                                <a:lnTo>
                                  <a:pt x="803" y="103"/>
                                </a:lnTo>
                                <a:lnTo>
                                  <a:pt x="785" y="59"/>
                                </a:lnTo>
                                <a:lnTo>
                                  <a:pt x="796" y="12"/>
                                </a:lnTo>
                                <a:lnTo>
                                  <a:pt x="796" y="0"/>
                                </a:lnTo>
                              </a:path>
                            </a:pathLst>
                          </a:custGeom>
                          <a:noFill/>
                          <a:ln w="19050" cmpd="sng">
                            <a:solidFill>
                              <a:srgbClr val="0000FF"/>
                            </a:solidFill>
                            <a:prstDash val="solid"/>
                            <a:round/>
                            <a:headEnd/>
                            <a:tailEnd/>
                          </a:ln>
                        </p:spPr>
                        <p:txBody>
                          <a:bodyPr/>
                          <a:lstStyle/>
                          <a:p>
                            <a:endParaRPr lang="en-US"/>
                          </a:p>
                        </p:txBody>
                      </p:sp>
                      <p:sp>
                        <p:nvSpPr>
                          <p:cNvPr id="23825" name="Freeform 273"/>
                          <p:cNvSpPr>
                            <a:spLocks/>
                          </p:cNvSpPr>
                          <p:nvPr/>
                        </p:nvSpPr>
                        <p:spPr bwMode="auto">
                          <a:xfrm>
                            <a:off x="3597" y="3592"/>
                            <a:ext cx="92" cy="21"/>
                          </a:xfrm>
                          <a:custGeom>
                            <a:avLst/>
                            <a:gdLst/>
                            <a:ahLst/>
                            <a:cxnLst>
                              <a:cxn ang="0">
                                <a:pos x="0" y="0"/>
                              </a:cxn>
                              <a:cxn ang="0">
                                <a:pos x="23" y="0"/>
                              </a:cxn>
                              <a:cxn ang="0">
                                <a:pos x="63" y="10"/>
                              </a:cxn>
                              <a:cxn ang="0">
                                <a:pos x="130" y="31"/>
                              </a:cxn>
                              <a:cxn ang="0">
                                <a:pos x="180" y="43"/>
                              </a:cxn>
                              <a:cxn ang="0">
                                <a:pos x="184" y="43"/>
                              </a:cxn>
                            </a:cxnLst>
                            <a:rect l="0" t="0" r="r" b="b"/>
                            <a:pathLst>
                              <a:path w="184" h="43">
                                <a:moveTo>
                                  <a:pt x="0" y="0"/>
                                </a:moveTo>
                                <a:lnTo>
                                  <a:pt x="23" y="0"/>
                                </a:lnTo>
                                <a:lnTo>
                                  <a:pt x="63" y="10"/>
                                </a:lnTo>
                                <a:lnTo>
                                  <a:pt x="130" y="31"/>
                                </a:lnTo>
                                <a:lnTo>
                                  <a:pt x="180" y="43"/>
                                </a:lnTo>
                                <a:lnTo>
                                  <a:pt x="184" y="43"/>
                                </a:lnTo>
                              </a:path>
                            </a:pathLst>
                          </a:custGeom>
                          <a:noFill/>
                          <a:ln w="19050" cmpd="sng">
                            <a:solidFill>
                              <a:srgbClr val="0000FF"/>
                            </a:solidFill>
                            <a:prstDash val="solid"/>
                            <a:round/>
                            <a:headEnd/>
                            <a:tailEnd/>
                          </a:ln>
                        </p:spPr>
                        <p:txBody>
                          <a:bodyPr/>
                          <a:lstStyle/>
                          <a:p>
                            <a:endParaRPr lang="en-US"/>
                          </a:p>
                        </p:txBody>
                      </p:sp>
                      <p:grpSp>
                        <p:nvGrpSpPr>
                          <p:cNvPr id="23826" name="Group 274"/>
                          <p:cNvGrpSpPr>
                            <a:grpSpLocks/>
                          </p:cNvGrpSpPr>
                          <p:nvPr/>
                        </p:nvGrpSpPr>
                        <p:grpSpPr bwMode="auto">
                          <a:xfrm>
                            <a:off x="2768" y="1783"/>
                            <a:ext cx="1686" cy="2317"/>
                            <a:chOff x="2768" y="1783"/>
                            <a:chExt cx="1686" cy="2317"/>
                          </a:xfrm>
                        </p:grpSpPr>
                        <p:sp>
                          <p:nvSpPr>
                            <p:cNvPr id="23827" name="Freeform 275"/>
                            <p:cNvSpPr>
                              <a:spLocks/>
                            </p:cNvSpPr>
                            <p:nvPr/>
                          </p:nvSpPr>
                          <p:spPr bwMode="auto">
                            <a:xfrm>
                              <a:off x="3373" y="3488"/>
                              <a:ext cx="68" cy="127"/>
                            </a:xfrm>
                            <a:custGeom>
                              <a:avLst/>
                              <a:gdLst/>
                              <a:ahLst/>
                              <a:cxnLst>
                                <a:cxn ang="0">
                                  <a:pos x="34" y="0"/>
                                </a:cxn>
                                <a:cxn ang="0">
                                  <a:pos x="9" y="6"/>
                                </a:cxn>
                                <a:cxn ang="0">
                                  <a:pos x="0" y="53"/>
                                </a:cxn>
                                <a:cxn ang="0">
                                  <a:pos x="20" y="124"/>
                                </a:cxn>
                                <a:cxn ang="0">
                                  <a:pos x="41" y="168"/>
                                </a:cxn>
                                <a:cxn ang="0">
                                  <a:pos x="71" y="214"/>
                                </a:cxn>
                                <a:cxn ang="0">
                                  <a:pos x="112" y="251"/>
                                </a:cxn>
                                <a:cxn ang="0">
                                  <a:pos x="137" y="255"/>
                                </a:cxn>
                              </a:cxnLst>
                              <a:rect l="0" t="0" r="r" b="b"/>
                              <a:pathLst>
                                <a:path w="137" h="255">
                                  <a:moveTo>
                                    <a:pt x="34" y="0"/>
                                  </a:moveTo>
                                  <a:lnTo>
                                    <a:pt x="9" y="6"/>
                                  </a:lnTo>
                                  <a:lnTo>
                                    <a:pt x="0" y="53"/>
                                  </a:lnTo>
                                  <a:lnTo>
                                    <a:pt x="20" y="124"/>
                                  </a:lnTo>
                                  <a:lnTo>
                                    <a:pt x="41" y="168"/>
                                  </a:lnTo>
                                  <a:lnTo>
                                    <a:pt x="71" y="214"/>
                                  </a:lnTo>
                                  <a:lnTo>
                                    <a:pt x="112" y="251"/>
                                  </a:lnTo>
                                  <a:lnTo>
                                    <a:pt x="137" y="255"/>
                                  </a:lnTo>
                                </a:path>
                              </a:pathLst>
                            </a:custGeom>
                            <a:noFill/>
                            <a:ln w="19050" cmpd="sng">
                              <a:solidFill>
                                <a:srgbClr val="0000FF"/>
                              </a:solidFill>
                              <a:prstDash val="solid"/>
                              <a:round/>
                              <a:headEnd/>
                              <a:tailEnd/>
                            </a:ln>
                          </p:spPr>
                          <p:txBody>
                            <a:bodyPr/>
                            <a:lstStyle/>
                            <a:p>
                              <a:endParaRPr lang="en-US"/>
                            </a:p>
                          </p:txBody>
                        </p:sp>
                        <p:sp>
                          <p:nvSpPr>
                            <p:cNvPr id="23828" name="Freeform 276"/>
                            <p:cNvSpPr>
                              <a:spLocks/>
                            </p:cNvSpPr>
                            <p:nvPr/>
                          </p:nvSpPr>
                          <p:spPr bwMode="auto">
                            <a:xfrm>
                              <a:off x="2768" y="3596"/>
                              <a:ext cx="409" cy="504"/>
                            </a:xfrm>
                            <a:custGeom>
                              <a:avLst/>
                              <a:gdLst/>
                              <a:ahLst/>
                              <a:cxnLst>
                                <a:cxn ang="0">
                                  <a:pos x="70" y="1007"/>
                                </a:cxn>
                                <a:cxn ang="0">
                                  <a:pos x="60" y="984"/>
                                </a:cxn>
                                <a:cxn ang="0">
                                  <a:pos x="31" y="926"/>
                                </a:cxn>
                                <a:cxn ang="0">
                                  <a:pos x="11" y="858"/>
                                </a:cxn>
                                <a:cxn ang="0">
                                  <a:pos x="2" y="794"/>
                                </a:cxn>
                                <a:cxn ang="0">
                                  <a:pos x="0" y="768"/>
                                </a:cxn>
                                <a:cxn ang="0">
                                  <a:pos x="5" y="738"/>
                                </a:cxn>
                                <a:cxn ang="0">
                                  <a:pos x="23" y="671"/>
                                </a:cxn>
                                <a:cxn ang="0">
                                  <a:pos x="47" y="601"/>
                                </a:cxn>
                                <a:cxn ang="0">
                                  <a:pos x="82" y="551"/>
                                </a:cxn>
                                <a:cxn ang="0">
                                  <a:pos x="126" y="494"/>
                                </a:cxn>
                                <a:cxn ang="0">
                                  <a:pos x="180" y="441"/>
                                </a:cxn>
                                <a:cxn ang="0">
                                  <a:pos x="234" y="406"/>
                                </a:cxn>
                                <a:cxn ang="0">
                                  <a:pos x="287" y="372"/>
                                </a:cxn>
                                <a:cxn ang="0">
                                  <a:pos x="363" y="326"/>
                                </a:cxn>
                                <a:cxn ang="0">
                                  <a:pos x="434" y="280"/>
                                </a:cxn>
                                <a:cxn ang="0">
                                  <a:pos x="487" y="247"/>
                                </a:cxn>
                                <a:cxn ang="0">
                                  <a:pos x="528" y="219"/>
                                </a:cxn>
                                <a:cxn ang="0">
                                  <a:pos x="556" y="195"/>
                                </a:cxn>
                                <a:cxn ang="0">
                                  <a:pos x="583" y="171"/>
                                </a:cxn>
                                <a:cxn ang="0">
                                  <a:pos x="658" y="110"/>
                                </a:cxn>
                                <a:cxn ang="0">
                                  <a:pos x="770" y="30"/>
                                </a:cxn>
                                <a:cxn ang="0">
                                  <a:pos x="819" y="0"/>
                                </a:cxn>
                              </a:cxnLst>
                              <a:rect l="0" t="0" r="r" b="b"/>
                              <a:pathLst>
                                <a:path w="819" h="1007">
                                  <a:moveTo>
                                    <a:pt x="70" y="1007"/>
                                  </a:moveTo>
                                  <a:lnTo>
                                    <a:pt x="60" y="984"/>
                                  </a:lnTo>
                                  <a:lnTo>
                                    <a:pt x="31" y="926"/>
                                  </a:lnTo>
                                  <a:lnTo>
                                    <a:pt x="11" y="858"/>
                                  </a:lnTo>
                                  <a:lnTo>
                                    <a:pt x="2" y="794"/>
                                  </a:lnTo>
                                  <a:lnTo>
                                    <a:pt x="0" y="768"/>
                                  </a:lnTo>
                                  <a:lnTo>
                                    <a:pt x="5" y="738"/>
                                  </a:lnTo>
                                  <a:lnTo>
                                    <a:pt x="23" y="671"/>
                                  </a:lnTo>
                                  <a:lnTo>
                                    <a:pt x="47" y="601"/>
                                  </a:lnTo>
                                  <a:lnTo>
                                    <a:pt x="82" y="551"/>
                                  </a:lnTo>
                                  <a:lnTo>
                                    <a:pt x="126" y="494"/>
                                  </a:lnTo>
                                  <a:lnTo>
                                    <a:pt x="180" y="441"/>
                                  </a:lnTo>
                                  <a:lnTo>
                                    <a:pt x="234" y="406"/>
                                  </a:lnTo>
                                  <a:lnTo>
                                    <a:pt x="287" y="372"/>
                                  </a:lnTo>
                                  <a:lnTo>
                                    <a:pt x="363" y="326"/>
                                  </a:lnTo>
                                  <a:lnTo>
                                    <a:pt x="434" y="280"/>
                                  </a:lnTo>
                                  <a:lnTo>
                                    <a:pt x="487" y="247"/>
                                  </a:lnTo>
                                  <a:lnTo>
                                    <a:pt x="528" y="219"/>
                                  </a:lnTo>
                                  <a:lnTo>
                                    <a:pt x="556" y="195"/>
                                  </a:lnTo>
                                  <a:lnTo>
                                    <a:pt x="583" y="171"/>
                                  </a:lnTo>
                                  <a:lnTo>
                                    <a:pt x="658" y="110"/>
                                  </a:lnTo>
                                  <a:lnTo>
                                    <a:pt x="770" y="30"/>
                                  </a:lnTo>
                                  <a:lnTo>
                                    <a:pt x="819" y="0"/>
                                  </a:lnTo>
                                </a:path>
                              </a:pathLst>
                            </a:custGeom>
                            <a:noFill/>
                            <a:ln w="19050" cmpd="sng">
                              <a:solidFill>
                                <a:srgbClr val="0000FF"/>
                              </a:solidFill>
                              <a:prstDash val="solid"/>
                              <a:round/>
                              <a:headEnd/>
                              <a:tailEnd/>
                            </a:ln>
                          </p:spPr>
                          <p:txBody>
                            <a:bodyPr/>
                            <a:lstStyle/>
                            <a:p>
                              <a:endParaRPr lang="en-US"/>
                            </a:p>
                          </p:txBody>
                        </p:sp>
                        <p:sp>
                          <p:nvSpPr>
                            <p:cNvPr id="23829" name="Freeform 277"/>
                            <p:cNvSpPr>
                              <a:spLocks/>
                            </p:cNvSpPr>
                            <p:nvPr/>
                          </p:nvSpPr>
                          <p:spPr bwMode="auto">
                            <a:xfrm>
                              <a:off x="3177" y="3522"/>
                              <a:ext cx="982" cy="140"/>
                            </a:xfrm>
                            <a:custGeom>
                              <a:avLst/>
                              <a:gdLst/>
                              <a:ahLst/>
                              <a:cxnLst>
                                <a:cxn ang="0">
                                  <a:pos x="0" y="147"/>
                                </a:cxn>
                                <a:cxn ang="0">
                                  <a:pos x="49" y="135"/>
                                </a:cxn>
                                <a:cxn ang="0">
                                  <a:pos x="132" y="124"/>
                                </a:cxn>
                                <a:cxn ang="0">
                                  <a:pos x="174" y="131"/>
                                </a:cxn>
                                <a:cxn ang="0">
                                  <a:pos x="206" y="148"/>
                                </a:cxn>
                                <a:cxn ang="0">
                                  <a:pos x="254" y="170"/>
                                </a:cxn>
                                <a:cxn ang="0">
                                  <a:pos x="281" y="199"/>
                                </a:cxn>
                                <a:cxn ang="0">
                                  <a:pos x="331" y="205"/>
                                </a:cxn>
                                <a:cxn ang="0">
                                  <a:pos x="370" y="197"/>
                                </a:cxn>
                                <a:cxn ang="0">
                                  <a:pos x="401" y="200"/>
                                </a:cxn>
                                <a:cxn ang="0">
                                  <a:pos x="449" y="210"/>
                                </a:cxn>
                                <a:cxn ang="0">
                                  <a:pos x="498" y="227"/>
                                </a:cxn>
                                <a:cxn ang="0">
                                  <a:pos x="543" y="250"/>
                                </a:cxn>
                                <a:cxn ang="0">
                                  <a:pos x="579" y="274"/>
                                </a:cxn>
                                <a:cxn ang="0">
                                  <a:pos x="596" y="280"/>
                                </a:cxn>
                                <a:cxn ang="0">
                                  <a:pos x="623" y="279"/>
                                </a:cxn>
                                <a:cxn ang="0">
                                  <a:pos x="677" y="262"/>
                                </a:cxn>
                                <a:cxn ang="0">
                                  <a:pos x="722" y="250"/>
                                </a:cxn>
                                <a:cxn ang="0">
                                  <a:pos x="749" y="257"/>
                                </a:cxn>
                                <a:cxn ang="0">
                                  <a:pos x="767" y="257"/>
                                </a:cxn>
                                <a:cxn ang="0">
                                  <a:pos x="790" y="233"/>
                                </a:cxn>
                                <a:cxn ang="0">
                                  <a:pos x="807" y="205"/>
                                </a:cxn>
                                <a:cxn ang="0">
                                  <a:pos x="816" y="182"/>
                                </a:cxn>
                                <a:cxn ang="0">
                                  <a:pos x="829" y="165"/>
                                </a:cxn>
                                <a:cxn ang="0">
                                  <a:pos x="839" y="141"/>
                                </a:cxn>
                                <a:cxn ang="0">
                                  <a:pos x="847" y="118"/>
                                </a:cxn>
                                <a:cxn ang="0">
                                  <a:pos x="870" y="107"/>
                                </a:cxn>
                                <a:cxn ang="0">
                                  <a:pos x="897" y="91"/>
                                </a:cxn>
                                <a:cxn ang="0">
                                  <a:pos x="936" y="74"/>
                                </a:cxn>
                                <a:cxn ang="0">
                                  <a:pos x="984" y="61"/>
                                </a:cxn>
                                <a:cxn ang="0">
                                  <a:pos x="1038" y="56"/>
                                </a:cxn>
                                <a:cxn ang="0">
                                  <a:pos x="1091" y="49"/>
                                </a:cxn>
                                <a:cxn ang="0">
                                  <a:pos x="1138" y="49"/>
                                </a:cxn>
                                <a:cxn ang="0">
                                  <a:pos x="1186" y="56"/>
                                </a:cxn>
                                <a:cxn ang="0">
                                  <a:pos x="1235" y="49"/>
                                </a:cxn>
                                <a:cxn ang="0">
                                  <a:pos x="1280" y="39"/>
                                </a:cxn>
                                <a:cxn ang="0">
                                  <a:pos x="1334" y="27"/>
                                </a:cxn>
                                <a:cxn ang="0">
                                  <a:pos x="1388" y="15"/>
                                </a:cxn>
                                <a:cxn ang="0">
                                  <a:pos x="1426" y="9"/>
                                </a:cxn>
                                <a:cxn ang="0">
                                  <a:pos x="1458" y="5"/>
                                </a:cxn>
                                <a:cxn ang="0">
                                  <a:pos x="1498" y="0"/>
                                </a:cxn>
                                <a:cxn ang="0">
                                  <a:pos x="1543" y="0"/>
                                </a:cxn>
                                <a:cxn ang="0">
                                  <a:pos x="1578" y="5"/>
                                </a:cxn>
                                <a:cxn ang="0">
                                  <a:pos x="1619" y="15"/>
                                </a:cxn>
                                <a:cxn ang="0">
                                  <a:pos x="1658" y="27"/>
                                </a:cxn>
                                <a:cxn ang="0">
                                  <a:pos x="1708" y="39"/>
                                </a:cxn>
                                <a:cxn ang="0">
                                  <a:pos x="1757" y="56"/>
                                </a:cxn>
                                <a:cxn ang="0">
                                  <a:pos x="1788" y="74"/>
                                </a:cxn>
                                <a:cxn ang="0">
                                  <a:pos x="1817" y="91"/>
                                </a:cxn>
                                <a:cxn ang="0">
                                  <a:pos x="1843" y="118"/>
                                </a:cxn>
                                <a:cxn ang="0">
                                  <a:pos x="1878" y="131"/>
                                </a:cxn>
                                <a:cxn ang="0">
                                  <a:pos x="1912" y="113"/>
                                </a:cxn>
                                <a:cxn ang="0">
                                  <a:pos x="1945" y="91"/>
                                </a:cxn>
                                <a:cxn ang="0">
                                  <a:pos x="1963" y="79"/>
                                </a:cxn>
                              </a:cxnLst>
                              <a:rect l="0" t="0" r="r" b="b"/>
                              <a:pathLst>
                                <a:path w="1963" h="280">
                                  <a:moveTo>
                                    <a:pt x="0" y="147"/>
                                  </a:moveTo>
                                  <a:lnTo>
                                    <a:pt x="49" y="135"/>
                                  </a:lnTo>
                                  <a:lnTo>
                                    <a:pt x="132" y="124"/>
                                  </a:lnTo>
                                  <a:lnTo>
                                    <a:pt x="174" y="131"/>
                                  </a:lnTo>
                                  <a:lnTo>
                                    <a:pt x="206" y="148"/>
                                  </a:lnTo>
                                  <a:lnTo>
                                    <a:pt x="254" y="170"/>
                                  </a:lnTo>
                                  <a:lnTo>
                                    <a:pt x="281" y="199"/>
                                  </a:lnTo>
                                  <a:lnTo>
                                    <a:pt x="331" y="205"/>
                                  </a:lnTo>
                                  <a:lnTo>
                                    <a:pt x="370" y="197"/>
                                  </a:lnTo>
                                  <a:lnTo>
                                    <a:pt x="401" y="200"/>
                                  </a:lnTo>
                                  <a:lnTo>
                                    <a:pt x="449" y="210"/>
                                  </a:lnTo>
                                  <a:lnTo>
                                    <a:pt x="498" y="227"/>
                                  </a:lnTo>
                                  <a:lnTo>
                                    <a:pt x="543" y="250"/>
                                  </a:lnTo>
                                  <a:lnTo>
                                    <a:pt x="579" y="274"/>
                                  </a:lnTo>
                                  <a:lnTo>
                                    <a:pt x="596" y="280"/>
                                  </a:lnTo>
                                  <a:lnTo>
                                    <a:pt x="623" y="279"/>
                                  </a:lnTo>
                                  <a:lnTo>
                                    <a:pt x="677" y="262"/>
                                  </a:lnTo>
                                  <a:lnTo>
                                    <a:pt x="722" y="250"/>
                                  </a:lnTo>
                                  <a:lnTo>
                                    <a:pt x="749" y="257"/>
                                  </a:lnTo>
                                  <a:lnTo>
                                    <a:pt x="767" y="257"/>
                                  </a:lnTo>
                                  <a:lnTo>
                                    <a:pt x="790" y="233"/>
                                  </a:lnTo>
                                  <a:lnTo>
                                    <a:pt x="807" y="205"/>
                                  </a:lnTo>
                                  <a:lnTo>
                                    <a:pt x="816" y="182"/>
                                  </a:lnTo>
                                  <a:lnTo>
                                    <a:pt x="829" y="165"/>
                                  </a:lnTo>
                                  <a:lnTo>
                                    <a:pt x="839" y="141"/>
                                  </a:lnTo>
                                  <a:lnTo>
                                    <a:pt x="847" y="118"/>
                                  </a:lnTo>
                                  <a:lnTo>
                                    <a:pt x="870" y="107"/>
                                  </a:lnTo>
                                  <a:lnTo>
                                    <a:pt x="897" y="91"/>
                                  </a:lnTo>
                                  <a:lnTo>
                                    <a:pt x="936" y="74"/>
                                  </a:lnTo>
                                  <a:lnTo>
                                    <a:pt x="984" y="61"/>
                                  </a:lnTo>
                                  <a:lnTo>
                                    <a:pt x="1038" y="56"/>
                                  </a:lnTo>
                                  <a:lnTo>
                                    <a:pt x="1091" y="49"/>
                                  </a:lnTo>
                                  <a:lnTo>
                                    <a:pt x="1138" y="49"/>
                                  </a:lnTo>
                                  <a:lnTo>
                                    <a:pt x="1186" y="56"/>
                                  </a:lnTo>
                                  <a:lnTo>
                                    <a:pt x="1235" y="49"/>
                                  </a:lnTo>
                                  <a:lnTo>
                                    <a:pt x="1280" y="39"/>
                                  </a:lnTo>
                                  <a:lnTo>
                                    <a:pt x="1334" y="27"/>
                                  </a:lnTo>
                                  <a:lnTo>
                                    <a:pt x="1388" y="15"/>
                                  </a:lnTo>
                                  <a:lnTo>
                                    <a:pt x="1426" y="9"/>
                                  </a:lnTo>
                                  <a:lnTo>
                                    <a:pt x="1458" y="5"/>
                                  </a:lnTo>
                                  <a:lnTo>
                                    <a:pt x="1498" y="0"/>
                                  </a:lnTo>
                                  <a:lnTo>
                                    <a:pt x="1543" y="0"/>
                                  </a:lnTo>
                                  <a:lnTo>
                                    <a:pt x="1578" y="5"/>
                                  </a:lnTo>
                                  <a:lnTo>
                                    <a:pt x="1619" y="15"/>
                                  </a:lnTo>
                                  <a:lnTo>
                                    <a:pt x="1658" y="27"/>
                                  </a:lnTo>
                                  <a:lnTo>
                                    <a:pt x="1708" y="39"/>
                                  </a:lnTo>
                                  <a:lnTo>
                                    <a:pt x="1757" y="56"/>
                                  </a:lnTo>
                                  <a:lnTo>
                                    <a:pt x="1788" y="74"/>
                                  </a:lnTo>
                                  <a:lnTo>
                                    <a:pt x="1817" y="91"/>
                                  </a:lnTo>
                                  <a:lnTo>
                                    <a:pt x="1843" y="118"/>
                                  </a:lnTo>
                                  <a:lnTo>
                                    <a:pt x="1878" y="131"/>
                                  </a:lnTo>
                                  <a:lnTo>
                                    <a:pt x="1912" y="113"/>
                                  </a:lnTo>
                                  <a:lnTo>
                                    <a:pt x="1945" y="91"/>
                                  </a:lnTo>
                                  <a:lnTo>
                                    <a:pt x="1963" y="79"/>
                                  </a:lnTo>
                                </a:path>
                              </a:pathLst>
                            </a:custGeom>
                            <a:noFill/>
                            <a:ln w="19050" cmpd="sng">
                              <a:solidFill>
                                <a:srgbClr val="0000FF"/>
                              </a:solidFill>
                              <a:prstDash val="solid"/>
                              <a:round/>
                              <a:headEnd/>
                              <a:tailEnd/>
                            </a:ln>
                          </p:spPr>
                          <p:txBody>
                            <a:bodyPr/>
                            <a:lstStyle/>
                            <a:p>
                              <a:endParaRPr lang="en-US"/>
                            </a:p>
                          </p:txBody>
                        </p:sp>
                        <p:sp>
                          <p:nvSpPr>
                            <p:cNvPr id="23830" name="Freeform 278"/>
                            <p:cNvSpPr>
                              <a:spLocks/>
                            </p:cNvSpPr>
                            <p:nvPr/>
                          </p:nvSpPr>
                          <p:spPr bwMode="auto">
                            <a:xfrm>
                              <a:off x="3260" y="2504"/>
                              <a:ext cx="236" cy="51"/>
                            </a:xfrm>
                            <a:custGeom>
                              <a:avLst/>
                              <a:gdLst/>
                              <a:ahLst/>
                              <a:cxnLst>
                                <a:cxn ang="0">
                                  <a:pos x="473" y="65"/>
                                </a:cxn>
                                <a:cxn ang="0">
                                  <a:pos x="443" y="65"/>
                                </a:cxn>
                                <a:cxn ang="0">
                                  <a:pos x="417" y="66"/>
                                </a:cxn>
                                <a:cxn ang="0">
                                  <a:pos x="393" y="77"/>
                                </a:cxn>
                                <a:cxn ang="0">
                                  <a:pos x="348" y="103"/>
                                </a:cxn>
                                <a:cxn ang="0">
                                  <a:pos x="303" y="103"/>
                                </a:cxn>
                                <a:cxn ang="0">
                                  <a:pos x="271" y="77"/>
                                </a:cxn>
                                <a:cxn ang="0">
                                  <a:pos x="241" y="59"/>
                                </a:cxn>
                                <a:cxn ang="0">
                                  <a:pos x="220" y="55"/>
                                </a:cxn>
                                <a:cxn ang="0">
                                  <a:pos x="187" y="65"/>
                                </a:cxn>
                                <a:cxn ang="0">
                                  <a:pos x="153" y="71"/>
                                </a:cxn>
                                <a:cxn ang="0">
                                  <a:pos x="116" y="65"/>
                                </a:cxn>
                                <a:cxn ang="0">
                                  <a:pos x="41" y="27"/>
                                </a:cxn>
                                <a:cxn ang="0">
                                  <a:pos x="0" y="0"/>
                                </a:cxn>
                              </a:cxnLst>
                              <a:rect l="0" t="0" r="r" b="b"/>
                              <a:pathLst>
                                <a:path w="473" h="103">
                                  <a:moveTo>
                                    <a:pt x="473" y="65"/>
                                  </a:moveTo>
                                  <a:lnTo>
                                    <a:pt x="443" y="65"/>
                                  </a:lnTo>
                                  <a:lnTo>
                                    <a:pt x="417" y="66"/>
                                  </a:lnTo>
                                  <a:lnTo>
                                    <a:pt x="393" y="77"/>
                                  </a:lnTo>
                                  <a:lnTo>
                                    <a:pt x="348" y="103"/>
                                  </a:lnTo>
                                  <a:lnTo>
                                    <a:pt x="303" y="103"/>
                                  </a:lnTo>
                                  <a:lnTo>
                                    <a:pt x="271" y="77"/>
                                  </a:lnTo>
                                  <a:lnTo>
                                    <a:pt x="241" y="59"/>
                                  </a:lnTo>
                                  <a:lnTo>
                                    <a:pt x="220" y="55"/>
                                  </a:lnTo>
                                  <a:lnTo>
                                    <a:pt x="187" y="65"/>
                                  </a:lnTo>
                                  <a:lnTo>
                                    <a:pt x="153" y="71"/>
                                  </a:lnTo>
                                  <a:lnTo>
                                    <a:pt x="116" y="65"/>
                                  </a:lnTo>
                                  <a:lnTo>
                                    <a:pt x="41" y="27"/>
                                  </a:lnTo>
                                  <a:lnTo>
                                    <a:pt x="0" y="0"/>
                                  </a:lnTo>
                                </a:path>
                              </a:pathLst>
                            </a:custGeom>
                            <a:noFill/>
                            <a:ln w="19050" cmpd="sng">
                              <a:solidFill>
                                <a:srgbClr val="0000FF"/>
                              </a:solidFill>
                              <a:prstDash val="solid"/>
                              <a:round/>
                              <a:headEnd/>
                              <a:tailEnd/>
                            </a:ln>
                          </p:spPr>
                          <p:txBody>
                            <a:bodyPr/>
                            <a:lstStyle/>
                            <a:p>
                              <a:endParaRPr lang="en-US"/>
                            </a:p>
                          </p:txBody>
                        </p:sp>
                        <p:sp>
                          <p:nvSpPr>
                            <p:cNvPr id="23831" name="Freeform 279"/>
                            <p:cNvSpPr>
                              <a:spLocks/>
                            </p:cNvSpPr>
                            <p:nvPr/>
                          </p:nvSpPr>
                          <p:spPr bwMode="auto">
                            <a:xfrm>
                              <a:off x="2904" y="2079"/>
                              <a:ext cx="356" cy="425"/>
                            </a:xfrm>
                            <a:custGeom>
                              <a:avLst/>
                              <a:gdLst/>
                              <a:ahLst/>
                              <a:cxnLst>
                                <a:cxn ang="0">
                                  <a:pos x="711" y="849"/>
                                </a:cxn>
                                <a:cxn ang="0">
                                  <a:pos x="676" y="811"/>
                                </a:cxn>
                                <a:cxn ang="0">
                                  <a:pos x="640" y="784"/>
                                </a:cxn>
                                <a:cxn ang="0">
                                  <a:pos x="596" y="785"/>
                                </a:cxn>
                                <a:cxn ang="0">
                                  <a:pos x="557" y="792"/>
                                </a:cxn>
                                <a:cxn ang="0">
                                  <a:pos x="526" y="791"/>
                                </a:cxn>
                                <a:cxn ang="0">
                                  <a:pos x="471" y="771"/>
                                </a:cxn>
                                <a:cxn ang="0">
                                  <a:pos x="445" y="765"/>
                                </a:cxn>
                                <a:cxn ang="0">
                                  <a:pos x="421" y="771"/>
                                </a:cxn>
                                <a:cxn ang="0">
                                  <a:pos x="375" y="797"/>
                                </a:cxn>
                                <a:cxn ang="0">
                                  <a:pos x="351" y="804"/>
                                </a:cxn>
                                <a:cxn ang="0">
                                  <a:pos x="320" y="797"/>
                                </a:cxn>
                                <a:cxn ang="0">
                                  <a:pos x="282" y="771"/>
                                </a:cxn>
                                <a:cxn ang="0">
                                  <a:pos x="260" y="746"/>
                                </a:cxn>
                                <a:cxn ang="0">
                                  <a:pos x="265" y="708"/>
                                </a:cxn>
                                <a:cxn ang="0">
                                  <a:pos x="285" y="682"/>
                                </a:cxn>
                                <a:cxn ang="0">
                                  <a:pos x="292" y="670"/>
                                </a:cxn>
                                <a:cxn ang="0">
                                  <a:pos x="282" y="644"/>
                                </a:cxn>
                                <a:cxn ang="0">
                                  <a:pos x="251" y="630"/>
                                </a:cxn>
                                <a:cxn ang="0">
                                  <a:pos x="215" y="617"/>
                                </a:cxn>
                                <a:cxn ang="0">
                                  <a:pos x="176" y="553"/>
                                </a:cxn>
                                <a:cxn ang="0">
                                  <a:pos x="144" y="490"/>
                                </a:cxn>
                                <a:cxn ang="0">
                                  <a:pos x="139" y="471"/>
                                </a:cxn>
                                <a:cxn ang="0">
                                  <a:pos x="130" y="457"/>
                                </a:cxn>
                                <a:cxn ang="0">
                                  <a:pos x="115" y="444"/>
                                </a:cxn>
                                <a:cxn ang="0">
                                  <a:pos x="111" y="430"/>
                                </a:cxn>
                                <a:cxn ang="0">
                                  <a:pos x="115" y="417"/>
                                </a:cxn>
                                <a:cxn ang="0">
                                  <a:pos x="122" y="399"/>
                                </a:cxn>
                                <a:cxn ang="0">
                                  <a:pos x="115" y="380"/>
                                </a:cxn>
                                <a:cxn ang="0">
                                  <a:pos x="111" y="353"/>
                                </a:cxn>
                                <a:cxn ang="0">
                                  <a:pos x="105" y="316"/>
                                </a:cxn>
                                <a:cxn ang="0">
                                  <a:pos x="94" y="282"/>
                                </a:cxn>
                                <a:cxn ang="0">
                                  <a:pos x="80" y="252"/>
                                </a:cxn>
                                <a:cxn ang="0">
                                  <a:pos x="65" y="219"/>
                                </a:cxn>
                                <a:cxn ang="0">
                                  <a:pos x="59" y="185"/>
                                </a:cxn>
                                <a:cxn ang="0">
                                  <a:pos x="54" y="154"/>
                                </a:cxn>
                                <a:cxn ang="0">
                                  <a:pos x="45" y="129"/>
                                </a:cxn>
                                <a:cxn ang="0">
                                  <a:pos x="34" y="102"/>
                                </a:cxn>
                                <a:cxn ang="0">
                                  <a:pos x="24" y="71"/>
                                </a:cxn>
                                <a:cxn ang="0">
                                  <a:pos x="14" y="39"/>
                                </a:cxn>
                                <a:cxn ang="0">
                                  <a:pos x="5" y="12"/>
                                </a:cxn>
                                <a:cxn ang="0">
                                  <a:pos x="0" y="0"/>
                                </a:cxn>
                              </a:cxnLst>
                              <a:rect l="0" t="0" r="r" b="b"/>
                              <a:pathLst>
                                <a:path w="711" h="849">
                                  <a:moveTo>
                                    <a:pt x="711" y="849"/>
                                  </a:moveTo>
                                  <a:lnTo>
                                    <a:pt x="676" y="811"/>
                                  </a:lnTo>
                                  <a:lnTo>
                                    <a:pt x="640" y="784"/>
                                  </a:lnTo>
                                  <a:lnTo>
                                    <a:pt x="596" y="785"/>
                                  </a:lnTo>
                                  <a:lnTo>
                                    <a:pt x="557" y="792"/>
                                  </a:lnTo>
                                  <a:lnTo>
                                    <a:pt x="526" y="791"/>
                                  </a:lnTo>
                                  <a:lnTo>
                                    <a:pt x="471" y="771"/>
                                  </a:lnTo>
                                  <a:lnTo>
                                    <a:pt x="445" y="765"/>
                                  </a:lnTo>
                                  <a:lnTo>
                                    <a:pt x="421" y="771"/>
                                  </a:lnTo>
                                  <a:lnTo>
                                    <a:pt x="375" y="797"/>
                                  </a:lnTo>
                                  <a:lnTo>
                                    <a:pt x="351" y="804"/>
                                  </a:lnTo>
                                  <a:lnTo>
                                    <a:pt x="320" y="797"/>
                                  </a:lnTo>
                                  <a:lnTo>
                                    <a:pt x="282" y="771"/>
                                  </a:lnTo>
                                  <a:lnTo>
                                    <a:pt x="260" y="746"/>
                                  </a:lnTo>
                                  <a:lnTo>
                                    <a:pt x="265" y="708"/>
                                  </a:lnTo>
                                  <a:lnTo>
                                    <a:pt x="285" y="682"/>
                                  </a:lnTo>
                                  <a:lnTo>
                                    <a:pt x="292" y="670"/>
                                  </a:lnTo>
                                  <a:lnTo>
                                    <a:pt x="282" y="644"/>
                                  </a:lnTo>
                                  <a:lnTo>
                                    <a:pt x="251" y="630"/>
                                  </a:lnTo>
                                  <a:lnTo>
                                    <a:pt x="215" y="617"/>
                                  </a:lnTo>
                                  <a:lnTo>
                                    <a:pt x="176" y="553"/>
                                  </a:lnTo>
                                  <a:lnTo>
                                    <a:pt x="144" y="490"/>
                                  </a:lnTo>
                                  <a:lnTo>
                                    <a:pt x="139" y="471"/>
                                  </a:lnTo>
                                  <a:lnTo>
                                    <a:pt x="130" y="457"/>
                                  </a:lnTo>
                                  <a:lnTo>
                                    <a:pt x="115" y="444"/>
                                  </a:lnTo>
                                  <a:lnTo>
                                    <a:pt x="111" y="430"/>
                                  </a:lnTo>
                                  <a:lnTo>
                                    <a:pt x="115" y="417"/>
                                  </a:lnTo>
                                  <a:lnTo>
                                    <a:pt x="122" y="399"/>
                                  </a:lnTo>
                                  <a:lnTo>
                                    <a:pt x="115" y="380"/>
                                  </a:lnTo>
                                  <a:lnTo>
                                    <a:pt x="111" y="353"/>
                                  </a:lnTo>
                                  <a:lnTo>
                                    <a:pt x="105" y="316"/>
                                  </a:lnTo>
                                  <a:lnTo>
                                    <a:pt x="94" y="282"/>
                                  </a:lnTo>
                                  <a:lnTo>
                                    <a:pt x="80" y="252"/>
                                  </a:lnTo>
                                  <a:lnTo>
                                    <a:pt x="65" y="219"/>
                                  </a:lnTo>
                                  <a:lnTo>
                                    <a:pt x="59" y="185"/>
                                  </a:lnTo>
                                  <a:lnTo>
                                    <a:pt x="54" y="154"/>
                                  </a:lnTo>
                                  <a:lnTo>
                                    <a:pt x="45" y="129"/>
                                  </a:lnTo>
                                  <a:lnTo>
                                    <a:pt x="34" y="102"/>
                                  </a:lnTo>
                                  <a:lnTo>
                                    <a:pt x="24" y="71"/>
                                  </a:lnTo>
                                  <a:lnTo>
                                    <a:pt x="14" y="39"/>
                                  </a:lnTo>
                                  <a:lnTo>
                                    <a:pt x="5" y="12"/>
                                  </a:lnTo>
                                  <a:lnTo>
                                    <a:pt x="0" y="0"/>
                                  </a:lnTo>
                                </a:path>
                              </a:pathLst>
                            </a:custGeom>
                            <a:noFill/>
                            <a:ln w="19050" cmpd="sng">
                              <a:solidFill>
                                <a:srgbClr val="0000FF"/>
                              </a:solidFill>
                              <a:prstDash val="solid"/>
                              <a:round/>
                              <a:headEnd/>
                              <a:tailEnd/>
                            </a:ln>
                          </p:spPr>
                          <p:txBody>
                            <a:bodyPr/>
                            <a:lstStyle/>
                            <a:p>
                              <a:endParaRPr lang="en-US"/>
                            </a:p>
                          </p:txBody>
                        </p:sp>
                        <p:sp>
                          <p:nvSpPr>
                            <p:cNvPr id="23832" name="Freeform 280"/>
                            <p:cNvSpPr>
                              <a:spLocks/>
                            </p:cNvSpPr>
                            <p:nvPr/>
                          </p:nvSpPr>
                          <p:spPr bwMode="auto">
                            <a:xfrm>
                              <a:off x="3393" y="2605"/>
                              <a:ext cx="274" cy="1096"/>
                            </a:xfrm>
                            <a:custGeom>
                              <a:avLst/>
                              <a:gdLst/>
                              <a:ahLst/>
                              <a:cxnLst>
                                <a:cxn ang="0">
                                  <a:pos x="549" y="2192"/>
                                </a:cxn>
                                <a:cxn ang="0">
                                  <a:pos x="468" y="2128"/>
                                </a:cxn>
                                <a:cxn ang="0">
                                  <a:pos x="405" y="2071"/>
                                </a:cxn>
                                <a:cxn ang="0">
                                  <a:pos x="387" y="2031"/>
                                </a:cxn>
                                <a:cxn ang="0">
                                  <a:pos x="375" y="2007"/>
                                </a:cxn>
                                <a:cxn ang="0">
                                  <a:pos x="332" y="2000"/>
                                </a:cxn>
                                <a:cxn ang="0">
                                  <a:pos x="211" y="1967"/>
                                </a:cxn>
                                <a:cxn ang="0">
                                  <a:pos x="101" y="1895"/>
                                </a:cxn>
                                <a:cxn ang="0">
                                  <a:pos x="25" y="1819"/>
                                </a:cxn>
                                <a:cxn ang="0">
                                  <a:pos x="0" y="1754"/>
                                </a:cxn>
                                <a:cxn ang="0">
                                  <a:pos x="27" y="1678"/>
                                </a:cxn>
                                <a:cxn ang="0">
                                  <a:pos x="65" y="1580"/>
                                </a:cxn>
                                <a:cxn ang="0">
                                  <a:pos x="96" y="1516"/>
                                </a:cxn>
                                <a:cxn ang="0">
                                  <a:pos x="111" y="1492"/>
                                </a:cxn>
                                <a:cxn ang="0">
                                  <a:pos x="114" y="1431"/>
                                </a:cxn>
                                <a:cxn ang="0">
                                  <a:pos x="87" y="1321"/>
                                </a:cxn>
                                <a:cxn ang="0">
                                  <a:pos x="64" y="1219"/>
                                </a:cxn>
                                <a:cxn ang="0">
                                  <a:pos x="64" y="1155"/>
                                </a:cxn>
                                <a:cxn ang="0">
                                  <a:pos x="80" y="1091"/>
                                </a:cxn>
                                <a:cxn ang="0">
                                  <a:pos x="115" y="1007"/>
                                </a:cxn>
                                <a:cxn ang="0">
                                  <a:pos x="155" y="937"/>
                                </a:cxn>
                                <a:cxn ang="0">
                                  <a:pos x="181" y="898"/>
                                </a:cxn>
                                <a:cxn ang="0">
                                  <a:pos x="196" y="866"/>
                                </a:cxn>
                                <a:cxn ang="0">
                                  <a:pos x="216" y="814"/>
                                </a:cxn>
                                <a:cxn ang="0">
                                  <a:pos x="231" y="783"/>
                                </a:cxn>
                                <a:cxn ang="0">
                                  <a:pos x="246" y="738"/>
                                </a:cxn>
                                <a:cxn ang="0">
                                  <a:pos x="258" y="680"/>
                                </a:cxn>
                                <a:cxn ang="0">
                                  <a:pos x="282" y="640"/>
                                </a:cxn>
                                <a:cxn ang="0">
                                  <a:pos x="316" y="603"/>
                                </a:cxn>
                                <a:cxn ang="0">
                                  <a:pos x="332" y="570"/>
                                </a:cxn>
                                <a:cxn ang="0">
                                  <a:pos x="342" y="538"/>
                                </a:cxn>
                                <a:cxn ang="0">
                                  <a:pos x="350" y="500"/>
                                </a:cxn>
                                <a:cxn ang="0">
                                  <a:pos x="361" y="455"/>
                                </a:cxn>
                                <a:cxn ang="0">
                                  <a:pos x="371" y="415"/>
                                </a:cxn>
                                <a:cxn ang="0">
                                  <a:pos x="382" y="389"/>
                                </a:cxn>
                                <a:cxn ang="0">
                                  <a:pos x="387" y="364"/>
                                </a:cxn>
                                <a:cxn ang="0">
                                  <a:pos x="406" y="351"/>
                                </a:cxn>
                                <a:cxn ang="0">
                                  <a:pos x="432" y="324"/>
                                </a:cxn>
                                <a:cxn ang="0">
                                  <a:pos x="439" y="285"/>
                                </a:cxn>
                                <a:cxn ang="0">
                                  <a:pos x="417" y="267"/>
                                </a:cxn>
                                <a:cxn ang="0">
                                  <a:pos x="381" y="235"/>
                                </a:cxn>
                                <a:cxn ang="0">
                                  <a:pos x="356" y="169"/>
                                </a:cxn>
                                <a:cxn ang="0">
                                  <a:pos x="332" y="102"/>
                                </a:cxn>
                                <a:cxn ang="0">
                                  <a:pos x="258" y="40"/>
                                </a:cxn>
                                <a:cxn ang="0">
                                  <a:pos x="197" y="0"/>
                                </a:cxn>
                              </a:cxnLst>
                              <a:rect l="0" t="0" r="r" b="b"/>
                              <a:pathLst>
                                <a:path w="549" h="2192">
                                  <a:moveTo>
                                    <a:pt x="549" y="2192"/>
                                  </a:moveTo>
                                  <a:lnTo>
                                    <a:pt x="468" y="2128"/>
                                  </a:lnTo>
                                  <a:lnTo>
                                    <a:pt x="405" y="2071"/>
                                  </a:lnTo>
                                  <a:lnTo>
                                    <a:pt x="387" y="2031"/>
                                  </a:lnTo>
                                  <a:lnTo>
                                    <a:pt x="375" y="2007"/>
                                  </a:lnTo>
                                  <a:lnTo>
                                    <a:pt x="332" y="2000"/>
                                  </a:lnTo>
                                  <a:lnTo>
                                    <a:pt x="211" y="1967"/>
                                  </a:lnTo>
                                  <a:lnTo>
                                    <a:pt x="101" y="1895"/>
                                  </a:lnTo>
                                  <a:lnTo>
                                    <a:pt x="25" y="1819"/>
                                  </a:lnTo>
                                  <a:lnTo>
                                    <a:pt x="0" y="1754"/>
                                  </a:lnTo>
                                  <a:lnTo>
                                    <a:pt x="27" y="1678"/>
                                  </a:lnTo>
                                  <a:lnTo>
                                    <a:pt x="65" y="1580"/>
                                  </a:lnTo>
                                  <a:lnTo>
                                    <a:pt x="96" y="1516"/>
                                  </a:lnTo>
                                  <a:lnTo>
                                    <a:pt x="111" y="1492"/>
                                  </a:lnTo>
                                  <a:lnTo>
                                    <a:pt x="114" y="1431"/>
                                  </a:lnTo>
                                  <a:lnTo>
                                    <a:pt x="87" y="1321"/>
                                  </a:lnTo>
                                  <a:lnTo>
                                    <a:pt x="64" y="1219"/>
                                  </a:lnTo>
                                  <a:lnTo>
                                    <a:pt x="64" y="1155"/>
                                  </a:lnTo>
                                  <a:lnTo>
                                    <a:pt x="80" y="1091"/>
                                  </a:lnTo>
                                  <a:lnTo>
                                    <a:pt x="115" y="1007"/>
                                  </a:lnTo>
                                  <a:lnTo>
                                    <a:pt x="155" y="937"/>
                                  </a:lnTo>
                                  <a:lnTo>
                                    <a:pt x="181" y="898"/>
                                  </a:lnTo>
                                  <a:lnTo>
                                    <a:pt x="196" y="866"/>
                                  </a:lnTo>
                                  <a:lnTo>
                                    <a:pt x="216" y="814"/>
                                  </a:lnTo>
                                  <a:lnTo>
                                    <a:pt x="231" y="783"/>
                                  </a:lnTo>
                                  <a:lnTo>
                                    <a:pt x="246" y="738"/>
                                  </a:lnTo>
                                  <a:lnTo>
                                    <a:pt x="258" y="680"/>
                                  </a:lnTo>
                                  <a:lnTo>
                                    <a:pt x="282" y="640"/>
                                  </a:lnTo>
                                  <a:lnTo>
                                    <a:pt x="316" y="603"/>
                                  </a:lnTo>
                                  <a:lnTo>
                                    <a:pt x="332" y="570"/>
                                  </a:lnTo>
                                  <a:lnTo>
                                    <a:pt x="342" y="538"/>
                                  </a:lnTo>
                                  <a:lnTo>
                                    <a:pt x="350" y="500"/>
                                  </a:lnTo>
                                  <a:lnTo>
                                    <a:pt x="361" y="455"/>
                                  </a:lnTo>
                                  <a:lnTo>
                                    <a:pt x="371" y="415"/>
                                  </a:lnTo>
                                  <a:lnTo>
                                    <a:pt x="382" y="389"/>
                                  </a:lnTo>
                                  <a:lnTo>
                                    <a:pt x="387" y="364"/>
                                  </a:lnTo>
                                  <a:lnTo>
                                    <a:pt x="406" y="351"/>
                                  </a:lnTo>
                                  <a:lnTo>
                                    <a:pt x="432" y="324"/>
                                  </a:lnTo>
                                  <a:lnTo>
                                    <a:pt x="439" y="285"/>
                                  </a:lnTo>
                                  <a:lnTo>
                                    <a:pt x="417" y="267"/>
                                  </a:lnTo>
                                  <a:lnTo>
                                    <a:pt x="381" y="235"/>
                                  </a:lnTo>
                                  <a:lnTo>
                                    <a:pt x="356" y="169"/>
                                  </a:lnTo>
                                  <a:lnTo>
                                    <a:pt x="332" y="102"/>
                                  </a:lnTo>
                                  <a:lnTo>
                                    <a:pt x="258" y="40"/>
                                  </a:lnTo>
                                  <a:lnTo>
                                    <a:pt x="197" y="0"/>
                                  </a:lnTo>
                                </a:path>
                              </a:pathLst>
                            </a:custGeom>
                            <a:noFill/>
                            <a:ln w="19050" cmpd="sng">
                              <a:solidFill>
                                <a:srgbClr val="0000FF"/>
                              </a:solidFill>
                              <a:prstDash val="solid"/>
                              <a:round/>
                              <a:headEnd/>
                              <a:tailEnd/>
                            </a:ln>
                          </p:spPr>
                          <p:txBody>
                            <a:bodyPr/>
                            <a:lstStyle/>
                            <a:p>
                              <a:endParaRPr lang="en-US"/>
                            </a:p>
                          </p:txBody>
                        </p:sp>
                        <p:sp>
                          <p:nvSpPr>
                            <p:cNvPr id="23833" name="Freeform 281"/>
                            <p:cNvSpPr>
                              <a:spLocks/>
                            </p:cNvSpPr>
                            <p:nvPr/>
                          </p:nvSpPr>
                          <p:spPr bwMode="auto">
                            <a:xfrm>
                              <a:off x="3178" y="1783"/>
                              <a:ext cx="318" cy="825"/>
                            </a:xfrm>
                            <a:custGeom>
                              <a:avLst/>
                              <a:gdLst/>
                              <a:ahLst/>
                              <a:cxnLst>
                                <a:cxn ang="0">
                                  <a:pos x="634" y="1651"/>
                                </a:cxn>
                                <a:cxn ang="0">
                                  <a:pos x="619" y="1623"/>
                                </a:cxn>
                                <a:cxn ang="0">
                                  <a:pos x="612" y="1592"/>
                                </a:cxn>
                                <a:cxn ang="0">
                                  <a:pos x="620" y="1538"/>
                                </a:cxn>
                                <a:cxn ang="0">
                                  <a:pos x="636" y="1467"/>
                                </a:cxn>
                                <a:cxn ang="0">
                                  <a:pos x="585" y="1455"/>
                                </a:cxn>
                                <a:cxn ang="0">
                                  <a:pos x="531" y="1429"/>
                                </a:cxn>
                                <a:cxn ang="0">
                                  <a:pos x="516" y="1377"/>
                                </a:cxn>
                                <a:cxn ang="0">
                                  <a:pos x="492" y="1339"/>
                                </a:cxn>
                                <a:cxn ang="0">
                                  <a:pos x="466" y="1313"/>
                                </a:cxn>
                                <a:cxn ang="0">
                                  <a:pos x="445" y="1294"/>
                                </a:cxn>
                                <a:cxn ang="0">
                                  <a:pos x="430" y="1282"/>
                                </a:cxn>
                                <a:cxn ang="0">
                                  <a:pos x="409" y="1249"/>
                                </a:cxn>
                                <a:cxn ang="0">
                                  <a:pos x="390" y="1210"/>
                                </a:cxn>
                                <a:cxn ang="0">
                                  <a:pos x="380" y="1177"/>
                                </a:cxn>
                                <a:cxn ang="0">
                                  <a:pos x="380" y="1133"/>
                                </a:cxn>
                                <a:cxn ang="0">
                                  <a:pos x="410" y="1069"/>
                                </a:cxn>
                                <a:cxn ang="0">
                                  <a:pos x="441" y="1012"/>
                                </a:cxn>
                                <a:cxn ang="0">
                                  <a:pos x="451" y="973"/>
                                </a:cxn>
                                <a:cxn ang="0">
                                  <a:pos x="456" y="941"/>
                                </a:cxn>
                                <a:cxn ang="0">
                                  <a:pos x="456" y="909"/>
                                </a:cxn>
                                <a:cxn ang="0">
                                  <a:pos x="445" y="875"/>
                                </a:cxn>
                                <a:cxn ang="0">
                                  <a:pos x="486" y="824"/>
                                </a:cxn>
                                <a:cxn ang="0">
                                  <a:pos x="556" y="766"/>
                                </a:cxn>
                                <a:cxn ang="0">
                                  <a:pos x="586" y="721"/>
                                </a:cxn>
                                <a:cxn ang="0">
                                  <a:pos x="591" y="683"/>
                                </a:cxn>
                                <a:cxn ang="0">
                                  <a:pos x="540" y="612"/>
                                </a:cxn>
                                <a:cxn ang="0">
                                  <a:pos x="459" y="522"/>
                                </a:cxn>
                                <a:cxn ang="0">
                                  <a:pos x="419" y="477"/>
                                </a:cxn>
                                <a:cxn ang="0">
                                  <a:pos x="401" y="413"/>
                                </a:cxn>
                                <a:cxn ang="0">
                                  <a:pos x="380" y="296"/>
                                </a:cxn>
                                <a:cxn ang="0">
                                  <a:pos x="368" y="241"/>
                                </a:cxn>
                                <a:cxn ang="0">
                                  <a:pos x="331" y="206"/>
                                </a:cxn>
                                <a:cxn ang="0">
                                  <a:pos x="260" y="148"/>
                                </a:cxn>
                                <a:cxn ang="0">
                                  <a:pos x="199" y="96"/>
                                </a:cxn>
                                <a:cxn ang="0">
                                  <a:pos x="128" y="57"/>
                                </a:cxn>
                                <a:cxn ang="0">
                                  <a:pos x="57" y="20"/>
                                </a:cxn>
                                <a:cxn ang="0">
                                  <a:pos x="10" y="0"/>
                                </a:cxn>
                                <a:cxn ang="0">
                                  <a:pos x="0" y="0"/>
                                </a:cxn>
                              </a:cxnLst>
                              <a:rect l="0" t="0" r="r" b="b"/>
                              <a:pathLst>
                                <a:path w="636" h="1651">
                                  <a:moveTo>
                                    <a:pt x="634" y="1651"/>
                                  </a:moveTo>
                                  <a:lnTo>
                                    <a:pt x="619" y="1623"/>
                                  </a:lnTo>
                                  <a:lnTo>
                                    <a:pt x="612" y="1592"/>
                                  </a:lnTo>
                                  <a:lnTo>
                                    <a:pt x="620" y="1538"/>
                                  </a:lnTo>
                                  <a:lnTo>
                                    <a:pt x="636" y="1467"/>
                                  </a:lnTo>
                                  <a:lnTo>
                                    <a:pt x="585" y="1455"/>
                                  </a:lnTo>
                                  <a:lnTo>
                                    <a:pt x="531" y="1429"/>
                                  </a:lnTo>
                                  <a:lnTo>
                                    <a:pt x="516" y="1377"/>
                                  </a:lnTo>
                                  <a:lnTo>
                                    <a:pt x="492" y="1339"/>
                                  </a:lnTo>
                                  <a:lnTo>
                                    <a:pt x="466" y="1313"/>
                                  </a:lnTo>
                                  <a:lnTo>
                                    <a:pt x="445" y="1294"/>
                                  </a:lnTo>
                                  <a:lnTo>
                                    <a:pt x="430" y="1282"/>
                                  </a:lnTo>
                                  <a:lnTo>
                                    <a:pt x="409" y="1249"/>
                                  </a:lnTo>
                                  <a:lnTo>
                                    <a:pt x="390" y="1210"/>
                                  </a:lnTo>
                                  <a:lnTo>
                                    <a:pt x="380" y="1177"/>
                                  </a:lnTo>
                                  <a:lnTo>
                                    <a:pt x="380" y="1133"/>
                                  </a:lnTo>
                                  <a:lnTo>
                                    <a:pt x="410" y="1069"/>
                                  </a:lnTo>
                                  <a:lnTo>
                                    <a:pt x="441" y="1012"/>
                                  </a:lnTo>
                                  <a:lnTo>
                                    <a:pt x="451" y="973"/>
                                  </a:lnTo>
                                  <a:lnTo>
                                    <a:pt x="456" y="941"/>
                                  </a:lnTo>
                                  <a:lnTo>
                                    <a:pt x="456" y="909"/>
                                  </a:lnTo>
                                  <a:lnTo>
                                    <a:pt x="445" y="875"/>
                                  </a:lnTo>
                                  <a:lnTo>
                                    <a:pt x="486" y="824"/>
                                  </a:lnTo>
                                  <a:lnTo>
                                    <a:pt x="556" y="766"/>
                                  </a:lnTo>
                                  <a:lnTo>
                                    <a:pt x="586" y="721"/>
                                  </a:lnTo>
                                  <a:lnTo>
                                    <a:pt x="591" y="683"/>
                                  </a:lnTo>
                                  <a:lnTo>
                                    <a:pt x="540" y="612"/>
                                  </a:lnTo>
                                  <a:lnTo>
                                    <a:pt x="459" y="522"/>
                                  </a:lnTo>
                                  <a:lnTo>
                                    <a:pt x="419" y="477"/>
                                  </a:lnTo>
                                  <a:lnTo>
                                    <a:pt x="401" y="413"/>
                                  </a:lnTo>
                                  <a:lnTo>
                                    <a:pt x="380" y="296"/>
                                  </a:lnTo>
                                  <a:lnTo>
                                    <a:pt x="368" y="241"/>
                                  </a:lnTo>
                                  <a:lnTo>
                                    <a:pt x="331" y="206"/>
                                  </a:lnTo>
                                  <a:lnTo>
                                    <a:pt x="260" y="148"/>
                                  </a:lnTo>
                                  <a:lnTo>
                                    <a:pt x="199" y="96"/>
                                  </a:lnTo>
                                  <a:lnTo>
                                    <a:pt x="128" y="57"/>
                                  </a:lnTo>
                                  <a:lnTo>
                                    <a:pt x="57" y="20"/>
                                  </a:lnTo>
                                  <a:lnTo>
                                    <a:pt x="10" y="0"/>
                                  </a:lnTo>
                                  <a:lnTo>
                                    <a:pt x="0" y="0"/>
                                  </a:lnTo>
                                </a:path>
                              </a:pathLst>
                            </a:custGeom>
                            <a:noFill/>
                            <a:ln w="19050" cmpd="sng">
                              <a:solidFill>
                                <a:srgbClr val="0000FF"/>
                              </a:solidFill>
                              <a:prstDash val="solid"/>
                              <a:round/>
                              <a:headEnd/>
                              <a:tailEnd/>
                            </a:ln>
                          </p:spPr>
                          <p:txBody>
                            <a:bodyPr/>
                            <a:lstStyle/>
                            <a:p>
                              <a:endParaRPr lang="en-US"/>
                            </a:p>
                          </p:txBody>
                        </p:sp>
                        <p:sp>
                          <p:nvSpPr>
                            <p:cNvPr id="23834" name="Freeform 282"/>
                            <p:cNvSpPr>
                              <a:spLocks/>
                            </p:cNvSpPr>
                            <p:nvPr/>
                          </p:nvSpPr>
                          <p:spPr bwMode="auto">
                            <a:xfrm>
                              <a:off x="3603" y="2169"/>
                              <a:ext cx="851" cy="573"/>
                            </a:xfrm>
                            <a:custGeom>
                              <a:avLst/>
                              <a:gdLst/>
                              <a:ahLst/>
                              <a:cxnLst>
                                <a:cxn ang="0">
                                  <a:pos x="0" y="1135"/>
                                </a:cxn>
                                <a:cxn ang="0">
                                  <a:pos x="47" y="1089"/>
                                </a:cxn>
                                <a:cxn ang="0">
                                  <a:pos x="121" y="1094"/>
                                </a:cxn>
                                <a:cxn ang="0">
                                  <a:pos x="177" y="1006"/>
                                </a:cxn>
                                <a:cxn ang="0">
                                  <a:pos x="220" y="918"/>
                                </a:cxn>
                                <a:cxn ang="0">
                                  <a:pos x="299" y="884"/>
                                </a:cxn>
                                <a:cxn ang="0">
                                  <a:pos x="366" y="885"/>
                                </a:cxn>
                                <a:cxn ang="0">
                                  <a:pos x="430" y="866"/>
                                </a:cxn>
                                <a:cxn ang="0">
                                  <a:pos x="467" y="876"/>
                                </a:cxn>
                                <a:cxn ang="0">
                                  <a:pos x="514" y="811"/>
                                </a:cxn>
                                <a:cxn ang="0">
                                  <a:pos x="599" y="812"/>
                                </a:cxn>
                                <a:cxn ang="0">
                                  <a:pos x="709" y="651"/>
                                </a:cxn>
                                <a:cxn ang="0">
                                  <a:pos x="788" y="605"/>
                                </a:cxn>
                                <a:cxn ang="0">
                                  <a:pos x="791" y="548"/>
                                </a:cxn>
                                <a:cxn ang="0">
                                  <a:pos x="854" y="542"/>
                                </a:cxn>
                                <a:cxn ang="0">
                                  <a:pos x="904" y="591"/>
                                </a:cxn>
                                <a:cxn ang="0">
                                  <a:pos x="973" y="606"/>
                                </a:cxn>
                                <a:cxn ang="0">
                                  <a:pos x="1014" y="626"/>
                                </a:cxn>
                                <a:cxn ang="0">
                                  <a:pos x="1115" y="611"/>
                                </a:cxn>
                                <a:cxn ang="0">
                                  <a:pos x="1182" y="628"/>
                                </a:cxn>
                                <a:cxn ang="0">
                                  <a:pos x="1260" y="631"/>
                                </a:cxn>
                                <a:cxn ang="0">
                                  <a:pos x="1296" y="554"/>
                                </a:cxn>
                                <a:cxn ang="0">
                                  <a:pos x="1320" y="518"/>
                                </a:cxn>
                                <a:cxn ang="0">
                                  <a:pos x="1349" y="485"/>
                                </a:cxn>
                                <a:cxn ang="0">
                                  <a:pos x="1479" y="347"/>
                                </a:cxn>
                                <a:cxn ang="0">
                                  <a:pos x="1502" y="272"/>
                                </a:cxn>
                                <a:cxn ang="0">
                                  <a:pos x="1514" y="181"/>
                                </a:cxn>
                                <a:cxn ang="0">
                                  <a:pos x="1510" y="102"/>
                                </a:cxn>
                                <a:cxn ang="0">
                                  <a:pos x="1561" y="38"/>
                                </a:cxn>
                                <a:cxn ang="0">
                                  <a:pos x="1617" y="19"/>
                                </a:cxn>
                                <a:cxn ang="0">
                                  <a:pos x="1646" y="50"/>
                                </a:cxn>
                                <a:cxn ang="0">
                                  <a:pos x="1701" y="0"/>
                                </a:cxn>
                              </a:cxnLst>
                              <a:rect l="0" t="0" r="r" b="b"/>
                              <a:pathLst>
                                <a:path w="1701" h="1147">
                                  <a:moveTo>
                                    <a:pt x="0" y="1147"/>
                                  </a:moveTo>
                                  <a:lnTo>
                                    <a:pt x="0" y="1135"/>
                                  </a:lnTo>
                                  <a:lnTo>
                                    <a:pt x="22" y="1103"/>
                                  </a:lnTo>
                                  <a:lnTo>
                                    <a:pt x="47" y="1089"/>
                                  </a:lnTo>
                                  <a:lnTo>
                                    <a:pt x="87" y="1095"/>
                                  </a:lnTo>
                                  <a:lnTo>
                                    <a:pt x="121" y="1094"/>
                                  </a:lnTo>
                                  <a:lnTo>
                                    <a:pt x="139" y="1062"/>
                                  </a:lnTo>
                                  <a:lnTo>
                                    <a:pt x="177" y="1006"/>
                                  </a:lnTo>
                                  <a:lnTo>
                                    <a:pt x="206" y="968"/>
                                  </a:lnTo>
                                  <a:lnTo>
                                    <a:pt x="220" y="918"/>
                                  </a:lnTo>
                                  <a:lnTo>
                                    <a:pt x="260" y="891"/>
                                  </a:lnTo>
                                  <a:lnTo>
                                    <a:pt x="299" y="884"/>
                                  </a:lnTo>
                                  <a:lnTo>
                                    <a:pt x="338" y="886"/>
                                  </a:lnTo>
                                  <a:lnTo>
                                    <a:pt x="366" y="885"/>
                                  </a:lnTo>
                                  <a:lnTo>
                                    <a:pt x="400" y="873"/>
                                  </a:lnTo>
                                  <a:lnTo>
                                    <a:pt x="430" y="866"/>
                                  </a:lnTo>
                                  <a:lnTo>
                                    <a:pt x="451" y="873"/>
                                  </a:lnTo>
                                  <a:lnTo>
                                    <a:pt x="467" y="876"/>
                                  </a:lnTo>
                                  <a:lnTo>
                                    <a:pt x="488" y="843"/>
                                  </a:lnTo>
                                  <a:lnTo>
                                    <a:pt x="514" y="811"/>
                                  </a:lnTo>
                                  <a:lnTo>
                                    <a:pt x="555" y="817"/>
                                  </a:lnTo>
                                  <a:lnTo>
                                    <a:pt x="599" y="812"/>
                                  </a:lnTo>
                                  <a:lnTo>
                                    <a:pt x="648" y="741"/>
                                  </a:lnTo>
                                  <a:lnTo>
                                    <a:pt x="709" y="651"/>
                                  </a:lnTo>
                                  <a:lnTo>
                                    <a:pt x="758" y="631"/>
                                  </a:lnTo>
                                  <a:lnTo>
                                    <a:pt x="788" y="605"/>
                                  </a:lnTo>
                                  <a:lnTo>
                                    <a:pt x="790" y="573"/>
                                  </a:lnTo>
                                  <a:lnTo>
                                    <a:pt x="791" y="548"/>
                                  </a:lnTo>
                                  <a:lnTo>
                                    <a:pt x="820" y="540"/>
                                  </a:lnTo>
                                  <a:lnTo>
                                    <a:pt x="854" y="542"/>
                                  </a:lnTo>
                                  <a:lnTo>
                                    <a:pt x="879" y="559"/>
                                  </a:lnTo>
                                  <a:lnTo>
                                    <a:pt x="904" y="591"/>
                                  </a:lnTo>
                                  <a:lnTo>
                                    <a:pt x="945" y="604"/>
                                  </a:lnTo>
                                  <a:lnTo>
                                    <a:pt x="973" y="606"/>
                                  </a:lnTo>
                                  <a:lnTo>
                                    <a:pt x="995" y="617"/>
                                  </a:lnTo>
                                  <a:lnTo>
                                    <a:pt x="1014" y="626"/>
                                  </a:lnTo>
                                  <a:lnTo>
                                    <a:pt x="1053" y="628"/>
                                  </a:lnTo>
                                  <a:lnTo>
                                    <a:pt x="1115" y="611"/>
                                  </a:lnTo>
                                  <a:lnTo>
                                    <a:pt x="1139" y="607"/>
                                  </a:lnTo>
                                  <a:lnTo>
                                    <a:pt x="1182" y="628"/>
                                  </a:lnTo>
                                  <a:lnTo>
                                    <a:pt x="1225" y="645"/>
                                  </a:lnTo>
                                  <a:lnTo>
                                    <a:pt x="1260" y="631"/>
                                  </a:lnTo>
                                  <a:lnTo>
                                    <a:pt x="1291" y="580"/>
                                  </a:lnTo>
                                  <a:lnTo>
                                    <a:pt x="1296" y="554"/>
                                  </a:lnTo>
                                  <a:lnTo>
                                    <a:pt x="1302" y="530"/>
                                  </a:lnTo>
                                  <a:lnTo>
                                    <a:pt x="1320" y="518"/>
                                  </a:lnTo>
                                  <a:lnTo>
                                    <a:pt x="1337" y="519"/>
                                  </a:lnTo>
                                  <a:lnTo>
                                    <a:pt x="1349" y="485"/>
                                  </a:lnTo>
                                  <a:lnTo>
                                    <a:pt x="1410" y="406"/>
                                  </a:lnTo>
                                  <a:lnTo>
                                    <a:pt x="1479" y="347"/>
                                  </a:lnTo>
                                  <a:lnTo>
                                    <a:pt x="1498" y="310"/>
                                  </a:lnTo>
                                  <a:lnTo>
                                    <a:pt x="1502" y="272"/>
                                  </a:lnTo>
                                  <a:lnTo>
                                    <a:pt x="1508" y="224"/>
                                  </a:lnTo>
                                  <a:lnTo>
                                    <a:pt x="1514" y="181"/>
                                  </a:lnTo>
                                  <a:lnTo>
                                    <a:pt x="1516" y="142"/>
                                  </a:lnTo>
                                  <a:lnTo>
                                    <a:pt x="1510" y="102"/>
                                  </a:lnTo>
                                  <a:lnTo>
                                    <a:pt x="1517" y="71"/>
                                  </a:lnTo>
                                  <a:lnTo>
                                    <a:pt x="1561" y="38"/>
                                  </a:lnTo>
                                  <a:lnTo>
                                    <a:pt x="1603" y="12"/>
                                  </a:lnTo>
                                  <a:lnTo>
                                    <a:pt x="1617" y="19"/>
                                  </a:lnTo>
                                  <a:lnTo>
                                    <a:pt x="1626" y="30"/>
                                  </a:lnTo>
                                  <a:lnTo>
                                    <a:pt x="1646" y="50"/>
                                  </a:lnTo>
                                  <a:lnTo>
                                    <a:pt x="1682" y="30"/>
                                  </a:lnTo>
                                  <a:lnTo>
                                    <a:pt x="1701" y="0"/>
                                  </a:lnTo>
                                </a:path>
                              </a:pathLst>
                            </a:custGeom>
                            <a:noFill/>
                            <a:ln w="19050" cmpd="sng">
                              <a:solidFill>
                                <a:srgbClr val="0000FF"/>
                              </a:solidFill>
                              <a:prstDash val="solid"/>
                              <a:round/>
                              <a:headEnd/>
                              <a:tailEnd/>
                            </a:ln>
                          </p:spPr>
                          <p:txBody>
                            <a:bodyPr/>
                            <a:lstStyle/>
                            <a:p>
                              <a:endParaRPr lang="en-US"/>
                            </a:p>
                          </p:txBody>
                        </p:sp>
                        <p:sp>
                          <p:nvSpPr>
                            <p:cNvPr id="23835" name="Freeform 283"/>
                            <p:cNvSpPr>
                              <a:spLocks/>
                            </p:cNvSpPr>
                            <p:nvPr/>
                          </p:nvSpPr>
                          <p:spPr bwMode="auto">
                            <a:xfrm>
                              <a:off x="4425" y="2201"/>
                              <a:ext cx="29" cy="129"/>
                            </a:xfrm>
                            <a:custGeom>
                              <a:avLst/>
                              <a:gdLst/>
                              <a:ahLst/>
                              <a:cxnLst>
                                <a:cxn ang="0">
                                  <a:pos x="20" y="0"/>
                                </a:cxn>
                                <a:cxn ang="0">
                                  <a:pos x="20" y="38"/>
                                </a:cxn>
                                <a:cxn ang="0">
                                  <a:pos x="41" y="66"/>
                                </a:cxn>
                                <a:cxn ang="0">
                                  <a:pos x="58" y="129"/>
                                </a:cxn>
                                <a:cxn ang="0">
                                  <a:pos x="41" y="142"/>
                                </a:cxn>
                                <a:cxn ang="0">
                                  <a:pos x="20" y="180"/>
                                </a:cxn>
                                <a:cxn ang="0">
                                  <a:pos x="20" y="246"/>
                                </a:cxn>
                                <a:cxn ang="0">
                                  <a:pos x="0" y="259"/>
                                </a:cxn>
                              </a:cxnLst>
                              <a:rect l="0" t="0" r="r" b="b"/>
                              <a:pathLst>
                                <a:path w="58" h="259">
                                  <a:moveTo>
                                    <a:pt x="20" y="0"/>
                                  </a:moveTo>
                                  <a:lnTo>
                                    <a:pt x="20" y="38"/>
                                  </a:lnTo>
                                  <a:lnTo>
                                    <a:pt x="41" y="66"/>
                                  </a:lnTo>
                                  <a:lnTo>
                                    <a:pt x="58" y="129"/>
                                  </a:lnTo>
                                  <a:lnTo>
                                    <a:pt x="41" y="142"/>
                                  </a:lnTo>
                                  <a:lnTo>
                                    <a:pt x="20" y="180"/>
                                  </a:lnTo>
                                  <a:lnTo>
                                    <a:pt x="20" y="246"/>
                                  </a:lnTo>
                                  <a:lnTo>
                                    <a:pt x="0" y="259"/>
                                  </a:lnTo>
                                </a:path>
                              </a:pathLst>
                            </a:custGeom>
                            <a:noFill/>
                            <a:ln w="19050" cmpd="sng">
                              <a:solidFill>
                                <a:srgbClr val="0000FF"/>
                              </a:solidFill>
                              <a:prstDash val="solid"/>
                              <a:round/>
                              <a:headEnd/>
                              <a:tailEnd/>
                            </a:ln>
                          </p:spPr>
                          <p:txBody>
                            <a:bodyPr/>
                            <a:lstStyle/>
                            <a:p>
                              <a:endParaRPr lang="en-US"/>
                            </a:p>
                          </p:txBody>
                        </p:sp>
                        <p:sp>
                          <p:nvSpPr>
                            <p:cNvPr id="23836" name="Freeform 284"/>
                            <p:cNvSpPr>
                              <a:spLocks/>
                            </p:cNvSpPr>
                            <p:nvPr/>
                          </p:nvSpPr>
                          <p:spPr bwMode="auto">
                            <a:xfrm>
                              <a:off x="3467" y="2098"/>
                              <a:ext cx="225" cy="412"/>
                            </a:xfrm>
                            <a:custGeom>
                              <a:avLst/>
                              <a:gdLst/>
                              <a:ahLst/>
                              <a:cxnLst>
                                <a:cxn ang="0">
                                  <a:pos x="20" y="824"/>
                                </a:cxn>
                                <a:cxn ang="0">
                                  <a:pos x="9" y="779"/>
                                </a:cxn>
                                <a:cxn ang="0">
                                  <a:pos x="0" y="690"/>
                                </a:cxn>
                                <a:cxn ang="0">
                                  <a:pos x="9" y="611"/>
                                </a:cxn>
                                <a:cxn ang="0">
                                  <a:pos x="54" y="541"/>
                                </a:cxn>
                                <a:cxn ang="0">
                                  <a:pos x="110" y="458"/>
                                </a:cxn>
                                <a:cxn ang="0">
                                  <a:pos x="153" y="381"/>
                                </a:cxn>
                                <a:cxn ang="0">
                                  <a:pos x="194" y="315"/>
                                </a:cxn>
                                <a:cxn ang="0">
                                  <a:pos x="214" y="239"/>
                                </a:cxn>
                                <a:cxn ang="0">
                                  <a:pos x="236" y="154"/>
                                </a:cxn>
                                <a:cxn ang="0">
                                  <a:pos x="258" y="121"/>
                                </a:cxn>
                                <a:cxn ang="0">
                                  <a:pos x="310" y="96"/>
                                </a:cxn>
                                <a:cxn ang="0">
                                  <a:pos x="396" y="58"/>
                                </a:cxn>
                                <a:cxn ang="0">
                                  <a:pos x="435" y="19"/>
                                </a:cxn>
                                <a:cxn ang="0">
                                  <a:pos x="451" y="0"/>
                                </a:cxn>
                              </a:cxnLst>
                              <a:rect l="0" t="0" r="r" b="b"/>
                              <a:pathLst>
                                <a:path w="451" h="824">
                                  <a:moveTo>
                                    <a:pt x="20" y="824"/>
                                  </a:moveTo>
                                  <a:lnTo>
                                    <a:pt x="9" y="779"/>
                                  </a:lnTo>
                                  <a:lnTo>
                                    <a:pt x="0" y="690"/>
                                  </a:lnTo>
                                  <a:lnTo>
                                    <a:pt x="9" y="611"/>
                                  </a:lnTo>
                                  <a:lnTo>
                                    <a:pt x="54" y="541"/>
                                  </a:lnTo>
                                  <a:lnTo>
                                    <a:pt x="110" y="458"/>
                                  </a:lnTo>
                                  <a:lnTo>
                                    <a:pt x="153" y="381"/>
                                  </a:lnTo>
                                  <a:lnTo>
                                    <a:pt x="194" y="315"/>
                                  </a:lnTo>
                                  <a:lnTo>
                                    <a:pt x="214" y="239"/>
                                  </a:lnTo>
                                  <a:lnTo>
                                    <a:pt x="236" y="154"/>
                                  </a:lnTo>
                                  <a:lnTo>
                                    <a:pt x="258" y="121"/>
                                  </a:lnTo>
                                  <a:lnTo>
                                    <a:pt x="310" y="96"/>
                                  </a:lnTo>
                                  <a:lnTo>
                                    <a:pt x="396" y="58"/>
                                  </a:lnTo>
                                  <a:lnTo>
                                    <a:pt x="435" y="19"/>
                                  </a:lnTo>
                                  <a:lnTo>
                                    <a:pt x="451" y="0"/>
                                  </a:lnTo>
                                </a:path>
                              </a:pathLst>
                            </a:custGeom>
                            <a:noFill/>
                            <a:ln w="19050" cmpd="sng">
                              <a:solidFill>
                                <a:srgbClr val="0000FF"/>
                              </a:solidFill>
                              <a:prstDash val="solid"/>
                              <a:round/>
                              <a:headEnd/>
                              <a:tailEnd/>
                            </a:ln>
                          </p:spPr>
                          <p:txBody>
                            <a:bodyPr/>
                            <a:lstStyle/>
                            <a:p>
                              <a:endParaRPr lang="en-US"/>
                            </a:p>
                          </p:txBody>
                        </p:sp>
                        <p:sp>
                          <p:nvSpPr>
                            <p:cNvPr id="23837" name="Freeform 285"/>
                            <p:cNvSpPr>
                              <a:spLocks/>
                            </p:cNvSpPr>
                            <p:nvPr/>
                          </p:nvSpPr>
                          <p:spPr bwMode="auto">
                            <a:xfrm>
                              <a:off x="3251" y="3179"/>
                              <a:ext cx="119" cy="302"/>
                            </a:xfrm>
                            <a:custGeom>
                              <a:avLst/>
                              <a:gdLst/>
                              <a:ahLst/>
                              <a:cxnLst>
                                <a:cxn ang="0">
                                  <a:pos x="180" y="603"/>
                                </a:cxn>
                                <a:cxn ang="0">
                                  <a:pos x="209" y="552"/>
                                </a:cxn>
                                <a:cxn ang="0">
                                  <a:pos x="230" y="538"/>
                                </a:cxn>
                                <a:cxn ang="0">
                                  <a:pos x="239" y="515"/>
                                </a:cxn>
                                <a:cxn ang="0">
                                  <a:pos x="220" y="463"/>
                                </a:cxn>
                                <a:cxn ang="0">
                                  <a:pos x="180" y="410"/>
                                </a:cxn>
                                <a:cxn ang="0">
                                  <a:pos x="159" y="359"/>
                                </a:cxn>
                                <a:cxn ang="0">
                                  <a:pos x="119" y="349"/>
                                </a:cxn>
                                <a:cxn ang="0">
                                  <a:pos x="119" y="320"/>
                                </a:cxn>
                                <a:cxn ang="0">
                                  <a:pos x="99" y="295"/>
                                </a:cxn>
                                <a:cxn ang="0">
                                  <a:pos x="119" y="243"/>
                                </a:cxn>
                                <a:cxn ang="0">
                                  <a:pos x="140" y="180"/>
                                </a:cxn>
                                <a:cxn ang="0">
                                  <a:pos x="119" y="154"/>
                                </a:cxn>
                                <a:cxn ang="0">
                                  <a:pos x="99" y="115"/>
                                </a:cxn>
                                <a:cxn ang="0">
                                  <a:pos x="49" y="51"/>
                                </a:cxn>
                                <a:cxn ang="0">
                                  <a:pos x="17" y="38"/>
                                </a:cxn>
                                <a:cxn ang="0">
                                  <a:pos x="0" y="0"/>
                                </a:cxn>
                              </a:cxnLst>
                              <a:rect l="0" t="0" r="r" b="b"/>
                              <a:pathLst>
                                <a:path w="239" h="603">
                                  <a:moveTo>
                                    <a:pt x="180" y="603"/>
                                  </a:moveTo>
                                  <a:lnTo>
                                    <a:pt x="209" y="552"/>
                                  </a:lnTo>
                                  <a:lnTo>
                                    <a:pt x="230" y="538"/>
                                  </a:lnTo>
                                  <a:lnTo>
                                    <a:pt x="239" y="515"/>
                                  </a:lnTo>
                                  <a:lnTo>
                                    <a:pt x="220" y="463"/>
                                  </a:lnTo>
                                  <a:lnTo>
                                    <a:pt x="180" y="410"/>
                                  </a:lnTo>
                                  <a:lnTo>
                                    <a:pt x="159" y="359"/>
                                  </a:lnTo>
                                  <a:lnTo>
                                    <a:pt x="119" y="349"/>
                                  </a:lnTo>
                                  <a:lnTo>
                                    <a:pt x="119" y="320"/>
                                  </a:lnTo>
                                  <a:lnTo>
                                    <a:pt x="99" y="295"/>
                                  </a:lnTo>
                                  <a:lnTo>
                                    <a:pt x="119" y="243"/>
                                  </a:lnTo>
                                  <a:lnTo>
                                    <a:pt x="140" y="180"/>
                                  </a:lnTo>
                                  <a:lnTo>
                                    <a:pt x="119" y="154"/>
                                  </a:lnTo>
                                  <a:lnTo>
                                    <a:pt x="99" y="115"/>
                                  </a:lnTo>
                                  <a:lnTo>
                                    <a:pt x="49" y="51"/>
                                  </a:lnTo>
                                  <a:lnTo>
                                    <a:pt x="17" y="38"/>
                                  </a:lnTo>
                                  <a:lnTo>
                                    <a:pt x="0" y="0"/>
                                  </a:lnTo>
                                </a:path>
                              </a:pathLst>
                            </a:custGeom>
                            <a:noFill/>
                            <a:ln w="19050" cmpd="sng">
                              <a:solidFill>
                                <a:srgbClr val="0000FF"/>
                              </a:solidFill>
                              <a:prstDash val="solid"/>
                              <a:round/>
                              <a:headEnd/>
                              <a:tailEnd/>
                            </a:ln>
                          </p:spPr>
                          <p:txBody>
                            <a:bodyPr/>
                            <a:lstStyle/>
                            <a:p>
                              <a:endParaRPr lang="en-US"/>
                            </a:p>
                          </p:txBody>
                        </p:sp>
                        <p:sp>
                          <p:nvSpPr>
                            <p:cNvPr id="23838" name="Freeform 286"/>
                            <p:cNvSpPr>
                              <a:spLocks/>
                            </p:cNvSpPr>
                            <p:nvPr/>
                          </p:nvSpPr>
                          <p:spPr bwMode="auto">
                            <a:xfrm>
                              <a:off x="2974" y="2812"/>
                              <a:ext cx="467" cy="316"/>
                            </a:xfrm>
                            <a:custGeom>
                              <a:avLst/>
                              <a:gdLst/>
                              <a:ahLst/>
                              <a:cxnLst>
                                <a:cxn ang="0">
                                  <a:pos x="936" y="632"/>
                                </a:cxn>
                                <a:cxn ang="0">
                                  <a:pos x="903" y="607"/>
                                </a:cxn>
                                <a:cxn ang="0">
                                  <a:pos x="865" y="632"/>
                                </a:cxn>
                                <a:cxn ang="0">
                                  <a:pos x="824" y="594"/>
                                </a:cxn>
                                <a:cxn ang="0">
                                  <a:pos x="794" y="568"/>
                                </a:cxn>
                                <a:cxn ang="0">
                                  <a:pos x="754" y="555"/>
                                </a:cxn>
                                <a:cxn ang="0">
                                  <a:pos x="735" y="505"/>
                                </a:cxn>
                                <a:cxn ang="0">
                                  <a:pos x="705" y="453"/>
                                </a:cxn>
                                <a:cxn ang="0">
                                  <a:pos x="664" y="426"/>
                                </a:cxn>
                                <a:cxn ang="0">
                                  <a:pos x="626" y="388"/>
                                </a:cxn>
                                <a:cxn ang="0">
                                  <a:pos x="593" y="375"/>
                                </a:cxn>
                                <a:cxn ang="0">
                                  <a:pos x="584" y="325"/>
                                </a:cxn>
                                <a:cxn ang="0">
                                  <a:pos x="542" y="286"/>
                                </a:cxn>
                                <a:cxn ang="0">
                                  <a:pos x="513" y="259"/>
                                </a:cxn>
                                <a:cxn ang="0">
                                  <a:pos x="431" y="232"/>
                                </a:cxn>
                                <a:cxn ang="0">
                                  <a:pos x="374" y="208"/>
                                </a:cxn>
                                <a:cxn ang="0">
                                  <a:pos x="313" y="181"/>
                                </a:cxn>
                                <a:cxn ang="0">
                                  <a:pos x="263" y="208"/>
                                </a:cxn>
                                <a:cxn ang="0">
                                  <a:pos x="210" y="170"/>
                                </a:cxn>
                                <a:cxn ang="0">
                                  <a:pos x="181" y="156"/>
                                </a:cxn>
                                <a:cxn ang="0">
                                  <a:pos x="112" y="132"/>
                                </a:cxn>
                                <a:cxn ang="0">
                                  <a:pos x="52" y="105"/>
                                </a:cxn>
                                <a:cxn ang="0">
                                  <a:pos x="21" y="41"/>
                                </a:cxn>
                                <a:cxn ang="0">
                                  <a:pos x="0" y="0"/>
                                </a:cxn>
                              </a:cxnLst>
                              <a:rect l="0" t="0" r="r" b="b"/>
                              <a:pathLst>
                                <a:path w="936" h="632">
                                  <a:moveTo>
                                    <a:pt x="936" y="632"/>
                                  </a:moveTo>
                                  <a:lnTo>
                                    <a:pt x="903" y="607"/>
                                  </a:lnTo>
                                  <a:lnTo>
                                    <a:pt x="865" y="632"/>
                                  </a:lnTo>
                                  <a:lnTo>
                                    <a:pt x="824" y="594"/>
                                  </a:lnTo>
                                  <a:lnTo>
                                    <a:pt x="794" y="568"/>
                                  </a:lnTo>
                                  <a:lnTo>
                                    <a:pt x="754" y="555"/>
                                  </a:lnTo>
                                  <a:lnTo>
                                    <a:pt x="735" y="505"/>
                                  </a:lnTo>
                                  <a:lnTo>
                                    <a:pt x="705" y="453"/>
                                  </a:lnTo>
                                  <a:lnTo>
                                    <a:pt x="664" y="426"/>
                                  </a:lnTo>
                                  <a:lnTo>
                                    <a:pt x="626" y="388"/>
                                  </a:lnTo>
                                  <a:lnTo>
                                    <a:pt x="593" y="375"/>
                                  </a:lnTo>
                                  <a:lnTo>
                                    <a:pt x="584" y="325"/>
                                  </a:lnTo>
                                  <a:lnTo>
                                    <a:pt x="542" y="286"/>
                                  </a:lnTo>
                                  <a:lnTo>
                                    <a:pt x="513" y="259"/>
                                  </a:lnTo>
                                  <a:lnTo>
                                    <a:pt x="431" y="232"/>
                                  </a:lnTo>
                                  <a:lnTo>
                                    <a:pt x="374" y="208"/>
                                  </a:lnTo>
                                  <a:lnTo>
                                    <a:pt x="313" y="181"/>
                                  </a:lnTo>
                                  <a:lnTo>
                                    <a:pt x="263" y="208"/>
                                  </a:lnTo>
                                  <a:lnTo>
                                    <a:pt x="210" y="170"/>
                                  </a:lnTo>
                                  <a:lnTo>
                                    <a:pt x="181" y="156"/>
                                  </a:lnTo>
                                  <a:lnTo>
                                    <a:pt x="112" y="132"/>
                                  </a:lnTo>
                                  <a:lnTo>
                                    <a:pt x="52" y="105"/>
                                  </a:lnTo>
                                  <a:lnTo>
                                    <a:pt x="21" y="41"/>
                                  </a:lnTo>
                                  <a:lnTo>
                                    <a:pt x="0" y="0"/>
                                  </a:lnTo>
                                </a:path>
                              </a:pathLst>
                            </a:custGeom>
                            <a:noFill/>
                            <a:ln w="19050" cmpd="sng">
                              <a:solidFill>
                                <a:srgbClr val="0000FF"/>
                              </a:solidFill>
                              <a:prstDash val="solid"/>
                              <a:round/>
                              <a:headEnd/>
                              <a:tailEnd/>
                            </a:ln>
                          </p:spPr>
                          <p:txBody>
                            <a:bodyPr/>
                            <a:lstStyle/>
                            <a:p>
                              <a:endParaRPr lang="en-US"/>
                            </a:p>
                          </p:txBody>
                        </p:sp>
                        <p:sp>
                          <p:nvSpPr>
                            <p:cNvPr id="23839" name="Freeform 287"/>
                            <p:cNvSpPr>
                              <a:spLocks/>
                            </p:cNvSpPr>
                            <p:nvPr/>
                          </p:nvSpPr>
                          <p:spPr bwMode="auto">
                            <a:xfrm>
                              <a:off x="3661" y="2719"/>
                              <a:ext cx="492" cy="322"/>
                            </a:xfrm>
                            <a:custGeom>
                              <a:avLst/>
                              <a:gdLst/>
                              <a:ahLst/>
                              <a:cxnLst>
                                <a:cxn ang="0">
                                  <a:pos x="0" y="0"/>
                                </a:cxn>
                                <a:cxn ang="0">
                                  <a:pos x="27" y="23"/>
                                </a:cxn>
                                <a:cxn ang="0">
                                  <a:pos x="79" y="67"/>
                                </a:cxn>
                                <a:cxn ang="0">
                                  <a:pos x="107" y="100"/>
                                </a:cxn>
                                <a:cxn ang="0">
                                  <a:pos x="112" y="125"/>
                                </a:cxn>
                                <a:cxn ang="0">
                                  <a:pos x="118" y="176"/>
                                </a:cxn>
                                <a:cxn ang="0">
                                  <a:pos x="134" y="233"/>
                                </a:cxn>
                                <a:cxn ang="0">
                                  <a:pos x="138" y="253"/>
                                </a:cxn>
                                <a:cxn ang="0">
                                  <a:pos x="134" y="279"/>
                                </a:cxn>
                                <a:cxn ang="0">
                                  <a:pos x="114" y="329"/>
                                </a:cxn>
                                <a:cxn ang="0">
                                  <a:pos x="103" y="387"/>
                                </a:cxn>
                                <a:cxn ang="0">
                                  <a:pos x="107" y="432"/>
                                </a:cxn>
                                <a:cxn ang="0">
                                  <a:pos x="118" y="459"/>
                                </a:cxn>
                                <a:cxn ang="0">
                                  <a:pos x="118" y="486"/>
                                </a:cxn>
                                <a:cxn ang="0">
                                  <a:pos x="103" y="517"/>
                                </a:cxn>
                                <a:cxn ang="0">
                                  <a:pos x="109" y="542"/>
                                </a:cxn>
                                <a:cxn ang="0">
                                  <a:pos x="138" y="561"/>
                                </a:cxn>
                                <a:cxn ang="0">
                                  <a:pos x="178" y="587"/>
                                </a:cxn>
                                <a:cxn ang="0">
                                  <a:pos x="227" y="587"/>
                                </a:cxn>
                                <a:cxn ang="0">
                                  <a:pos x="272" y="568"/>
                                </a:cxn>
                                <a:cxn ang="0">
                                  <a:pos x="313" y="574"/>
                                </a:cxn>
                                <a:cxn ang="0">
                                  <a:pos x="358" y="593"/>
                                </a:cxn>
                                <a:cxn ang="0">
                                  <a:pos x="408" y="612"/>
                                </a:cxn>
                                <a:cxn ang="0">
                                  <a:pos x="464" y="639"/>
                                </a:cxn>
                                <a:cxn ang="0">
                                  <a:pos x="492" y="646"/>
                                </a:cxn>
                                <a:cxn ang="0">
                                  <a:pos x="514" y="633"/>
                                </a:cxn>
                                <a:cxn ang="0">
                                  <a:pos x="545" y="587"/>
                                </a:cxn>
                                <a:cxn ang="0">
                                  <a:pos x="575" y="537"/>
                                </a:cxn>
                                <a:cxn ang="0">
                                  <a:pos x="610" y="491"/>
                                </a:cxn>
                                <a:cxn ang="0">
                                  <a:pos x="634" y="453"/>
                                </a:cxn>
                                <a:cxn ang="0">
                                  <a:pos x="675" y="427"/>
                                </a:cxn>
                                <a:cxn ang="0">
                                  <a:pos x="722" y="413"/>
                                </a:cxn>
                                <a:cxn ang="0">
                                  <a:pos x="746" y="368"/>
                                </a:cxn>
                                <a:cxn ang="0">
                                  <a:pos x="770" y="311"/>
                                </a:cxn>
                                <a:cxn ang="0">
                                  <a:pos x="815" y="278"/>
                                </a:cxn>
                                <a:cxn ang="0">
                                  <a:pos x="861" y="232"/>
                                </a:cxn>
                                <a:cxn ang="0">
                                  <a:pos x="888" y="202"/>
                                </a:cxn>
                                <a:cxn ang="0">
                                  <a:pos x="912" y="202"/>
                                </a:cxn>
                                <a:cxn ang="0">
                                  <a:pos x="936" y="208"/>
                                </a:cxn>
                                <a:cxn ang="0">
                                  <a:pos x="964" y="200"/>
                                </a:cxn>
                                <a:cxn ang="0">
                                  <a:pos x="985" y="186"/>
                                </a:cxn>
                              </a:cxnLst>
                              <a:rect l="0" t="0" r="r" b="b"/>
                              <a:pathLst>
                                <a:path w="985" h="646">
                                  <a:moveTo>
                                    <a:pt x="0" y="0"/>
                                  </a:moveTo>
                                  <a:lnTo>
                                    <a:pt x="27" y="23"/>
                                  </a:lnTo>
                                  <a:lnTo>
                                    <a:pt x="79" y="67"/>
                                  </a:lnTo>
                                  <a:lnTo>
                                    <a:pt x="107" y="100"/>
                                  </a:lnTo>
                                  <a:lnTo>
                                    <a:pt x="112" y="125"/>
                                  </a:lnTo>
                                  <a:lnTo>
                                    <a:pt x="118" y="176"/>
                                  </a:lnTo>
                                  <a:lnTo>
                                    <a:pt x="134" y="233"/>
                                  </a:lnTo>
                                  <a:lnTo>
                                    <a:pt x="138" y="253"/>
                                  </a:lnTo>
                                  <a:lnTo>
                                    <a:pt x="134" y="279"/>
                                  </a:lnTo>
                                  <a:lnTo>
                                    <a:pt x="114" y="329"/>
                                  </a:lnTo>
                                  <a:lnTo>
                                    <a:pt x="103" y="387"/>
                                  </a:lnTo>
                                  <a:lnTo>
                                    <a:pt x="107" y="432"/>
                                  </a:lnTo>
                                  <a:lnTo>
                                    <a:pt x="118" y="459"/>
                                  </a:lnTo>
                                  <a:lnTo>
                                    <a:pt x="118" y="486"/>
                                  </a:lnTo>
                                  <a:lnTo>
                                    <a:pt x="103" y="517"/>
                                  </a:lnTo>
                                  <a:lnTo>
                                    <a:pt x="109" y="542"/>
                                  </a:lnTo>
                                  <a:lnTo>
                                    <a:pt x="138" y="561"/>
                                  </a:lnTo>
                                  <a:lnTo>
                                    <a:pt x="178" y="587"/>
                                  </a:lnTo>
                                  <a:lnTo>
                                    <a:pt x="227" y="587"/>
                                  </a:lnTo>
                                  <a:lnTo>
                                    <a:pt x="272" y="568"/>
                                  </a:lnTo>
                                  <a:lnTo>
                                    <a:pt x="313" y="574"/>
                                  </a:lnTo>
                                  <a:lnTo>
                                    <a:pt x="358" y="593"/>
                                  </a:lnTo>
                                  <a:lnTo>
                                    <a:pt x="408" y="612"/>
                                  </a:lnTo>
                                  <a:lnTo>
                                    <a:pt x="464" y="639"/>
                                  </a:lnTo>
                                  <a:lnTo>
                                    <a:pt x="492" y="646"/>
                                  </a:lnTo>
                                  <a:lnTo>
                                    <a:pt x="514" y="633"/>
                                  </a:lnTo>
                                  <a:lnTo>
                                    <a:pt x="545" y="587"/>
                                  </a:lnTo>
                                  <a:lnTo>
                                    <a:pt x="575" y="537"/>
                                  </a:lnTo>
                                  <a:lnTo>
                                    <a:pt x="610" y="491"/>
                                  </a:lnTo>
                                  <a:lnTo>
                                    <a:pt x="634" y="453"/>
                                  </a:lnTo>
                                  <a:lnTo>
                                    <a:pt x="675" y="427"/>
                                  </a:lnTo>
                                  <a:lnTo>
                                    <a:pt x="722" y="413"/>
                                  </a:lnTo>
                                  <a:lnTo>
                                    <a:pt x="746" y="368"/>
                                  </a:lnTo>
                                  <a:lnTo>
                                    <a:pt x="770" y="311"/>
                                  </a:lnTo>
                                  <a:lnTo>
                                    <a:pt x="815" y="278"/>
                                  </a:lnTo>
                                  <a:lnTo>
                                    <a:pt x="861" y="232"/>
                                  </a:lnTo>
                                  <a:lnTo>
                                    <a:pt x="888" y="202"/>
                                  </a:lnTo>
                                  <a:lnTo>
                                    <a:pt x="912" y="202"/>
                                  </a:lnTo>
                                  <a:lnTo>
                                    <a:pt x="936" y="208"/>
                                  </a:lnTo>
                                  <a:lnTo>
                                    <a:pt x="964" y="200"/>
                                  </a:lnTo>
                                  <a:lnTo>
                                    <a:pt x="985" y="186"/>
                                  </a:lnTo>
                                </a:path>
                              </a:pathLst>
                            </a:custGeom>
                            <a:noFill/>
                            <a:ln w="19050" cmpd="sng">
                              <a:solidFill>
                                <a:srgbClr val="0000FF"/>
                              </a:solidFill>
                              <a:prstDash val="solid"/>
                              <a:round/>
                              <a:headEnd/>
                              <a:tailEnd/>
                            </a:ln>
                          </p:spPr>
                          <p:txBody>
                            <a:bodyPr/>
                            <a:lstStyle/>
                            <a:p>
                              <a:endParaRPr lang="en-US"/>
                            </a:p>
                          </p:txBody>
                        </p:sp>
                        <p:sp>
                          <p:nvSpPr>
                            <p:cNvPr id="23840" name="Freeform 288"/>
                            <p:cNvSpPr>
                              <a:spLocks/>
                            </p:cNvSpPr>
                            <p:nvPr/>
                          </p:nvSpPr>
                          <p:spPr bwMode="auto">
                            <a:xfrm>
                              <a:off x="3676" y="2697"/>
                              <a:ext cx="287" cy="128"/>
                            </a:xfrm>
                            <a:custGeom>
                              <a:avLst/>
                              <a:gdLst/>
                              <a:ahLst/>
                              <a:cxnLst>
                                <a:cxn ang="0">
                                  <a:pos x="0" y="0"/>
                                </a:cxn>
                                <a:cxn ang="0">
                                  <a:pos x="39" y="31"/>
                                </a:cxn>
                                <a:cxn ang="0">
                                  <a:pos x="96" y="76"/>
                                </a:cxn>
                                <a:cxn ang="0">
                                  <a:pos x="122" y="110"/>
                                </a:cxn>
                                <a:cxn ang="0">
                                  <a:pos x="141" y="167"/>
                                </a:cxn>
                                <a:cxn ang="0">
                                  <a:pos x="161" y="219"/>
                                </a:cxn>
                                <a:cxn ang="0">
                                  <a:pos x="191" y="219"/>
                                </a:cxn>
                                <a:cxn ang="0">
                                  <a:pos x="221" y="192"/>
                                </a:cxn>
                                <a:cxn ang="0">
                                  <a:pos x="262" y="192"/>
                                </a:cxn>
                                <a:cxn ang="0">
                                  <a:pos x="317" y="224"/>
                                </a:cxn>
                                <a:cxn ang="0">
                                  <a:pos x="358" y="256"/>
                                </a:cxn>
                                <a:cxn ang="0">
                                  <a:pos x="382" y="256"/>
                                </a:cxn>
                                <a:cxn ang="0">
                                  <a:pos x="392" y="231"/>
                                </a:cxn>
                                <a:cxn ang="0">
                                  <a:pos x="401" y="212"/>
                                </a:cxn>
                                <a:cxn ang="0">
                                  <a:pos x="422" y="205"/>
                                </a:cxn>
                                <a:cxn ang="0">
                                  <a:pos x="432" y="192"/>
                                </a:cxn>
                                <a:cxn ang="0">
                                  <a:pos x="447" y="173"/>
                                </a:cxn>
                                <a:cxn ang="0">
                                  <a:pos x="472" y="167"/>
                                </a:cxn>
                                <a:cxn ang="0">
                                  <a:pos x="483" y="173"/>
                                </a:cxn>
                                <a:cxn ang="0">
                                  <a:pos x="493" y="180"/>
                                </a:cxn>
                                <a:cxn ang="0">
                                  <a:pos x="513" y="173"/>
                                </a:cxn>
                                <a:cxn ang="0">
                                  <a:pos x="533" y="167"/>
                                </a:cxn>
                                <a:cxn ang="0">
                                  <a:pos x="553" y="153"/>
                                </a:cxn>
                                <a:cxn ang="0">
                                  <a:pos x="568" y="128"/>
                                </a:cxn>
                                <a:cxn ang="0">
                                  <a:pos x="572" y="115"/>
                                </a:cxn>
                              </a:cxnLst>
                              <a:rect l="0" t="0" r="r" b="b"/>
                              <a:pathLst>
                                <a:path w="572" h="256">
                                  <a:moveTo>
                                    <a:pt x="0" y="0"/>
                                  </a:moveTo>
                                  <a:lnTo>
                                    <a:pt x="39" y="31"/>
                                  </a:lnTo>
                                  <a:lnTo>
                                    <a:pt x="96" y="76"/>
                                  </a:lnTo>
                                  <a:lnTo>
                                    <a:pt x="122" y="110"/>
                                  </a:lnTo>
                                  <a:lnTo>
                                    <a:pt x="141" y="167"/>
                                  </a:lnTo>
                                  <a:lnTo>
                                    <a:pt x="161" y="219"/>
                                  </a:lnTo>
                                  <a:lnTo>
                                    <a:pt x="191" y="219"/>
                                  </a:lnTo>
                                  <a:lnTo>
                                    <a:pt x="221" y="192"/>
                                  </a:lnTo>
                                  <a:lnTo>
                                    <a:pt x="262" y="192"/>
                                  </a:lnTo>
                                  <a:lnTo>
                                    <a:pt x="317" y="224"/>
                                  </a:lnTo>
                                  <a:lnTo>
                                    <a:pt x="358" y="256"/>
                                  </a:lnTo>
                                  <a:lnTo>
                                    <a:pt x="382" y="256"/>
                                  </a:lnTo>
                                  <a:lnTo>
                                    <a:pt x="392" y="231"/>
                                  </a:lnTo>
                                  <a:lnTo>
                                    <a:pt x="401" y="212"/>
                                  </a:lnTo>
                                  <a:lnTo>
                                    <a:pt x="422" y="205"/>
                                  </a:lnTo>
                                  <a:lnTo>
                                    <a:pt x="432" y="192"/>
                                  </a:lnTo>
                                  <a:lnTo>
                                    <a:pt x="447" y="173"/>
                                  </a:lnTo>
                                  <a:lnTo>
                                    <a:pt x="472" y="167"/>
                                  </a:lnTo>
                                  <a:lnTo>
                                    <a:pt x="483" y="173"/>
                                  </a:lnTo>
                                  <a:lnTo>
                                    <a:pt x="493" y="180"/>
                                  </a:lnTo>
                                  <a:lnTo>
                                    <a:pt x="513" y="173"/>
                                  </a:lnTo>
                                  <a:lnTo>
                                    <a:pt x="533" y="167"/>
                                  </a:lnTo>
                                  <a:lnTo>
                                    <a:pt x="553" y="153"/>
                                  </a:lnTo>
                                  <a:lnTo>
                                    <a:pt x="568" y="128"/>
                                  </a:lnTo>
                                  <a:lnTo>
                                    <a:pt x="572" y="115"/>
                                  </a:lnTo>
                                </a:path>
                              </a:pathLst>
                            </a:custGeom>
                            <a:noFill/>
                            <a:ln w="19050" cmpd="sng">
                              <a:solidFill>
                                <a:srgbClr val="0000FF"/>
                              </a:solidFill>
                              <a:prstDash val="solid"/>
                              <a:round/>
                              <a:headEnd/>
                              <a:tailEnd/>
                            </a:ln>
                          </p:spPr>
                          <p:txBody>
                            <a:bodyPr/>
                            <a:lstStyle/>
                            <a:p>
                              <a:endParaRPr lang="en-US"/>
                            </a:p>
                          </p:txBody>
                        </p:sp>
                        <p:sp>
                          <p:nvSpPr>
                            <p:cNvPr id="23841" name="Freeform 289"/>
                            <p:cNvSpPr>
                              <a:spLocks/>
                            </p:cNvSpPr>
                            <p:nvPr/>
                          </p:nvSpPr>
                          <p:spPr bwMode="auto">
                            <a:xfrm>
                              <a:off x="4254" y="2458"/>
                              <a:ext cx="76" cy="71"/>
                            </a:xfrm>
                            <a:custGeom>
                              <a:avLst/>
                              <a:gdLst/>
                              <a:ahLst/>
                              <a:cxnLst>
                                <a:cxn ang="0">
                                  <a:pos x="0" y="0"/>
                                </a:cxn>
                                <a:cxn ang="0">
                                  <a:pos x="51" y="26"/>
                                </a:cxn>
                                <a:cxn ang="0">
                                  <a:pos x="60" y="91"/>
                                </a:cxn>
                                <a:cxn ang="0">
                                  <a:pos x="89" y="91"/>
                                </a:cxn>
                                <a:cxn ang="0">
                                  <a:pos x="89" y="118"/>
                                </a:cxn>
                                <a:cxn ang="0">
                                  <a:pos x="130" y="128"/>
                                </a:cxn>
                                <a:cxn ang="0">
                                  <a:pos x="150" y="142"/>
                                </a:cxn>
                              </a:cxnLst>
                              <a:rect l="0" t="0" r="r" b="b"/>
                              <a:pathLst>
                                <a:path w="150" h="142">
                                  <a:moveTo>
                                    <a:pt x="0" y="0"/>
                                  </a:moveTo>
                                  <a:lnTo>
                                    <a:pt x="51" y="26"/>
                                  </a:lnTo>
                                  <a:lnTo>
                                    <a:pt x="60" y="91"/>
                                  </a:lnTo>
                                  <a:lnTo>
                                    <a:pt x="89" y="91"/>
                                  </a:lnTo>
                                  <a:lnTo>
                                    <a:pt x="89" y="118"/>
                                  </a:lnTo>
                                  <a:lnTo>
                                    <a:pt x="130" y="128"/>
                                  </a:lnTo>
                                  <a:lnTo>
                                    <a:pt x="150" y="142"/>
                                  </a:lnTo>
                                </a:path>
                              </a:pathLst>
                            </a:custGeom>
                            <a:noFill/>
                            <a:ln w="19050" cmpd="sng">
                              <a:solidFill>
                                <a:srgbClr val="0000FF"/>
                              </a:solidFill>
                              <a:prstDash val="solid"/>
                              <a:round/>
                              <a:headEnd/>
                              <a:tailEnd/>
                            </a:ln>
                          </p:spPr>
                          <p:txBody>
                            <a:bodyPr/>
                            <a:lstStyle/>
                            <a:p>
                              <a:endParaRPr lang="en-US"/>
                            </a:p>
                          </p:txBody>
                        </p:sp>
                        <p:sp>
                          <p:nvSpPr>
                            <p:cNvPr id="23842" name="Freeform 290"/>
                            <p:cNvSpPr>
                              <a:spLocks/>
                            </p:cNvSpPr>
                            <p:nvPr/>
                          </p:nvSpPr>
                          <p:spPr bwMode="auto">
                            <a:xfrm>
                              <a:off x="3973" y="2491"/>
                              <a:ext cx="45" cy="45"/>
                            </a:xfrm>
                            <a:custGeom>
                              <a:avLst/>
                              <a:gdLst/>
                              <a:ahLst/>
                              <a:cxnLst>
                                <a:cxn ang="0">
                                  <a:pos x="0" y="0"/>
                                </a:cxn>
                                <a:cxn ang="0">
                                  <a:pos x="61" y="63"/>
                                </a:cxn>
                                <a:cxn ang="0">
                                  <a:pos x="82" y="63"/>
                                </a:cxn>
                                <a:cxn ang="0">
                                  <a:pos x="89" y="91"/>
                                </a:cxn>
                              </a:cxnLst>
                              <a:rect l="0" t="0" r="r" b="b"/>
                              <a:pathLst>
                                <a:path w="89" h="91">
                                  <a:moveTo>
                                    <a:pt x="0" y="0"/>
                                  </a:moveTo>
                                  <a:lnTo>
                                    <a:pt x="61" y="63"/>
                                  </a:lnTo>
                                  <a:lnTo>
                                    <a:pt x="82" y="63"/>
                                  </a:lnTo>
                                  <a:lnTo>
                                    <a:pt x="89" y="91"/>
                                  </a:lnTo>
                                </a:path>
                              </a:pathLst>
                            </a:custGeom>
                            <a:noFill/>
                            <a:ln w="19050" cmpd="sng">
                              <a:solidFill>
                                <a:srgbClr val="0000FF"/>
                              </a:solidFill>
                              <a:prstDash val="solid"/>
                              <a:round/>
                              <a:headEnd/>
                              <a:tailEnd/>
                            </a:ln>
                          </p:spPr>
                          <p:txBody>
                            <a:bodyPr/>
                            <a:lstStyle/>
                            <a:p>
                              <a:endParaRPr lang="en-US"/>
                            </a:p>
                          </p:txBody>
                        </p:sp>
                        <p:sp>
                          <p:nvSpPr>
                            <p:cNvPr id="23843" name="Freeform 291"/>
                            <p:cNvSpPr>
                              <a:spLocks/>
                            </p:cNvSpPr>
                            <p:nvPr/>
                          </p:nvSpPr>
                          <p:spPr bwMode="auto">
                            <a:xfrm>
                              <a:off x="3792" y="2613"/>
                              <a:ext cx="50" cy="84"/>
                            </a:xfrm>
                            <a:custGeom>
                              <a:avLst/>
                              <a:gdLst/>
                              <a:ahLst/>
                              <a:cxnLst>
                                <a:cxn ang="0">
                                  <a:pos x="0" y="0"/>
                                </a:cxn>
                                <a:cxn ang="0">
                                  <a:pos x="0" y="19"/>
                                </a:cxn>
                                <a:cxn ang="0">
                                  <a:pos x="14" y="45"/>
                                </a:cxn>
                                <a:cxn ang="0">
                                  <a:pos x="14" y="69"/>
                                </a:cxn>
                                <a:cxn ang="0">
                                  <a:pos x="25" y="102"/>
                                </a:cxn>
                                <a:cxn ang="0">
                                  <a:pos x="58" y="122"/>
                                </a:cxn>
                                <a:cxn ang="0">
                                  <a:pos x="64" y="140"/>
                                </a:cxn>
                                <a:cxn ang="0">
                                  <a:pos x="79" y="159"/>
                                </a:cxn>
                                <a:cxn ang="0">
                                  <a:pos x="100" y="167"/>
                                </a:cxn>
                              </a:cxnLst>
                              <a:rect l="0" t="0" r="r" b="b"/>
                              <a:pathLst>
                                <a:path w="100" h="167">
                                  <a:moveTo>
                                    <a:pt x="0" y="0"/>
                                  </a:moveTo>
                                  <a:lnTo>
                                    <a:pt x="0" y="19"/>
                                  </a:lnTo>
                                  <a:lnTo>
                                    <a:pt x="14" y="45"/>
                                  </a:lnTo>
                                  <a:lnTo>
                                    <a:pt x="14" y="69"/>
                                  </a:lnTo>
                                  <a:lnTo>
                                    <a:pt x="25" y="102"/>
                                  </a:lnTo>
                                  <a:lnTo>
                                    <a:pt x="58" y="122"/>
                                  </a:lnTo>
                                  <a:lnTo>
                                    <a:pt x="64" y="140"/>
                                  </a:lnTo>
                                  <a:lnTo>
                                    <a:pt x="79" y="159"/>
                                  </a:lnTo>
                                  <a:lnTo>
                                    <a:pt x="100" y="167"/>
                                  </a:lnTo>
                                </a:path>
                              </a:pathLst>
                            </a:custGeom>
                            <a:noFill/>
                            <a:ln w="19050" cmpd="sng">
                              <a:solidFill>
                                <a:srgbClr val="0000FF"/>
                              </a:solidFill>
                              <a:prstDash val="solid"/>
                              <a:round/>
                              <a:headEnd/>
                              <a:tailEnd/>
                            </a:ln>
                          </p:spPr>
                          <p:txBody>
                            <a:bodyPr/>
                            <a:lstStyle/>
                            <a:p>
                              <a:endParaRPr lang="en-US"/>
                            </a:p>
                          </p:txBody>
                        </p:sp>
                        <p:sp>
                          <p:nvSpPr>
                            <p:cNvPr id="23844" name="Freeform 292"/>
                            <p:cNvSpPr>
                              <a:spLocks/>
                            </p:cNvSpPr>
                            <p:nvPr/>
                          </p:nvSpPr>
                          <p:spPr bwMode="auto">
                            <a:xfrm>
                              <a:off x="3345" y="3554"/>
                              <a:ext cx="116" cy="93"/>
                            </a:xfrm>
                            <a:custGeom>
                              <a:avLst/>
                              <a:gdLst/>
                              <a:ahLst/>
                              <a:cxnLst>
                                <a:cxn ang="0">
                                  <a:pos x="232" y="186"/>
                                </a:cxn>
                                <a:cxn ang="0">
                                  <a:pos x="181" y="157"/>
                                </a:cxn>
                                <a:cxn ang="0">
                                  <a:pos x="108" y="111"/>
                                </a:cxn>
                                <a:cxn ang="0">
                                  <a:pos x="67" y="91"/>
                                </a:cxn>
                                <a:cxn ang="0">
                                  <a:pos x="39" y="65"/>
                                </a:cxn>
                                <a:cxn ang="0">
                                  <a:pos x="20" y="31"/>
                                </a:cxn>
                                <a:cxn ang="0">
                                  <a:pos x="4" y="9"/>
                                </a:cxn>
                                <a:cxn ang="0">
                                  <a:pos x="0" y="0"/>
                                </a:cxn>
                              </a:cxnLst>
                              <a:rect l="0" t="0" r="r" b="b"/>
                              <a:pathLst>
                                <a:path w="232" h="186">
                                  <a:moveTo>
                                    <a:pt x="232" y="186"/>
                                  </a:moveTo>
                                  <a:lnTo>
                                    <a:pt x="181" y="157"/>
                                  </a:lnTo>
                                  <a:lnTo>
                                    <a:pt x="108" y="111"/>
                                  </a:lnTo>
                                  <a:lnTo>
                                    <a:pt x="67" y="91"/>
                                  </a:lnTo>
                                  <a:lnTo>
                                    <a:pt x="39" y="65"/>
                                  </a:lnTo>
                                  <a:lnTo>
                                    <a:pt x="20" y="31"/>
                                  </a:lnTo>
                                  <a:lnTo>
                                    <a:pt x="4" y="9"/>
                                  </a:lnTo>
                                  <a:lnTo>
                                    <a:pt x="0" y="0"/>
                                  </a:lnTo>
                                </a:path>
                              </a:pathLst>
                            </a:custGeom>
                            <a:noFill/>
                            <a:ln w="19050" cmpd="sng">
                              <a:solidFill>
                                <a:srgbClr val="0000FF"/>
                              </a:solidFill>
                              <a:prstDash val="solid"/>
                              <a:round/>
                              <a:headEnd/>
                              <a:tailEnd/>
                            </a:ln>
                          </p:spPr>
                          <p:txBody>
                            <a:bodyPr/>
                            <a:lstStyle/>
                            <a:p>
                              <a:endParaRPr lang="en-US"/>
                            </a:p>
                          </p:txBody>
                        </p:sp>
                        <p:sp>
                          <p:nvSpPr>
                            <p:cNvPr id="23845" name="Freeform 293"/>
                            <p:cNvSpPr>
                              <a:spLocks/>
                            </p:cNvSpPr>
                            <p:nvPr/>
                          </p:nvSpPr>
                          <p:spPr bwMode="auto">
                            <a:xfrm>
                              <a:off x="3210" y="3568"/>
                              <a:ext cx="23" cy="75"/>
                            </a:xfrm>
                            <a:custGeom>
                              <a:avLst/>
                              <a:gdLst/>
                              <a:ahLst/>
                              <a:cxnLst>
                                <a:cxn ang="0">
                                  <a:pos x="45" y="0"/>
                                </a:cxn>
                                <a:cxn ang="0">
                                  <a:pos x="38" y="16"/>
                                </a:cxn>
                                <a:cxn ang="0">
                                  <a:pos x="26" y="49"/>
                                </a:cxn>
                                <a:cxn ang="0">
                                  <a:pos x="10" y="76"/>
                                </a:cxn>
                                <a:cxn ang="0">
                                  <a:pos x="0" y="97"/>
                                </a:cxn>
                                <a:cxn ang="0">
                                  <a:pos x="1" y="119"/>
                                </a:cxn>
                                <a:cxn ang="0">
                                  <a:pos x="4" y="141"/>
                                </a:cxn>
                                <a:cxn ang="0">
                                  <a:pos x="6" y="151"/>
                                </a:cxn>
                              </a:cxnLst>
                              <a:rect l="0" t="0" r="r" b="b"/>
                              <a:pathLst>
                                <a:path w="45" h="151">
                                  <a:moveTo>
                                    <a:pt x="45" y="0"/>
                                  </a:moveTo>
                                  <a:lnTo>
                                    <a:pt x="38" y="16"/>
                                  </a:lnTo>
                                  <a:lnTo>
                                    <a:pt x="26" y="49"/>
                                  </a:lnTo>
                                  <a:lnTo>
                                    <a:pt x="10" y="76"/>
                                  </a:lnTo>
                                  <a:lnTo>
                                    <a:pt x="0" y="97"/>
                                  </a:lnTo>
                                  <a:lnTo>
                                    <a:pt x="1" y="119"/>
                                  </a:lnTo>
                                  <a:lnTo>
                                    <a:pt x="4" y="141"/>
                                  </a:lnTo>
                                  <a:lnTo>
                                    <a:pt x="6" y="151"/>
                                  </a:lnTo>
                                </a:path>
                              </a:pathLst>
                            </a:custGeom>
                            <a:noFill/>
                            <a:ln w="19050" cmpd="sng">
                              <a:solidFill>
                                <a:srgbClr val="0000FF"/>
                              </a:solidFill>
                              <a:prstDash val="solid"/>
                              <a:round/>
                              <a:headEnd/>
                              <a:tailEnd/>
                            </a:ln>
                          </p:spPr>
                          <p:txBody>
                            <a:bodyPr/>
                            <a:lstStyle/>
                            <a:p>
                              <a:endParaRPr lang="en-US"/>
                            </a:p>
                          </p:txBody>
                        </p:sp>
                        <p:sp>
                          <p:nvSpPr>
                            <p:cNvPr id="23846" name="Freeform 294"/>
                            <p:cNvSpPr>
                              <a:spLocks/>
                            </p:cNvSpPr>
                            <p:nvPr/>
                          </p:nvSpPr>
                          <p:spPr bwMode="auto">
                            <a:xfrm>
                              <a:off x="3172" y="3314"/>
                              <a:ext cx="119" cy="136"/>
                            </a:xfrm>
                            <a:custGeom>
                              <a:avLst/>
                              <a:gdLst/>
                              <a:ahLst/>
                              <a:cxnLst>
                                <a:cxn ang="0">
                                  <a:pos x="238" y="273"/>
                                </a:cxn>
                                <a:cxn ang="0">
                                  <a:pos x="206" y="248"/>
                                </a:cxn>
                                <a:cxn ang="0">
                                  <a:pos x="196" y="212"/>
                                </a:cxn>
                                <a:cxn ang="0">
                                  <a:pos x="187" y="193"/>
                                </a:cxn>
                                <a:cxn ang="0">
                                  <a:pos x="160" y="181"/>
                                </a:cxn>
                                <a:cxn ang="0">
                                  <a:pos x="138" y="171"/>
                                </a:cxn>
                                <a:cxn ang="0">
                                  <a:pos x="123" y="138"/>
                                </a:cxn>
                                <a:cxn ang="0">
                                  <a:pos x="105" y="116"/>
                                </a:cxn>
                                <a:cxn ang="0">
                                  <a:pos x="78" y="93"/>
                                </a:cxn>
                                <a:cxn ang="0">
                                  <a:pos x="54" y="75"/>
                                </a:cxn>
                                <a:cxn ang="0">
                                  <a:pos x="36" y="75"/>
                                </a:cxn>
                                <a:cxn ang="0">
                                  <a:pos x="36" y="46"/>
                                </a:cxn>
                                <a:cxn ang="0">
                                  <a:pos x="17" y="24"/>
                                </a:cxn>
                                <a:cxn ang="0">
                                  <a:pos x="0" y="0"/>
                                </a:cxn>
                              </a:cxnLst>
                              <a:rect l="0" t="0" r="r" b="b"/>
                              <a:pathLst>
                                <a:path w="238" h="273">
                                  <a:moveTo>
                                    <a:pt x="238" y="273"/>
                                  </a:moveTo>
                                  <a:lnTo>
                                    <a:pt x="206" y="248"/>
                                  </a:lnTo>
                                  <a:lnTo>
                                    <a:pt x="196" y="212"/>
                                  </a:lnTo>
                                  <a:lnTo>
                                    <a:pt x="187" y="193"/>
                                  </a:lnTo>
                                  <a:lnTo>
                                    <a:pt x="160" y="181"/>
                                  </a:lnTo>
                                  <a:lnTo>
                                    <a:pt x="138" y="171"/>
                                  </a:lnTo>
                                  <a:lnTo>
                                    <a:pt x="123" y="138"/>
                                  </a:lnTo>
                                  <a:lnTo>
                                    <a:pt x="105" y="116"/>
                                  </a:lnTo>
                                  <a:lnTo>
                                    <a:pt x="78" y="93"/>
                                  </a:lnTo>
                                  <a:lnTo>
                                    <a:pt x="54" y="75"/>
                                  </a:lnTo>
                                  <a:lnTo>
                                    <a:pt x="36" y="75"/>
                                  </a:lnTo>
                                  <a:lnTo>
                                    <a:pt x="36" y="46"/>
                                  </a:lnTo>
                                  <a:lnTo>
                                    <a:pt x="17" y="24"/>
                                  </a:lnTo>
                                  <a:lnTo>
                                    <a:pt x="0" y="0"/>
                                  </a:lnTo>
                                </a:path>
                              </a:pathLst>
                            </a:custGeom>
                            <a:noFill/>
                            <a:ln w="19050" cmpd="sng">
                              <a:solidFill>
                                <a:srgbClr val="0000FF"/>
                              </a:solidFill>
                              <a:prstDash val="solid"/>
                              <a:round/>
                              <a:headEnd/>
                              <a:tailEnd/>
                            </a:ln>
                          </p:spPr>
                          <p:txBody>
                            <a:bodyPr/>
                            <a:lstStyle/>
                            <a:p>
                              <a:endParaRPr lang="en-US"/>
                            </a:p>
                          </p:txBody>
                        </p:sp>
                      </p:grpSp>
                    </p:grpSp>
                  </p:grpSp>
                </p:grpSp>
              </p:grpSp>
            </p:grpSp>
          </p:grpSp>
        </p:grpSp>
        <p:grpSp>
          <p:nvGrpSpPr>
            <p:cNvPr id="23847" name="Group 295"/>
            <p:cNvGrpSpPr>
              <a:grpSpLocks/>
            </p:cNvGrpSpPr>
            <p:nvPr/>
          </p:nvGrpSpPr>
          <p:grpSpPr bwMode="auto">
            <a:xfrm>
              <a:off x="3537" y="1944"/>
              <a:ext cx="616" cy="802"/>
              <a:chOff x="3537" y="1944"/>
              <a:chExt cx="616" cy="802"/>
            </a:xfrm>
          </p:grpSpPr>
          <p:sp>
            <p:nvSpPr>
              <p:cNvPr id="23848" name="Line 296"/>
              <p:cNvSpPr>
                <a:spLocks noChangeShapeType="1"/>
              </p:cNvSpPr>
              <p:nvPr/>
            </p:nvSpPr>
            <p:spPr bwMode="auto">
              <a:xfrm flipH="1">
                <a:off x="3691" y="2722"/>
                <a:ext cx="16" cy="24"/>
              </a:xfrm>
              <a:prstGeom prst="line">
                <a:avLst/>
              </a:prstGeom>
              <a:noFill/>
              <a:ln w="19050">
                <a:solidFill>
                  <a:srgbClr val="0000FF"/>
                </a:solidFill>
                <a:round/>
                <a:headEnd/>
                <a:tailEnd/>
              </a:ln>
            </p:spPr>
            <p:txBody>
              <a:bodyPr/>
              <a:lstStyle/>
              <a:p>
                <a:endParaRPr lang="en-US"/>
              </a:p>
            </p:txBody>
          </p:sp>
          <p:sp>
            <p:nvSpPr>
              <p:cNvPr id="23849" name="Freeform 297"/>
              <p:cNvSpPr>
                <a:spLocks/>
              </p:cNvSpPr>
              <p:nvPr/>
            </p:nvSpPr>
            <p:spPr bwMode="auto">
              <a:xfrm>
                <a:off x="3537" y="2575"/>
                <a:ext cx="14" cy="57"/>
              </a:xfrm>
              <a:custGeom>
                <a:avLst/>
                <a:gdLst/>
                <a:ahLst/>
                <a:cxnLst>
                  <a:cxn ang="0">
                    <a:pos x="0" y="115"/>
                  </a:cxn>
                  <a:cxn ang="0">
                    <a:pos x="9" y="90"/>
                  </a:cxn>
                  <a:cxn ang="0">
                    <a:pos x="15" y="47"/>
                  </a:cxn>
                  <a:cxn ang="0">
                    <a:pos x="20" y="13"/>
                  </a:cxn>
                  <a:cxn ang="0">
                    <a:pos x="29" y="0"/>
                  </a:cxn>
                </a:cxnLst>
                <a:rect l="0" t="0" r="r" b="b"/>
                <a:pathLst>
                  <a:path w="29" h="115">
                    <a:moveTo>
                      <a:pt x="0" y="115"/>
                    </a:moveTo>
                    <a:lnTo>
                      <a:pt x="9" y="90"/>
                    </a:lnTo>
                    <a:lnTo>
                      <a:pt x="15" y="47"/>
                    </a:lnTo>
                    <a:lnTo>
                      <a:pt x="20" y="13"/>
                    </a:lnTo>
                    <a:lnTo>
                      <a:pt x="29" y="0"/>
                    </a:lnTo>
                  </a:path>
                </a:pathLst>
              </a:custGeom>
              <a:noFill/>
              <a:ln w="19050" cmpd="sng">
                <a:solidFill>
                  <a:srgbClr val="0000FF"/>
                </a:solidFill>
                <a:prstDash val="solid"/>
                <a:round/>
                <a:headEnd/>
                <a:tailEnd/>
              </a:ln>
            </p:spPr>
            <p:txBody>
              <a:bodyPr/>
              <a:lstStyle/>
              <a:p>
                <a:endParaRPr lang="en-US"/>
              </a:p>
            </p:txBody>
          </p:sp>
          <p:sp>
            <p:nvSpPr>
              <p:cNvPr id="23850" name="Freeform 298"/>
              <p:cNvSpPr>
                <a:spLocks/>
              </p:cNvSpPr>
              <p:nvPr/>
            </p:nvSpPr>
            <p:spPr bwMode="auto">
              <a:xfrm>
                <a:off x="4106" y="1944"/>
                <a:ext cx="47" cy="114"/>
              </a:xfrm>
              <a:custGeom>
                <a:avLst/>
                <a:gdLst/>
                <a:ahLst/>
                <a:cxnLst>
                  <a:cxn ang="0">
                    <a:pos x="93" y="0"/>
                  </a:cxn>
                  <a:cxn ang="0">
                    <a:pos x="88" y="6"/>
                  </a:cxn>
                  <a:cxn ang="0">
                    <a:pos x="82" y="35"/>
                  </a:cxn>
                  <a:cxn ang="0">
                    <a:pos x="86" y="55"/>
                  </a:cxn>
                  <a:cxn ang="0">
                    <a:pos x="89" y="68"/>
                  </a:cxn>
                  <a:cxn ang="0">
                    <a:pos x="89" y="90"/>
                  </a:cxn>
                  <a:cxn ang="0">
                    <a:pos x="86" y="100"/>
                  </a:cxn>
                  <a:cxn ang="0">
                    <a:pos x="62" y="128"/>
                  </a:cxn>
                  <a:cxn ang="0">
                    <a:pos x="37" y="155"/>
                  </a:cxn>
                  <a:cxn ang="0">
                    <a:pos x="29" y="158"/>
                  </a:cxn>
                  <a:cxn ang="0">
                    <a:pos x="12" y="165"/>
                  </a:cxn>
                  <a:cxn ang="0">
                    <a:pos x="0" y="176"/>
                  </a:cxn>
                  <a:cxn ang="0">
                    <a:pos x="0" y="204"/>
                  </a:cxn>
                  <a:cxn ang="0">
                    <a:pos x="0" y="228"/>
                  </a:cxn>
                </a:cxnLst>
                <a:rect l="0" t="0" r="r" b="b"/>
                <a:pathLst>
                  <a:path w="93" h="228">
                    <a:moveTo>
                      <a:pt x="93" y="0"/>
                    </a:moveTo>
                    <a:lnTo>
                      <a:pt x="88" y="6"/>
                    </a:lnTo>
                    <a:lnTo>
                      <a:pt x="82" y="35"/>
                    </a:lnTo>
                    <a:lnTo>
                      <a:pt x="86" y="55"/>
                    </a:lnTo>
                    <a:lnTo>
                      <a:pt x="89" y="68"/>
                    </a:lnTo>
                    <a:lnTo>
                      <a:pt x="89" y="90"/>
                    </a:lnTo>
                    <a:lnTo>
                      <a:pt x="86" y="100"/>
                    </a:lnTo>
                    <a:lnTo>
                      <a:pt x="62" y="128"/>
                    </a:lnTo>
                    <a:lnTo>
                      <a:pt x="37" y="155"/>
                    </a:lnTo>
                    <a:lnTo>
                      <a:pt x="29" y="158"/>
                    </a:lnTo>
                    <a:lnTo>
                      <a:pt x="12" y="165"/>
                    </a:lnTo>
                    <a:lnTo>
                      <a:pt x="0" y="176"/>
                    </a:lnTo>
                    <a:lnTo>
                      <a:pt x="0" y="204"/>
                    </a:lnTo>
                    <a:lnTo>
                      <a:pt x="0" y="228"/>
                    </a:lnTo>
                  </a:path>
                </a:pathLst>
              </a:custGeom>
              <a:noFill/>
              <a:ln w="19050" cmpd="sng">
                <a:solidFill>
                  <a:srgbClr val="0000FF"/>
                </a:solidFill>
                <a:prstDash val="solid"/>
                <a:round/>
                <a:headEnd/>
                <a:tailEnd/>
              </a:ln>
            </p:spPr>
            <p:txBody>
              <a:bodyPr/>
              <a:lstStyle/>
              <a:p>
                <a:endParaRPr lang="en-US"/>
              </a:p>
            </p:txBody>
          </p:sp>
        </p:grpSp>
      </p:grpSp>
      <p:sp>
        <p:nvSpPr>
          <p:cNvPr id="23554" name="Rectangle 2"/>
          <p:cNvSpPr>
            <a:spLocks noGrp="1" noChangeArrowheads="1"/>
          </p:cNvSpPr>
          <p:nvPr>
            <p:ph type="title"/>
          </p:nvPr>
        </p:nvSpPr>
        <p:spPr>
          <a:xfrm>
            <a:off x="2362200" y="990600"/>
            <a:ext cx="6324600" cy="990600"/>
          </a:xfrm>
        </p:spPr>
        <p:txBody>
          <a:bodyPr/>
          <a:lstStyle/>
          <a:p>
            <a:r>
              <a:rPr lang="en-US" sz="3200" b="1">
                <a:solidFill>
                  <a:schemeClr val="tx1"/>
                </a:solidFill>
              </a:rPr>
              <a:t>U.S. Harbors Handling over</a:t>
            </a:r>
            <a:br>
              <a:rPr lang="en-US" sz="3200" b="1">
                <a:solidFill>
                  <a:schemeClr val="tx1"/>
                </a:solidFill>
              </a:rPr>
            </a:br>
            <a:r>
              <a:rPr lang="en-US" sz="3200" b="1">
                <a:solidFill>
                  <a:schemeClr val="tx1"/>
                </a:solidFill>
              </a:rPr>
              <a:t>10 Million Metric Tons</a:t>
            </a:r>
          </a:p>
        </p:txBody>
      </p:sp>
      <p:grpSp>
        <p:nvGrpSpPr>
          <p:cNvPr id="23713" name="Group 161"/>
          <p:cNvGrpSpPr>
            <a:grpSpLocks/>
          </p:cNvGrpSpPr>
          <p:nvPr/>
        </p:nvGrpSpPr>
        <p:grpSpPr bwMode="auto">
          <a:xfrm>
            <a:off x="609600" y="1793875"/>
            <a:ext cx="8191500" cy="5064125"/>
            <a:chOff x="268" y="974"/>
            <a:chExt cx="5160" cy="3190"/>
          </a:xfrm>
        </p:grpSpPr>
        <p:sp>
          <p:nvSpPr>
            <p:cNvPr id="23714" name="Freeform 162"/>
            <p:cNvSpPr>
              <a:spLocks/>
            </p:cNvSpPr>
            <p:nvPr/>
          </p:nvSpPr>
          <p:spPr bwMode="auto">
            <a:xfrm>
              <a:off x="4668" y="4046"/>
              <a:ext cx="23" cy="46"/>
            </a:xfrm>
            <a:custGeom>
              <a:avLst/>
              <a:gdLst/>
              <a:ahLst/>
              <a:cxnLst>
                <a:cxn ang="0">
                  <a:pos x="0" y="91"/>
                </a:cxn>
                <a:cxn ang="0">
                  <a:pos x="23" y="63"/>
                </a:cxn>
                <a:cxn ang="0">
                  <a:pos x="48" y="0"/>
                </a:cxn>
                <a:cxn ang="0">
                  <a:pos x="32" y="30"/>
                </a:cxn>
                <a:cxn ang="0">
                  <a:pos x="0" y="91"/>
                </a:cxn>
              </a:cxnLst>
              <a:rect l="0" t="0" r="r" b="b"/>
              <a:pathLst>
                <a:path w="48" h="91">
                  <a:moveTo>
                    <a:pt x="0" y="91"/>
                  </a:moveTo>
                  <a:lnTo>
                    <a:pt x="23" y="63"/>
                  </a:lnTo>
                  <a:lnTo>
                    <a:pt x="48" y="0"/>
                  </a:lnTo>
                  <a:lnTo>
                    <a:pt x="32" y="30"/>
                  </a:lnTo>
                  <a:lnTo>
                    <a:pt x="0" y="91"/>
                  </a:lnTo>
                  <a:close/>
                </a:path>
              </a:pathLst>
            </a:custGeom>
            <a:solidFill>
              <a:srgbClr val="DDDDDD"/>
            </a:solidFill>
            <a:ln w="9525">
              <a:solidFill>
                <a:srgbClr val="000000"/>
              </a:solidFill>
              <a:prstDash val="solid"/>
              <a:round/>
              <a:headEnd/>
              <a:tailEnd/>
            </a:ln>
          </p:spPr>
          <p:txBody>
            <a:bodyPr/>
            <a:lstStyle/>
            <a:p>
              <a:endParaRPr lang="en-US"/>
            </a:p>
          </p:txBody>
        </p:sp>
        <p:grpSp>
          <p:nvGrpSpPr>
            <p:cNvPr id="23715" name="Group 163"/>
            <p:cNvGrpSpPr>
              <a:grpSpLocks/>
            </p:cNvGrpSpPr>
            <p:nvPr/>
          </p:nvGrpSpPr>
          <p:grpSpPr bwMode="auto">
            <a:xfrm>
              <a:off x="268" y="974"/>
              <a:ext cx="5160" cy="3190"/>
              <a:chOff x="268" y="974"/>
              <a:chExt cx="5160" cy="3190"/>
            </a:xfrm>
          </p:grpSpPr>
          <p:sp>
            <p:nvSpPr>
              <p:cNvPr id="23716" name="Freeform 164"/>
              <p:cNvSpPr>
                <a:spLocks/>
              </p:cNvSpPr>
              <p:nvPr/>
            </p:nvSpPr>
            <p:spPr bwMode="auto">
              <a:xfrm>
                <a:off x="1193" y="3914"/>
                <a:ext cx="56" cy="107"/>
              </a:xfrm>
              <a:custGeom>
                <a:avLst/>
                <a:gdLst/>
                <a:ahLst/>
                <a:cxnLst>
                  <a:cxn ang="0">
                    <a:pos x="0" y="54"/>
                  </a:cxn>
                  <a:cxn ang="0">
                    <a:pos x="21" y="0"/>
                  </a:cxn>
                  <a:cxn ang="0">
                    <a:pos x="77" y="54"/>
                  </a:cxn>
                  <a:cxn ang="0">
                    <a:pos x="112" y="212"/>
                  </a:cxn>
                  <a:cxn ang="0">
                    <a:pos x="0" y="54"/>
                  </a:cxn>
                </a:cxnLst>
                <a:rect l="0" t="0" r="r" b="b"/>
                <a:pathLst>
                  <a:path w="112" h="212">
                    <a:moveTo>
                      <a:pt x="0" y="54"/>
                    </a:moveTo>
                    <a:lnTo>
                      <a:pt x="21" y="0"/>
                    </a:lnTo>
                    <a:lnTo>
                      <a:pt x="77" y="54"/>
                    </a:lnTo>
                    <a:lnTo>
                      <a:pt x="112" y="212"/>
                    </a:lnTo>
                    <a:lnTo>
                      <a:pt x="0" y="54"/>
                    </a:lnTo>
                    <a:close/>
                  </a:path>
                </a:pathLst>
              </a:custGeom>
              <a:solidFill>
                <a:srgbClr val="DDDDDD"/>
              </a:solidFill>
              <a:ln w="1588">
                <a:solidFill>
                  <a:srgbClr val="000000"/>
                </a:solidFill>
                <a:prstDash val="solid"/>
                <a:round/>
                <a:headEnd/>
                <a:tailEnd/>
              </a:ln>
            </p:spPr>
            <p:txBody>
              <a:bodyPr/>
              <a:lstStyle/>
              <a:p>
                <a:endParaRPr lang="en-US"/>
              </a:p>
            </p:txBody>
          </p:sp>
          <p:sp>
            <p:nvSpPr>
              <p:cNvPr id="23717" name="Freeform 165"/>
              <p:cNvSpPr>
                <a:spLocks/>
              </p:cNvSpPr>
              <p:nvPr/>
            </p:nvSpPr>
            <p:spPr bwMode="auto">
              <a:xfrm>
                <a:off x="1337" y="4021"/>
                <a:ext cx="16" cy="34"/>
              </a:xfrm>
              <a:custGeom>
                <a:avLst/>
                <a:gdLst/>
                <a:ahLst/>
                <a:cxnLst>
                  <a:cxn ang="0">
                    <a:pos x="0" y="67"/>
                  </a:cxn>
                  <a:cxn ang="0">
                    <a:pos x="4" y="0"/>
                  </a:cxn>
                  <a:cxn ang="0">
                    <a:pos x="31" y="57"/>
                  </a:cxn>
                  <a:cxn ang="0">
                    <a:pos x="0" y="67"/>
                  </a:cxn>
                </a:cxnLst>
                <a:rect l="0" t="0" r="r" b="b"/>
                <a:pathLst>
                  <a:path w="31" h="67">
                    <a:moveTo>
                      <a:pt x="0" y="67"/>
                    </a:moveTo>
                    <a:lnTo>
                      <a:pt x="4" y="0"/>
                    </a:lnTo>
                    <a:lnTo>
                      <a:pt x="31" y="57"/>
                    </a:lnTo>
                    <a:lnTo>
                      <a:pt x="0" y="67"/>
                    </a:lnTo>
                    <a:close/>
                  </a:path>
                </a:pathLst>
              </a:custGeom>
              <a:solidFill>
                <a:srgbClr val="DDDDDD"/>
              </a:solidFill>
              <a:ln w="1588">
                <a:solidFill>
                  <a:srgbClr val="000000"/>
                </a:solidFill>
                <a:prstDash val="solid"/>
                <a:round/>
                <a:headEnd/>
                <a:tailEnd/>
              </a:ln>
            </p:spPr>
            <p:txBody>
              <a:bodyPr/>
              <a:lstStyle/>
              <a:p>
                <a:endParaRPr lang="en-US"/>
              </a:p>
            </p:txBody>
          </p:sp>
          <p:sp>
            <p:nvSpPr>
              <p:cNvPr id="23718" name="Freeform 166"/>
              <p:cNvSpPr>
                <a:spLocks/>
              </p:cNvSpPr>
              <p:nvPr/>
            </p:nvSpPr>
            <p:spPr bwMode="auto">
              <a:xfrm>
                <a:off x="1517" y="3708"/>
                <a:ext cx="64" cy="57"/>
              </a:xfrm>
              <a:custGeom>
                <a:avLst/>
                <a:gdLst/>
                <a:ahLst/>
                <a:cxnLst>
                  <a:cxn ang="0">
                    <a:pos x="0" y="29"/>
                  </a:cxn>
                  <a:cxn ang="0">
                    <a:pos x="26" y="94"/>
                  </a:cxn>
                  <a:cxn ang="0">
                    <a:pos x="54" y="94"/>
                  </a:cxn>
                  <a:cxn ang="0">
                    <a:pos x="58" y="74"/>
                  </a:cxn>
                  <a:cxn ang="0">
                    <a:pos x="94" y="113"/>
                  </a:cxn>
                  <a:cxn ang="0">
                    <a:pos x="126" y="107"/>
                  </a:cxn>
                  <a:cxn ang="0">
                    <a:pos x="122" y="71"/>
                  </a:cxn>
                  <a:cxn ang="0">
                    <a:pos x="92" y="60"/>
                  </a:cxn>
                  <a:cxn ang="0">
                    <a:pos x="68" y="0"/>
                  </a:cxn>
                  <a:cxn ang="0">
                    <a:pos x="0" y="29"/>
                  </a:cxn>
                </a:cxnLst>
                <a:rect l="0" t="0" r="r" b="b"/>
                <a:pathLst>
                  <a:path w="126" h="113">
                    <a:moveTo>
                      <a:pt x="0" y="29"/>
                    </a:moveTo>
                    <a:lnTo>
                      <a:pt x="26" y="94"/>
                    </a:lnTo>
                    <a:lnTo>
                      <a:pt x="54" y="94"/>
                    </a:lnTo>
                    <a:lnTo>
                      <a:pt x="58" y="74"/>
                    </a:lnTo>
                    <a:lnTo>
                      <a:pt x="94" y="113"/>
                    </a:lnTo>
                    <a:lnTo>
                      <a:pt x="126" y="107"/>
                    </a:lnTo>
                    <a:lnTo>
                      <a:pt x="122" y="71"/>
                    </a:lnTo>
                    <a:lnTo>
                      <a:pt x="92" y="60"/>
                    </a:lnTo>
                    <a:lnTo>
                      <a:pt x="68" y="0"/>
                    </a:lnTo>
                    <a:lnTo>
                      <a:pt x="0" y="29"/>
                    </a:lnTo>
                    <a:close/>
                  </a:path>
                </a:pathLst>
              </a:custGeom>
              <a:solidFill>
                <a:srgbClr val="DDDDDD"/>
              </a:solidFill>
              <a:ln w="1588">
                <a:solidFill>
                  <a:srgbClr val="000000"/>
                </a:solidFill>
                <a:prstDash val="solid"/>
                <a:round/>
                <a:headEnd/>
                <a:tailEnd/>
              </a:ln>
            </p:spPr>
            <p:txBody>
              <a:bodyPr/>
              <a:lstStyle/>
              <a:p>
                <a:endParaRPr lang="en-US"/>
              </a:p>
            </p:txBody>
          </p:sp>
          <p:sp>
            <p:nvSpPr>
              <p:cNvPr id="23719" name="Freeform 167"/>
              <p:cNvSpPr>
                <a:spLocks/>
              </p:cNvSpPr>
              <p:nvPr/>
            </p:nvSpPr>
            <p:spPr bwMode="auto">
              <a:xfrm>
                <a:off x="1651" y="3804"/>
                <a:ext cx="27" cy="21"/>
              </a:xfrm>
              <a:custGeom>
                <a:avLst/>
                <a:gdLst/>
                <a:ahLst/>
                <a:cxnLst>
                  <a:cxn ang="0">
                    <a:pos x="0" y="0"/>
                  </a:cxn>
                  <a:cxn ang="0">
                    <a:pos x="18" y="42"/>
                  </a:cxn>
                  <a:cxn ang="0">
                    <a:pos x="54" y="26"/>
                  </a:cxn>
                  <a:cxn ang="0">
                    <a:pos x="38" y="0"/>
                  </a:cxn>
                  <a:cxn ang="0">
                    <a:pos x="0" y="0"/>
                  </a:cxn>
                </a:cxnLst>
                <a:rect l="0" t="0" r="r" b="b"/>
                <a:pathLst>
                  <a:path w="54" h="42">
                    <a:moveTo>
                      <a:pt x="0" y="0"/>
                    </a:moveTo>
                    <a:lnTo>
                      <a:pt x="18" y="42"/>
                    </a:lnTo>
                    <a:lnTo>
                      <a:pt x="54" y="26"/>
                    </a:lnTo>
                    <a:lnTo>
                      <a:pt x="38" y="0"/>
                    </a:lnTo>
                    <a:lnTo>
                      <a:pt x="0" y="0"/>
                    </a:lnTo>
                    <a:close/>
                  </a:path>
                </a:pathLst>
              </a:custGeom>
              <a:solidFill>
                <a:srgbClr val="DDDDDD"/>
              </a:solidFill>
              <a:ln w="1588">
                <a:solidFill>
                  <a:srgbClr val="000000"/>
                </a:solidFill>
                <a:prstDash val="solid"/>
                <a:round/>
                <a:headEnd/>
                <a:tailEnd/>
              </a:ln>
            </p:spPr>
            <p:txBody>
              <a:bodyPr/>
              <a:lstStyle/>
              <a:p>
                <a:endParaRPr lang="en-US"/>
              </a:p>
            </p:txBody>
          </p:sp>
          <p:grpSp>
            <p:nvGrpSpPr>
              <p:cNvPr id="23720" name="Group 168"/>
              <p:cNvGrpSpPr>
                <a:grpSpLocks/>
              </p:cNvGrpSpPr>
              <p:nvPr/>
            </p:nvGrpSpPr>
            <p:grpSpPr bwMode="auto">
              <a:xfrm>
                <a:off x="268" y="974"/>
                <a:ext cx="5160" cy="3190"/>
                <a:chOff x="268" y="974"/>
                <a:chExt cx="5160" cy="3190"/>
              </a:xfrm>
            </p:grpSpPr>
            <p:sp>
              <p:nvSpPr>
                <p:cNvPr id="23721" name="Freeform 169"/>
                <p:cNvSpPr>
                  <a:spLocks/>
                </p:cNvSpPr>
                <p:nvPr/>
              </p:nvSpPr>
              <p:spPr bwMode="auto">
                <a:xfrm>
                  <a:off x="4861" y="2429"/>
                  <a:ext cx="42" cy="121"/>
                </a:xfrm>
                <a:custGeom>
                  <a:avLst/>
                  <a:gdLst/>
                  <a:ahLst/>
                  <a:cxnLst>
                    <a:cxn ang="0">
                      <a:pos x="2" y="137"/>
                    </a:cxn>
                    <a:cxn ang="0">
                      <a:pos x="0" y="209"/>
                    </a:cxn>
                    <a:cxn ang="0">
                      <a:pos x="18" y="242"/>
                    </a:cxn>
                    <a:cxn ang="0">
                      <a:pos x="31" y="151"/>
                    </a:cxn>
                    <a:cxn ang="0">
                      <a:pos x="58" y="115"/>
                    </a:cxn>
                    <a:cxn ang="0">
                      <a:pos x="82" y="0"/>
                    </a:cxn>
                    <a:cxn ang="0">
                      <a:pos x="33" y="28"/>
                    </a:cxn>
                    <a:cxn ang="0">
                      <a:pos x="2" y="137"/>
                    </a:cxn>
                  </a:cxnLst>
                  <a:rect l="0" t="0" r="r" b="b"/>
                  <a:pathLst>
                    <a:path w="82" h="242">
                      <a:moveTo>
                        <a:pt x="2" y="137"/>
                      </a:moveTo>
                      <a:lnTo>
                        <a:pt x="0" y="209"/>
                      </a:lnTo>
                      <a:lnTo>
                        <a:pt x="18" y="242"/>
                      </a:lnTo>
                      <a:lnTo>
                        <a:pt x="31" y="151"/>
                      </a:lnTo>
                      <a:lnTo>
                        <a:pt x="58" y="115"/>
                      </a:lnTo>
                      <a:lnTo>
                        <a:pt x="82" y="0"/>
                      </a:lnTo>
                      <a:lnTo>
                        <a:pt x="33" y="28"/>
                      </a:lnTo>
                      <a:lnTo>
                        <a:pt x="2" y="137"/>
                      </a:lnTo>
                      <a:close/>
                    </a:path>
                  </a:pathLst>
                </a:custGeom>
                <a:solidFill>
                  <a:srgbClr val="DDDDDD"/>
                </a:solidFill>
                <a:ln w="9525">
                  <a:solidFill>
                    <a:srgbClr val="000000"/>
                  </a:solidFill>
                  <a:prstDash val="solid"/>
                  <a:round/>
                  <a:headEnd/>
                  <a:tailEnd/>
                </a:ln>
              </p:spPr>
              <p:txBody>
                <a:bodyPr/>
                <a:lstStyle/>
                <a:p>
                  <a:endParaRPr lang="en-US"/>
                </a:p>
              </p:txBody>
            </p:sp>
            <p:grpSp>
              <p:nvGrpSpPr>
                <p:cNvPr id="23722" name="Group 170"/>
                <p:cNvGrpSpPr>
                  <a:grpSpLocks/>
                </p:cNvGrpSpPr>
                <p:nvPr/>
              </p:nvGrpSpPr>
              <p:grpSpPr bwMode="auto">
                <a:xfrm>
                  <a:off x="268" y="974"/>
                  <a:ext cx="5160" cy="3190"/>
                  <a:chOff x="268" y="974"/>
                  <a:chExt cx="5160" cy="3190"/>
                </a:xfrm>
              </p:grpSpPr>
              <p:sp>
                <p:nvSpPr>
                  <p:cNvPr id="23723" name="Freeform 171"/>
                  <p:cNvSpPr>
                    <a:spLocks/>
                  </p:cNvSpPr>
                  <p:nvPr/>
                </p:nvSpPr>
                <p:spPr bwMode="auto">
                  <a:xfrm>
                    <a:off x="4955" y="1988"/>
                    <a:ext cx="180" cy="108"/>
                  </a:xfrm>
                  <a:custGeom>
                    <a:avLst/>
                    <a:gdLst/>
                    <a:ahLst/>
                    <a:cxnLst>
                      <a:cxn ang="0">
                        <a:pos x="0" y="192"/>
                      </a:cxn>
                      <a:cxn ang="0">
                        <a:pos x="10" y="210"/>
                      </a:cxn>
                      <a:cxn ang="0">
                        <a:pos x="17" y="211"/>
                      </a:cxn>
                      <a:cxn ang="0">
                        <a:pos x="29" y="193"/>
                      </a:cxn>
                      <a:cxn ang="0">
                        <a:pos x="43" y="190"/>
                      </a:cxn>
                      <a:cxn ang="0">
                        <a:pos x="47" y="194"/>
                      </a:cxn>
                      <a:cxn ang="0">
                        <a:pos x="26" y="216"/>
                      </a:cxn>
                      <a:cxn ang="0">
                        <a:pos x="60" y="201"/>
                      </a:cxn>
                      <a:cxn ang="0">
                        <a:pos x="65" y="192"/>
                      </a:cxn>
                      <a:cxn ang="0">
                        <a:pos x="113" y="171"/>
                      </a:cxn>
                      <a:cxn ang="0">
                        <a:pos x="154" y="141"/>
                      </a:cxn>
                      <a:cxn ang="0">
                        <a:pos x="199" y="122"/>
                      </a:cxn>
                      <a:cxn ang="0">
                        <a:pos x="235" y="99"/>
                      </a:cxn>
                      <a:cxn ang="0">
                        <a:pos x="233" y="104"/>
                      </a:cxn>
                      <a:cxn ang="0">
                        <a:pos x="160" y="159"/>
                      </a:cxn>
                      <a:cxn ang="0">
                        <a:pos x="148" y="165"/>
                      </a:cxn>
                      <a:cxn ang="0">
                        <a:pos x="157" y="169"/>
                      </a:cxn>
                      <a:cxn ang="0">
                        <a:pos x="176" y="155"/>
                      </a:cxn>
                      <a:cxn ang="0">
                        <a:pos x="288" y="75"/>
                      </a:cxn>
                      <a:cxn ang="0">
                        <a:pos x="304" y="57"/>
                      </a:cxn>
                      <a:cxn ang="0">
                        <a:pos x="357" y="13"/>
                      </a:cxn>
                      <a:cxn ang="0">
                        <a:pos x="359" y="3"/>
                      </a:cxn>
                      <a:cxn ang="0">
                        <a:pos x="352" y="4"/>
                      </a:cxn>
                      <a:cxn ang="0">
                        <a:pos x="326" y="28"/>
                      </a:cxn>
                      <a:cxn ang="0">
                        <a:pos x="312" y="22"/>
                      </a:cxn>
                      <a:cxn ang="0">
                        <a:pos x="287" y="39"/>
                      </a:cxn>
                      <a:cxn ang="0">
                        <a:pos x="282" y="34"/>
                      </a:cxn>
                      <a:cxn ang="0">
                        <a:pos x="261" y="82"/>
                      </a:cxn>
                      <a:cxn ang="0">
                        <a:pos x="252" y="75"/>
                      </a:cxn>
                      <a:cxn ang="0">
                        <a:pos x="233" y="75"/>
                      </a:cxn>
                      <a:cxn ang="0">
                        <a:pos x="268" y="38"/>
                      </a:cxn>
                      <a:cxn ang="0">
                        <a:pos x="263" y="27"/>
                      </a:cxn>
                      <a:cxn ang="0">
                        <a:pos x="287" y="0"/>
                      </a:cxn>
                      <a:cxn ang="0">
                        <a:pos x="279" y="1"/>
                      </a:cxn>
                      <a:cxn ang="0">
                        <a:pos x="231" y="56"/>
                      </a:cxn>
                      <a:cxn ang="0">
                        <a:pos x="173" y="78"/>
                      </a:cxn>
                      <a:cxn ang="0">
                        <a:pos x="142" y="80"/>
                      </a:cxn>
                      <a:cxn ang="0">
                        <a:pos x="137" y="94"/>
                      </a:cxn>
                      <a:cxn ang="0">
                        <a:pos x="100" y="106"/>
                      </a:cxn>
                      <a:cxn ang="0">
                        <a:pos x="86" y="104"/>
                      </a:cxn>
                      <a:cxn ang="0">
                        <a:pos x="86" y="115"/>
                      </a:cxn>
                      <a:cxn ang="0">
                        <a:pos x="69" y="115"/>
                      </a:cxn>
                      <a:cxn ang="0">
                        <a:pos x="60" y="126"/>
                      </a:cxn>
                      <a:cxn ang="0">
                        <a:pos x="55" y="141"/>
                      </a:cxn>
                      <a:cxn ang="0">
                        <a:pos x="48" y="134"/>
                      </a:cxn>
                      <a:cxn ang="0">
                        <a:pos x="42" y="154"/>
                      </a:cxn>
                      <a:cxn ang="0">
                        <a:pos x="15" y="162"/>
                      </a:cxn>
                      <a:cxn ang="0">
                        <a:pos x="13" y="175"/>
                      </a:cxn>
                      <a:cxn ang="0">
                        <a:pos x="0" y="192"/>
                      </a:cxn>
                    </a:cxnLst>
                    <a:rect l="0" t="0" r="r" b="b"/>
                    <a:pathLst>
                      <a:path w="359" h="216">
                        <a:moveTo>
                          <a:pt x="0" y="192"/>
                        </a:moveTo>
                        <a:lnTo>
                          <a:pt x="10" y="210"/>
                        </a:lnTo>
                        <a:lnTo>
                          <a:pt x="17" y="211"/>
                        </a:lnTo>
                        <a:lnTo>
                          <a:pt x="29" y="193"/>
                        </a:lnTo>
                        <a:lnTo>
                          <a:pt x="43" y="190"/>
                        </a:lnTo>
                        <a:lnTo>
                          <a:pt x="47" y="194"/>
                        </a:lnTo>
                        <a:lnTo>
                          <a:pt x="26" y="216"/>
                        </a:lnTo>
                        <a:lnTo>
                          <a:pt x="60" y="201"/>
                        </a:lnTo>
                        <a:lnTo>
                          <a:pt x="65" y="192"/>
                        </a:lnTo>
                        <a:lnTo>
                          <a:pt x="113" y="171"/>
                        </a:lnTo>
                        <a:lnTo>
                          <a:pt x="154" y="141"/>
                        </a:lnTo>
                        <a:lnTo>
                          <a:pt x="199" y="122"/>
                        </a:lnTo>
                        <a:lnTo>
                          <a:pt x="235" y="99"/>
                        </a:lnTo>
                        <a:lnTo>
                          <a:pt x="233" y="104"/>
                        </a:lnTo>
                        <a:lnTo>
                          <a:pt x="160" y="159"/>
                        </a:lnTo>
                        <a:lnTo>
                          <a:pt x="148" y="165"/>
                        </a:lnTo>
                        <a:lnTo>
                          <a:pt x="157" y="169"/>
                        </a:lnTo>
                        <a:lnTo>
                          <a:pt x="176" y="155"/>
                        </a:lnTo>
                        <a:lnTo>
                          <a:pt x="288" y="75"/>
                        </a:lnTo>
                        <a:lnTo>
                          <a:pt x="304" y="57"/>
                        </a:lnTo>
                        <a:lnTo>
                          <a:pt x="357" y="13"/>
                        </a:lnTo>
                        <a:lnTo>
                          <a:pt x="359" y="3"/>
                        </a:lnTo>
                        <a:lnTo>
                          <a:pt x="352" y="4"/>
                        </a:lnTo>
                        <a:lnTo>
                          <a:pt x="326" y="28"/>
                        </a:lnTo>
                        <a:lnTo>
                          <a:pt x="312" y="22"/>
                        </a:lnTo>
                        <a:lnTo>
                          <a:pt x="287" y="39"/>
                        </a:lnTo>
                        <a:lnTo>
                          <a:pt x="282" y="34"/>
                        </a:lnTo>
                        <a:lnTo>
                          <a:pt x="261" y="82"/>
                        </a:lnTo>
                        <a:lnTo>
                          <a:pt x="252" y="75"/>
                        </a:lnTo>
                        <a:lnTo>
                          <a:pt x="233" y="75"/>
                        </a:lnTo>
                        <a:lnTo>
                          <a:pt x="268" y="38"/>
                        </a:lnTo>
                        <a:lnTo>
                          <a:pt x="263" y="27"/>
                        </a:lnTo>
                        <a:lnTo>
                          <a:pt x="287" y="0"/>
                        </a:lnTo>
                        <a:lnTo>
                          <a:pt x="279" y="1"/>
                        </a:lnTo>
                        <a:lnTo>
                          <a:pt x="231" y="56"/>
                        </a:lnTo>
                        <a:lnTo>
                          <a:pt x="173" y="78"/>
                        </a:lnTo>
                        <a:lnTo>
                          <a:pt x="142" y="80"/>
                        </a:lnTo>
                        <a:lnTo>
                          <a:pt x="137" y="94"/>
                        </a:lnTo>
                        <a:lnTo>
                          <a:pt x="100" y="106"/>
                        </a:lnTo>
                        <a:lnTo>
                          <a:pt x="86" y="104"/>
                        </a:lnTo>
                        <a:lnTo>
                          <a:pt x="86" y="115"/>
                        </a:lnTo>
                        <a:lnTo>
                          <a:pt x="69" y="115"/>
                        </a:lnTo>
                        <a:lnTo>
                          <a:pt x="60" y="126"/>
                        </a:lnTo>
                        <a:lnTo>
                          <a:pt x="55" y="141"/>
                        </a:lnTo>
                        <a:lnTo>
                          <a:pt x="48" y="134"/>
                        </a:lnTo>
                        <a:lnTo>
                          <a:pt x="42" y="154"/>
                        </a:lnTo>
                        <a:lnTo>
                          <a:pt x="15" y="162"/>
                        </a:lnTo>
                        <a:lnTo>
                          <a:pt x="13" y="175"/>
                        </a:lnTo>
                        <a:lnTo>
                          <a:pt x="0" y="192"/>
                        </a:lnTo>
                        <a:close/>
                      </a:path>
                    </a:pathLst>
                  </a:custGeom>
                  <a:solidFill>
                    <a:srgbClr val="DDDDDD"/>
                  </a:solidFill>
                  <a:ln w="9525">
                    <a:solidFill>
                      <a:srgbClr val="000000"/>
                    </a:solidFill>
                    <a:prstDash val="solid"/>
                    <a:round/>
                    <a:headEnd/>
                    <a:tailEnd/>
                  </a:ln>
                </p:spPr>
                <p:txBody>
                  <a:bodyPr/>
                  <a:lstStyle/>
                  <a:p>
                    <a:endParaRPr lang="en-US"/>
                  </a:p>
                </p:txBody>
              </p:sp>
              <p:sp>
                <p:nvSpPr>
                  <p:cNvPr id="23724" name="Freeform 172"/>
                  <p:cNvSpPr>
                    <a:spLocks/>
                  </p:cNvSpPr>
                  <p:nvPr/>
                </p:nvSpPr>
                <p:spPr bwMode="auto">
                  <a:xfrm>
                    <a:off x="3512" y="1374"/>
                    <a:ext cx="55" cy="29"/>
                  </a:xfrm>
                  <a:custGeom>
                    <a:avLst/>
                    <a:gdLst/>
                    <a:ahLst/>
                    <a:cxnLst>
                      <a:cxn ang="0">
                        <a:pos x="0" y="58"/>
                      </a:cxn>
                      <a:cxn ang="0">
                        <a:pos x="10" y="47"/>
                      </a:cxn>
                      <a:cxn ang="0">
                        <a:pos x="21" y="37"/>
                      </a:cxn>
                      <a:cxn ang="0">
                        <a:pos x="26" y="33"/>
                      </a:cxn>
                      <a:cxn ang="0">
                        <a:pos x="45" y="24"/>
                      </a:cxn>
                      <a:cxn ang="0">
                        <a:pos x="59" y="17"/>
                      </a:cxn>
                      <a:cxn ang="0">
                        <a:pos x="74" y="8"/>
                      </a:cxn>
                      <a:cxn ang="0">
                        <a:pos x="85" y="0"/>
                      </a:cxn>
                      <a:cxn ang="0">
                        <a:pos x="108" y="0"/>
                      </a:cxn>
                      <a:cxn ang="0">
                        <a:pos x="110" y="8"/>
                      </a:cxn>
                      <a:cxn ang="0">
                        <a:pos x="105" y="13"/>
                      </a:cxn>
                      <a:cxn ang="0">
                        <a:pos x="96" y="17"/>
                      </a:cxn>
                      <a:cxn ang="0">
                        <a:pos x="87" y="24"/>
                      </a:cxn>
                      <a:cxn ang="0">
                        <a:pos x="78" y="24"/>
                      </a:cxn>
                      <a:cxn ang="0">
                        <a:pos x="72" y="33"/>
                      </a:cxn>
                      <a:cxn ang="0">
                        <a:pos x="59" y="33"/>
                      </a:cxn>
                      <a:cxn ang="0">
                        <a:pos x="52" y="35"/>
                      </a:cxn>
                      <a:cxn ang="0">
                        <a:pos x="48" y="39"/>
                      </a:cxn>
                      <a:cxn ang="0">
                        <a:pos x="39" y="45"/>
                      </a:cxn>
                      <a:cxn ang="0">
                        <a:pos x="33" y="49"/>
                      </a:cxn>
                      <a:cxn ang="0">
                        <a:pos x="26" y="56"/>
                      </a:cxn>
                      <a:cxn ang="0">
                        <a:pos x="24" y="58"/>
                      </a:cxn>
                      <a:cxn ang="0">
                        <a:pos x="8" y="58"/>
                      </a:cxn>
                      <a:cxn ang="0">
                        <a:pos x="0" y="58"/>
                      </a:cxn>
                    </a:cxnLst>
                    <a:rect l="0" t="0" r="r" b="b"/>
                    <a:pathLst>
                      <a:path w="110" h="58">
                        <a:moveTo>
                          <a:pt x="0" y="58"/>
                        </a:moveTo>
                        <a:lnTo>
                          <a:pt x="10" y="47"/>
                        </a:lnTo>
                        <a:lnTo>
                          <a:pt x="21" y="37"/>
                        </a:lnTo>
                        <a:lnTo>
                          <a:pt x="26" y="33"/>
                        </a:lnTo>
                        <a:lnTo>
                          <a:pt x="45" y="24"/>
                        </a:lnTo>
                        <a:lnTo>
                          <a:pt x="59" y="17"/>
                        </a:lnTo>
                        <a:lnTo>
                          <a:pt x="74" y="8"/>
                        </a:lnTo>
                        <a:lnTo>
                          <a:pt x="85" y="0"/>
                        </a:lnTo>
                        <a:lnTo>
                          <a:pt x="108" y="0"/>
                        </a:lnTo>
                        <a:lnTo>
                          <a:pt x="110" y="8"/>
                        </a:lnTo>
                        <a:lnTo>
                          <a:pt x="105" y="13"/>
                        </a:lnTo>
                        <a:lnTo>
                          <a:pt x="96" y="17"/>
                        </a:lnTo>
                        <a:lnTo>
                          <a:pt x="87" y="24"/>
                        </a:lnTo>
                        <a:lnTo>
                          <a:pt x="78" y="24"/>
                        </a:lnTo>
                        <a:lnTo>
                          <a:pt x="72" y="33"/>
                        </a:lnTo>
                        <a:lnTo>
                          <a:pt x="59" y="33"/>
                        </a:lnTo>
                        <a:lnTo>
                          <a:pt x="52" y="35"/>
                        </a:lnTo>
                        <a:lnTo>
                          <a:pt x="48" y="39"/>
                        </a:lnTo>
                        <a:lnTo>
                          <a:pt x="39" y="45"/>
                        </a:lnTo>
                        <a:lnTo>
                          <a:pt x="33" y="49"/>
                        </a:lnTo>
                        <a:lnTo>
                          <a:pt x="26" y="56"/>
                        </a:lnTo>
                        <a:lnTo>
                          <a:pt x="24" y="58"/>
                        </a:lnTo>
                        <a:lnTo>
                          <a:pt x="8" y="58"/>
                        </a:lnTo>
                        <a:lnTo>
                          <a:pt x="0" y="58"/>
                        </a:lnTo>
                        <a:close/>
                      </a:path>
                    </a:pathLst>
                  </a:custGeom>
                  <a:solidFill>
                    <a:srgbClr val="DDDDDD"/>
                  </a:solidFill>
                  <a:ln w="9525">
                    <a:solidFill>
                      <a:srgbClr val="000000"/>
                    </a:solidFill>
                    <a:prstDash val="solid"/>
                    <a:round/>
                    <a:headEnd/>
                    <a:tailEnd/>
                  </a:ln>
                </p:spPr>
                <p:txBody>
                  <a:bodyPr/>
                  <a:lstStyle/>
                  <a:p>
                    <a:endParaRPr lang="en-US"/>
                  </a:p>
                </p:txBody>
              </p:sp>
              <p:grpSp>
                <p:nvGrpSpPr>
                  <p:cNvPr id="23725" name="Group 173"/>
                  <p:cNvGrpSpPr>
                    <a:grpSpLocks/>
                  </p:cNvGrpSpPr>
                  <p:nvPr/>
                </p:nvGrpSpPr>
                <p:grpSpPr bwMode="auto">
                  <a:xfrm>
                    <a:off x="268" y="974"/>
                    <a:ext cx="5160" cy="3190"/>
                    <a:chOff x="268" y="974"/>
                    <a:chExt cx="5160" cy="3190"/>
                  </a:xfrm>
                </p:grpSpPr>
                <p:sp>
                  <p:nvSpPr>
                    <p:cNvPr id="23726" name="Freeform 174"/>
                    <p:cNvSpPr>
                      <a:spLocks/>
                    </p:cNvSpPr>
                    <p:nvPr/>
                  </p:nvSpPr>
                  <p:spPr bwMode="auto">
                    <a:xfrm>
                      <a:off x="4544" y="4132"/>
                      <a:ext cx="44" cy="32"/>
                    </a:xfrm>
                    <a:custGeom>
                      <a:avLst/>
                      <a:gdLst/>
                      <a:ahLst/>
                      <a:cxnLst>
                        <a:cxn ang="0">
                          <a:pos x="0" y="62"/>
                        </a:cxn>
                        <a:cxn ang="0">
                          <a:pos x="4" y="27"/>
                        </a:cxn>
                        <a:cxn ang="0">
                          <a:pos x="37" y="25"/>
                        </a:cxn>
                        <a:cxn ang="0">
                          <a:pos x="40" y="0"/>
                        </a:cxn>
                        <a:cxn ang="0">
                          <a:pos x="89" y="26"/>
                        </a:cxn>
                        <a:cxn ang="0">
                          <a:pos x="40" y="42"/>
                        </a:cxn>
                        <a:cxn ang="0">
                          <a:pos x="18" y="37"/>
                        </a:cxn>
                        <a:cxn ang="0">
                          <a:pos x="25" y="53"/>
                        </a:cxn>
                        <a:cxn ang="0">
                          <a:pos x="0" y="62"/>
                        </a:cxn>
                      </a:cxnLst>
                      <a:rect l="0" t="0" r="r" b="b"/>
                      <a:pathLst>
                        <a:path w="89" h="62">
                          <a:moveTo>
                            <a:pt x="0" y="62"/>
                          </a:moveTo>
                          <a:lnTo>
                            <a:pt x="4" y="27"/>
                          </a:lnTo>
                          <a:lnTo>
                            <a:pt x="37" y="25"/>
                          </a:lnTo>
                          <a:lnTo>
                            <a:pt x="40" y="0"/>
                          </a:lnTo>
                          <a:lnTo>
                            <a:pt x="89" y="26"/>
                          </a:lnTo>
                          <a:lnTo>
                            <a:pt x="40" y="42"/>
                          </a:lnTo>
                          <a:lnTo>
                            <a:pt x="18" y="37"/>
                          </a:lnTo>
                          <a:lnTo>
                            <a:pt x="25" y="53"/>
                          </a:lnTo>
                          <a:lnTo>
                            <a:pt x="0" y="62"/>
                          </a:lnTo>
                          <a:close/>
                        </a:path>
                      </a:pathLst>
                    </a:custGeom>
                    <a:solidFill>
                      <a:srgbClr val="DDDDDD"/>
                    </a:solidFill>
                    <a:ln w="9525">
                      <a:solidFill>
                        <a:srgbClr val="000000"/>
                      </a:solidFill>
                      <a:prstDash val="solid"/>
                      <a:round/>
                      <a:headEnd/>
                      <a:tailEnd/>
                    </a:ln>
                  </p:spPr>
                  <p:txBody>
                    <a:bodyPr/>
                    <a:lstStyle/>
                    <a:p>
                      <a:endParaRPr lang="en-US"/>
                    </a:p>
                  </p:txBody>
                </p:sp>
                <p:sp>
                  <p:nvSpPr>
                    <p:cNvPr id="23727" name="Freeform 175"/>
                    <p:cNvSpPr>
                      <a:spLocks/>
                    </p:cNvSpPr>
                    <p:nvPr/>
                  </p:nvSpPr>
                  <p:spPr bwMode="auto">
                    <a:xfrm>
                      <a:off x="4606" y="4115"/>
                      <a:ext cx="36" cy="24"/>
                    </a:xfrm>
                    <a:custGeom>
                      <a:avLst/>
                      <a:gdLst/>
                      <a:ahLst/>
                      <a:cxnLst>
                        <a:cxn ang="0">
                          <a:pos x="0" y="44"/>
                        </a:cxn>
                        <a:cxn ang="0">
                          <a:pos x="13" y="46"/>
                        </a:cxn>
                        <a:cxn ang="0">
                          <a:pos x="72" y="0"/>
                        </a:cxn>
                        <a:cxn ang="0">
                          <a:pos x="19" y="32"/>
                        </a:cxn>
                        <a:cxn ang="0">
                          <a:pos x="0" y="44"/>
                        </a:cxn>
                      </a:cxnLst>
                      <a:rect l="0" t="0" r="r" b="b"/>
                      <a:pathLst>
                        <a:path w="72" h="46">
                          <a:moveTo>
                            <a:pt x="0" y="44"/>
                          </a:moveTo>
                          <a:lnTo>
                            <a:pt x="13" y="46"/>
                          </a:lnTo>
                          <a:lnTo>
                            <a:pt x="72" y="0"/>
                          </a:lnTo>
                          <a:lnTo>
                            <a:pt x="19" y="32"/>
                          </a:lnTo>
                          <a:lnTo>
                            <a:pt x="0" y="44"/>
                          </a:lnTo>
                          <a:close/>
                        </a:path>
                      </a:pathLst>
                    </a:custGeom>
                    <a:solidFill>
                      <a:srgbClr val="DDDDDD"/>
                    </a:solidFill>
                    <a:ln w="9525">
                      <a:solidFill>
                        <a:srgbClr val="000000"/>
                      </a:solidFill>
                      <a:prstDash val="solid"/>
                      <a:round/>
                      <a:headEnd/>
                      <a:tailEnd/>
                    </a:ln>
                  </p:spPr>
                  <p:txBody>
                    <a:bodyPr/>
                    <a:lstStyle/>
                    <a:p>
                      <a:endParaRPr lang="en-US"/>
                    </a:p>
                  </p:txBody>
                </p:sp>
                <p:sp>
                  <p:nvSpPr>
                    <p:cNvPr id="23728" name="Freeform 176"/>
                    <p:cNvSpPr>
                      <a:spLocks/>
                    </p:cNvSpPr>
                    <p:nvPr/>
                  </p:nvSpPr>
                  <p:spPr bwMode="auto">
                    <a:xfrm>
                      <a:off x="268" y="4060"/>
                      <a:ext cx="48" cy="24"/>
                    </a:xfrm>
                    <a:custGeom>
                      <a:avLst/>
                      <a:gdLst/>
                      <a:ahLst/>
                      <a:cxnLst>
                        <a:cxn ang="0">
                          <a:pos x="0" y="48"/>
                        </a:cxn>
                        <a:cxn ang="0">
                          <a:pos x="22" y="21"/>
                        </a:cxn>
                        <a:cxn ang="0">
                          <a:pos x="88" y="0"/>
                        </a:cxn>
                        <a:cxn ang="0">
                          <a:pos x="96" y="8"/>
                        </a:cxn>
                        <a:cxn ang="0">
                          <a:pos x="0" y="48"/>
                        </a:cxn>
                      </a:cxnLst>
                      <a:rect l="0" t="0" r="r" b="b"/>
                      <a:pathLst>
                        <a:path w="96" h="48">
                          <a:moveTo>
                            <a:pt x="0" y="48"/>
                          </a:moveTo>
                          <a:lnTo>
                            <a:pt x="22" y="21"/>
                          </a:lnTo>
                          <a:lnTo>
                            <a:pt x="88" y="0"/>
                          </a:lnTo>
                          <a:lnTo>
                            <a:pt x="96" y="8"/>
                          </a:lnTo>
                          <a:lnTo>
                            <a:pt x="0" y="48"/>
                          </a:lnTo>
                          <a:close/>
                        </a:path>
                      </a:pathLst>
                    </a:custGeom>
                    <a:solidFill>
                      <a:srgbClr val="DDDDDD"/>
                    </a:solidFill>
                    <a:ln w="1588">
                      <a:solidFill>
                        <a:srgbClr val="000000"/>
                      </a:solidFill>
                      <a:prstDash val="solid"/>
                      <a:round/>
                      <a:headEnd/>
                      <a:tailEnd/>
                    </a:ln>
                  </p:spPr>
                  <p:txBody>
                    <a:bodyPr/>
                    <a:lstStyle/>
                    <a:p>
                      <a:endParaRPr lang="en-US"/>
                    </a:p>
                  </p:txBody>
                </p:sp>
                <p:sp>
                  <p:nvSpPr>
                    <p:cNvPr id="23729" name="Freeform 177"/>
                    <p:cNvSpPr>
                      <a:spLocks/>
                    </p:cNvSpPr>
                    <p:nvPr/>
                  </p:nvSpPr>
                  <p:spPr bwMode="auto">
                    <a:xfrm>
                      <a:off x="338" y="4051"/>
                      <a:ext cx="28" cy="18"/>
                    </a:xfrm>
                    <a:custGeom>
                      <a:avLst/>
                      <a:gdLst/>
                      <a:ahLst/>
                      <a:cxnLst>
                        <a:cxn ang="0">
                          <a:pos x="0" y="37"/>
                        </a:cxn>
                        <a:cxn ang="0">
                          <a:pos x="12" y="0"/>
                        </a:cxn>
                        <a:cxn ang="0">
                          <a:pos x="57" y="7"/>
                        </a:cxn>
                        <a:cxn ang="0">
                          <a:pos x="50" y="26"/>
                        </a:cxn>
                        <a:cxn ang="0">
                          <a:pos x="0" y="37"/>
                        </a:cxn>
                      </a:cxnLst>
                      <a:rect l="0" t="0" r="r" b="b"/>
                      <a:pathLst>
                        <a:path w="57" h="37">
                          <a:moveTo>
                            <a:pt x="0" y="37"/>
                          </a:moveTo>
                          <a:lnTo>
                            <a:pt x="12" y="0"/>
                          </a:lnTo>
                          <a:lnTo>
                            <a:pt x="57" y="7"/>
                          </a:lnTo>
                          <a:lnTo>
                            <a:pt x="50" y="26"/>
                          </a:lnTo>
                          <a:lnTo>
                            <a:pt x="0" y="37"/>
                          </a:lnTo>
                          <a:close/>
                        </a:path>
                      </a:pathLst>
                    </a:custGeom>
                    <a:solidFill>
                      <a:srgbClr val="DDDDDD"/>
                    </a:solidFill>
                    <a:ln w="1588">
                      <a:solidFill>
                        <a:srgbClr val="000000"/>
                      </a:solidFill>
                      <a:prstDash val="solid"/>
                      <a:round/>
                      <a:headEnd/>
                      <a:tailEnd/>
                    </a:ln>
                  </p:spPr>
                  <p:txBody>
                    <a:bodyPr/>
                    <a:lstStyle/>
                    <a:p>
                      <a:endParaRPr lang="en-US"/>
                    </a:p>
                  </p:txBody>
                </p:sp>
                <p:grpSp>
                  <p:nvGrpSpPr>
                    <p:cNvPr id="23730" name="Group 178"/>
                    <p:cNvGrpSpPr>
                      <a:grpSpLocks/>
                    </p:cNvGrpSpPr>
                    <p:nvPr/>
                  </p:nvGrpSpPr>
                  <p:grpSpPr bwMode="auto">
                    <a:xfrm>
                      <a:off x="363" y="974"/>
                      <a:ext cx="5065" cy="3135"/>
                      <a:chOff x="363" y="974"/>
                      <a:chExt cx="5065" cy="3135"/>
                    </a:xfrm>
                  </p:grpSpPr>
                  <p:sp>
                    <p:nvSpPr>
                      <p:cNvPr id="23731" name="Freeform 179"/>
                      <p:cNvSpPr>
                        <a:spLocks/>
                      </p:cNvSpPr>
                      <p:nvPr/>
                    </p:nvSpPr>
                    <p:spPr bwMode="auto">
                      <a:xfrm>
                        <a:off x="5222" y="1912"/>
                        <a:ext cx="29" cy="25"/>
                      </a:xfrm>
                      <a:custGeom>
                        <a:avLst/>
                        <a:gdLst/>
                        <a:ahLst/>
                        <a:cxnLst>
                          <a:cxn ang="0">
                            <a:pos x="0" y="50"/>
                          </a:cxn>
                          <a:cxn ang="0">
                            <a:pos x="26" y="0"/>
                          </a:cxn>
                          <a:cxn ang="0">
                            <a:pos x="59" y="22"/>
                          </a:cxn>
                          <a:cxn ang="0">
                            <a:pos x="0" y="50"/>
                          </a:cxn>
                        </a:cxnLst>
                        <a:rect l="0" t="0" r="r" b="b"/>
                        <a:pathLst>
                          <a:path w="59" h="50">
                            <a:moveTo>
                              <a:pt x="0" y="50"/>
                            </a:moveTo>
                            <a:lnTo>
                              <a:pt x="26" y="0"/>
                            </a:lnTo>
                            <a:lnTo>
                              <a:pt x="59" y="22"/>
                            </a:lnTo>
                            <a:lnTo>
                              <a:pt x="0" y="50"/>
                            </a:lnTo>
                            <a:close/>
                          </a:path>
                        </a:pathLst>
                      </a:custGeom>
                      <a:solidFill>
                        <a:srgbClr val="DDDDDD"/>
                      </a:solidFill>
                      <a:ln w="9525">
                        <a:solidFill>
                          <a:srgbClr val="000000"/>
                        </a:solidFill>
                        <a:prstDash val="solid"/>
                        <a:round/>
                        <a:headEnd/>
                        <a:tailEnd/>
                      </a:ln>
                    </p:spPr>
                    <p:txBody>
                      <a:bodyPr/>
                      <a:lstStyle/>
                      <a:p>
                        <a:endParaRPr lang="en-US"/>
                      </a:p>
                    </p:txBody>
                  </p:sp>
                  <p:sp>
                    <p:nvSpPr>
                      <p:cNvPr id="23732" name="Freeform 180"/>
                      <p:cNvSpPr>
                        <a:spLocks/>
                      </p:cNvSpPr>
                      <p:nvPr/>
                    </p:nvSpPr>
                    <p:spPr bwMode="auto">
                      <a:xfrm>
                        <a:off x="5276" y="1909"/>
                        <a:ext cx="24" cy="17"/>
                      </a:xfrm>
                      <a:custGeom>
                        <a:avLst/>
                        <a:gdLst/>
                        <a:ahLst/>
                        <a:cxnLst>
                          <a:cxn ang="0">
                            <a:pos x="0" y="35"/>
                          </a:cxn>
                          <a:cxn ang="0">
                            <a:pos x="26" y="0"/>
                          </a:cxn>
                          <a:cxn ang="0">
                            <a:pos x="48" y="25"/>
                          </a:cxn>
                          <a:cxn ang="0">
                            <a:pos x="0" y="35"/>
                          </a:cxn>
                        </a:cxnLst>
                        <a:rect l="0" t="0" r="r" b="b"/>
                        <a:pathLst>
                          <a:path w="48" h="35">
                            <a:moveTo>
                              <a:pt x="0" y="35"/>
                            </a:moveTo>
                            <a:lnTo>
                              <a:pt x="26" y="0"/>
                            </a:lnTo>
                            <a:lnTo>
                              <a:pt x="48" y="25"/>
                            </a:lnTo>
                            <a:lnTo>
                              <a:pt x="0" y="35"/>
                            </a:lnTo>
                            <a:close/>
                          </a:path>
                        </a:pathLst>
                      </a:custGeom>
                      <a:solidFill>
                        <a:srgbClr val="DDDDDD"/>
                      </a:solidFill>
                      <a:ln w="9525">
                        <a:solidFill>
                          <a:srgbClr val="000000"/>
                        </a:solidFill>
                        <a:prstDash val="solid"/>
                        <a:round/>
                        <a:headEnd/>
                        <a:tailEnd/>
                      </a:ln>
                    </p:spPr>
                    <p:txBody>
                      <a:bodyPr/>
                      <a:lstStyle/>
                      <a:p>
                        <a:endParaRPr lang="en-US"/>
                      </a:p>
                    </p:txBody>
                  </p:sp>
                  <p:grpSp>
                    <p:nvGrpSpPr>
                      <p:cNvPr id="23733" name="Group 181"/>
                      <p:cNvGrpSpPr>
                        <a:grpSpLocks/>
                      </p:cNvGrpSpPr>
                      <p:nvPr/>
                    </p:nvGrpSpPr>
                    <p:grpSpPr bwMode="auto">
                      <a:xfrm>
                        <a:off x="363" y="974"/>
                        <a:ext cx="5065" cy="3135"/>
                        <a:chOff x="363" y="974"/>
                        <a:chExt cx="5065" cy="3135"/>
                      </a:xfrm>
                    </p:grpSpPr>
                    <p:sp>
                      <p:nvSpPr>
                        <p:cNvPr id="23734" name="Freeform 182"/>
                        <p:cNvSpPr>
                          <a:spLocks/>
                        </p:cNvSpPr>
                        <p:nvPr/>
                      </p:nvSpPr>
                      <p:spPr bwMode="auto">
                        <a:xfrm>
                          <a:off x="4820" y="2215"/>
                          <a:ext cx="101" cy="169"/>
                        </a:xfrm>
                        <a:custGeom>
                          <a:avLst/>
                          <a:gdLst/>
                          <a:ahLst/>
                          <a:cxnLst>
                            <a:cxn ang="0">
                              <a:pos x="0" y="34"/>
                            </a:cxn>
                            <a:cxn ang="0">
                              <a:pos x="26" y="0"/>
                            </a:cxn>
                            <a:cxn ang="0">
                              <a:pos x="65" y="0"/>
                            </a:cxn>
                            <a:cxn ang="0">
                              <a:pos x="51" y="35"/>
                            </a:cxn>
                            <a:cxn ang="0">
                              <a:pos x="39" y="49"/>
                            </a:cxn>
                            <a:cxn ang="0">
                              <a:pos x="48" y="84"/>
                            </a:cxn>
                            <a:cxn ang="0">
                              <a:pos x="68" y="109"/>
                            </a:cxn>
                            <a:cxn ang="0">
                              <a:pos x="96" y="137"/>
                            </a:cxn>
                            <a:cxn ang="0">
                              <a:pos x="107" y="178"/>
                            </a:cxn>
                            <a:cxn ang="0">
                              <a:pos x="127" y="205"/>
                            </a:cxn>
                            <a:cxn ang="0">
                              <a:pos x="144" y="223"/>
                            </a:cxn>
                            <a:cxn ang="0">
                              <a:pos x="178" y="234"/>
                            </a:cxn>
                            <a:cxn ang="0">
                              <a:pos x="192" y="264"/>
                            </a:cxn>
                            <a:cxn ang="0">
                              <a:pos x="165" y="291"/>
                            </a:cxn>
                            <a:cxn ang="0">
                              <a:pos x="193" y="285"/>
                            </a:cxn>
                            <a:cxn ang="0">
                              <a:pos x="201" y="311"/>
                            </a:cxn>
                            <a:cxn ang="0">
                              <a:pos x="145" y="321"/>
                            </a:cxn>
                            <a:cxn ang="0">
                              <a:pos x="79" y="336"/>
                            </a:cxn>
                            <a:cxn ang="0">
                              <a:pos x="73" y="312"/>
                            </a:cxn>
                            <a:cxn ang="0">
                              <a:pos x="0" y="34"/>
                            </a:cxn>
                          </a:cxnLst>
                          <a:rect l="0" t="0" r="r" b="b"/>
                          <a:pathLst>
                            <a:path w="201" h="336">
                              <a:moveTo>
                                <a:pt x="0" y="34"/>
                              </a:moveTo>
                              <a:lnTo>
                                <a:pt x="26" y="0"/>
                              </a:lnTo>
                              <a:lnTo>
                                <a:pt x="65" y="0"/>
                              </a:lnTo>
                              <a:lnTo>
                                <a:pt x="51" y="35"/>
                              </a:lnTo>
                              <a:lnTo>
                                <a:pt x="39" y="49"/>
                              </a:lnTo>
                              <a:lnTo>
                                <a:pt x="48" y="84"/>
                              </a:lnTo>
                              <a:lnTo>
                                <a:pt x="68" y="109"/>
                              </a:lnTo>
                              <a:lnTo>
                                <a:pt x="96" y="137"/>
                              </a:lnTo>
                              <a:lnTo>
                                <a:pt x="107" y="178"/>
                              </a:lnTo>
                              <a:lnTo>
                                <a:pt x="127" y="205"/>
                              </a:lnTo>
                              <a:lnTo>
                                <a:pt x="144" y="223"/>
                              </a:lnTo>
                              <a:lnTo>
                                <a:pt x="178" y="234"/>
                              </a:lnTo>
                              <a:lnTo>
                                <a:pt x="192" y="264"/>
                              </a:lnTo>
                              <a:lnTo>
                                <a:pt x="165" y="291"/>
                              </a:lnTo>
                              <a:lnTo>
                                <a:pt x="193" y="285"/>
                              </a:lnTo>
                              <a:lnTo>
                                <a:pt x="201" y="311"/>
                              </a:lnTo>
                              <a:lnTo>
                                <a:pt x="145" y="321"/>
                              </a:lnTo>
                              <a:lnTo>
                                <a:pt x="79" y="336"/>
                              </a:lnTo>
                              <a:lnTo>
                                <a:pt x="73" y="312"/>
                              </a:lnTo>
                              <a:lnTo>
                                <a:pt x="0" y="34"/>
                              </a:lnTo>
                              <a:close/>
                            </a:path>
                          </a:pathLst>
                        </a:custGeom>
                        <a:solidFill>
                          <a:srgbClr val="DDDDDD"/>
                        </a:solidFill>
                        <a:ln w="9525">
                          <a:solidFill>
                            <a:srgbClr val="000000"/>
                          </a:solidFill>
                          <a:prstDash val="solid"/>
                          <a:round/>
                          <a:headEnd/>
                          <a:tailEnd/>
                        </a:ln>
                      </p:spPr>
                      <p:txBody>
                        <a:bodyPr/>
                        <a:lstStyle/>
                        <a:p>
                          <a:endParaRPr lang="en-US"/>
                        </a:p>
                      </p:txBody>
                    </p:sp>
                    <p:sp>
                      <p:nvSpPr>
                        <p:cNvPr id="23735" name="Freeform 183"/>
                        <p:cNvSpPr>
                          <a:spLocks/>
                        </p:cNvSpPr>
                        <p:nvPr/>
                      </p:nvSpPr>
                      <p:spPr bwMode="auto">
                        <a:xfrm>
                          <a:off x="1063" y="1090"/>
                          <a:ext cx="579" cy="938"/>
                        </a:xfrm>
                        <a:custGeom>
                          <a:avLst/>
                          <a:gdLst/>
                          <a:ahLst/>
                          <a:cxnLst>
                            <a:cxn ang="0">
                              <a:pos x="0" y="1662"/>
                            </a:cxn>
                            <a:cxn ang="0">
                              <a:pos x="90" y="1263"/>
                            </a:cxn>
                            <a:cxn ang="0">
                              <a:pos x="137" y="1156"/>
                            </a:cxn>
                            <a:cxn ang="0">
                              <a:pos x="94" y="1105"/>
                            </a:cxn>
                            <a:cxn ang="0">
                              <a:pos x="106" y="1060"/>
                            </a:cxn>
                            <a:cxn ang="0">
                              <a:pos x="179" y="989"/>
                            </a:cxn>
                            <a:cxn ang="0">
                              <a:pos x="239" y="895"/>
                            </a:cxn>
                            <a:cxn ang="0">
                              <a:pos x="292" y="814"/>
                            </a:cxn>
                            <a:cxn ang="0">
                              <a:pos x="251" y="753"/>
                            </a:cxn>
                            <a:cxn ang="0">
                              <a:pos x="234" y="711"/>
                            </a:cxn>
                            <a:cxn ang="0">
                              <a:pos x="242" y="608"/>
                            </a:cxn>
                            <a:cxn ang="0">
                              <a:pos x="382" y="0"/>
                            </a:cxn>
                            <a:cxn ang="0">
                              <a:pos x="537" y="36"/>
                            </a:cxn>
                            <a:cxn ang="0">
                              <a:pos x="487" y="271"/>
                            </a:cxn>
                            <a:cxn ang="0">
                              <a:pos x="518" y="355"/>
                            </a:cxn>
                            <a:cxn ang="0">
                              <a:pos x="523" y="408"/>
                            </a:cxn>
                            <a:cxn ang="0">
                              <a:pos x="503" y="419"/>
                            </a:cxn>
                            <a:cxn ang="0">
                              <a:pos x="565" y="475"/>
                            </a:cxn>
                            <a:cxn ang="0">
                              <a:pos x="626" y="626"/>
                            </a:cxn>
                            <a:cxn ang="0">
                              <a:pos x="646" y="619"/>
                            </a:cxn>
                            <a:cxn ang="0">
                              <a:pos x="649" y="641"/>
                            </a:cxn>
                            <a:cxn ang="0">
                              <a:pos x="678" y="650"/>
                            </a:cxn>
                            <a:cxn ang="0">
                              <a:pos x="699" y="654"/>
                            </a:cxn>
                            <a:cxn ang="0">
                              <a:pos x="645" y="762"/>
                            </a:cxn>
                            <a:cxn ang="0">
                              <a:pos x="656" y="834"/>
                            </a:cxn>
                            <a:cxn ang="0">
                              <a:pos x="610" y="904"/>
                            </a:cxn>
                            <a:cxn ang="0">
                              <a:pos x="642" y="938"/>
                            </a:cxn>
                            <a:cxn ang="0">
                              <a:pos x="721" y="891"/>
                            </a:cxn>
                            <a:cxn ang="0">
                              <a:pos x="778" y="1129"/>
                            </a:cxn>
                            <a:cxn ang="0">
                              <a:pos x="813" y="1141"/>
                            </a:cxn>
                            <a:cxn ang="0">
                              <a:pos x="820" y="1215"/>
                            </a:cxn>
                            <a:cxn ang="0">
                              <a:pos x="851" y="1245"/>
                            </a:cxn>
                            <a:cxn ang="0">
                              <a:pos x="873" y="1218"/>
                            </a:cxn>
                            <a:cxn ang="0">
                              <a:pos x="925" y="1241"/>
                            </a:cxn>
                            <a:cxn ang="0">
                              <a:pos x="958" y="1216"/>
                            </a:cxn>
                            <a:cxn ang="0">
                              <a:pos x="1063" y="1235"/>
                            </a:cxn>
                            <a:cxn ang="0">
                              <a:pos x="1088" y="1243"/>
                            </a:cxn>
                            <a:cxn ang="0">
                              <a:pos x="1112" y="1195"/>
                            </a:cxn>
                            <a:cxn ang="0">
                              <a:pos x="1158" y="1272"/>
                            </a:cxn>
                            <a:cxn ang="0">
                              <a:pos x="1058" y="1874"/>
                            </a:cxn>
                            <a:cxn ang="0">
                              <a:pos x="525" y="1777"/>
                            </a:cxn>
                            <a:cxn ang="0">
                              <a:pos x="0" y="1662"/>
                            </a:cxn>
                          </a:cxnLst>
                          <a:rect l="0" t="0" r="r" b="b"/>
                          <a:pathLst>
                            <a:path w="1158" h="1874">
                              <a:moveTo>
                                <a:pt x="0" y="1662"/>
                              </a:moveTo>
                              <a:lnTo>
                                <a:pt x="90" y="1263"/>
                              </a:lnTo>
                              <a:lnTo>
                                <a:pt x="137" y="1156"/>
                              </a:lnTo>
                              <a:lnTo>
                                <a:pt x="94" y="1105"/>
                              </a:lnTo>
                              <a:lnTo>
                                <a:pt x="106" y="1060"/>
                              </a:lnTo>
                              <a:lnTo>
                                <a:pt x="179" y="989"/>
                              </a:lnTo>
                              <a:lnTo>
                                <a:pt x="239" y="895"/>
                              </a:lnTo>
                              <a:lnTo>
                                <a:pt x="292" y="814"/>
                              </a:lnTo>
                              <a:lnTo>
                                <a:pt x="251" y="753"/>
                              </a:lnTo>
                              <a:lnTo>
                                <a:pt x="234" y="711"/>
                              </a:lnTo>
                              <a:lnTo>
                                <a:pt x="242" y="608"/>
                              </a:lnTo>
                              <a:lnTo>
                                <a:pt x="382" y="0"/>
                              </a:lnTo>
                              <a:lnTo>
                                <a:pt x="537" y="36"/>
                              </a:lnTo>
                              <a:lnTo>
                                <a:pt x="487" y="271"/>
                              </a:lnTo>
                              <a:lnTo>
                                <a:pt x="518" y="355"/>
                              </a:lnTo>
                              <a:lnTo>
                                <a:pt x="523" y="408"/>
                              </a:lnTo>
                              <a:lnTo>
                                <a:pt x="503" y="419"/>
                              </a:lnTo>
                              <a:lnTo>
                                <a:pt x="565" y="475"/>
                              </a:lnTo>
                              <a:lnTo>
                                <a:pt x="626" y="626"/>
                              </a:lnTo>
                              <a:lnTo>
                                <a:pt x="646" y="619"/>
                              </a:lnTo>
                              <a:lnTo>
                                <a:pt x="649" y="641"/>
                              </a:lnTo>
                              <a:lnTo>
                                <a:pt x="678" y="650"/>
                              </a:lnTo>
                              <a:lnTo>
                                <a:pt x="699" y="654"/>
                              </a:lnTo>
                              <a:lnTo>
                                <a:pt x="645" y="762"/>
                              </a:lnTo>
                              <a:lnTo>
                                <a:pt x="656" y="834"/>
                              </a:lnTo>
                              <a:lnTo>
                                <a:pt x="610" y="904"/>
                              </a:lnTo>
                              <a:lnTo>
                                <a:pt x="642" y="938"/>
                              </a:lnTo>
                              <a:lnTo>
                                <a:pt x="721" y="891"/>
                              </a:lnTo>
                              <a:lnTo>
                                <a:pt x="778" y="1129"/>
                              </a:lnTo>
                              <a:lnTo>
                                <a:pt x="813" y="1141"/>
                              </a:lnTo>
                              <a:lnTo>
                                <a:pt x="820" y="1215"/>
                              </a:lnTo>
                              <a:lnTo>
                                <a:pt x="851" y="1245"/>
                              </a:lnTo>
                              <a:lnTo>
                                <a:pt x="873" y="1218"/>
                              </a:lnTo>
                              <a:lnTo>
                                <a:pt x="925" y="1241"/>
                              </a:lnTo>
                              <a:lnTo>
                                <a:pt x="958" y="1216"/>
                              </a:lnTo>
                              <a:lnTo>
                                <a:pt x="1063" y="1235"/>
                              </a:lnTo>
                              <a:lnTo>
                                <a:pt x="1088" y="1243"/>
                              </a:lnTo>
                              <a:lnTo>
                                <a:pt x="1112" y="1195"/>
                              </a:lnTo>
                              <a:lnTo>
                                <a:pt x="1158" y="1272"/>
                              </a:lnTo>
                              <a:lnTo>
                                <a:pt x="1058" y="1874"/>
                              </a:lnTo>
                              <a:lnTo>
                                <a:pt x="525" y="1777"/>
                              </a:lnTo>
                              <a:lnTo>
                                <a:pt x="0" y="1662"/>
                              </a:lnTo>
                              <a:close/>
                            </a:path>
                          </a:pathLst>
                        </a:custGeom>
                        <a:solidFill>
                          <a:srgbClr val="DDDDDD"/>
                        </a:solidFill>
                        <a:ln w="9525">
                          <a:solidFill>
                            <a:srgbClr val="000000"/>
                          </a:solidFill>
                          <a:prstDash val="solid"/>
                          <a:round/>
                          <a:headEnd/>
                          <a:tailEnd/>
                        </a:ln>
                      </p:spPr>
                      <p:txBody>
                        <a:bodyPr/>
                        <a:lstStyle/>
                        <a:p>
                          <a:endParaRPr lang="en-US"/>
                        </a:p>
                      </p:txBody>
                    </p:sp>
                    <p:sp>
                      <p:nvSpPr>
                        <p:cNvPr id="23736" name="Freeform 184"/>
                        <p:cNvSpPr>
                          <a:spLocks/>
                        </p:cNvSpPr>
                        <p:nvPr/>
                      </p:nvSpPr>
                      <p:spPr bwMode="auto">
                        <a:xfrm>
                          <a:off x="4963" y="1752"/>
                          <a:ext cx="323" cy="166"/>
                        </a:xfrm>
                        <a:custGeom>
                          <a:avLst/>
                          <a:gdLst/>
                          <a:ahLst/>
                          <a:cxnLst>
                            <a:cxn ang="0">
                              <a:pos x="0" y="134"/>
                            </a:cxn>
                            <a:cxn ang="0">
                              <a:pos x="1" y="311"/>
                            </a:cxn>
                            <a:cxn ang="0">
                              <a:pos x="303" y="245"/>
                            </a:cxn>
                            <a:cxn ang="0">
                              <a:pos x="355" y="228"/>
                            </a:cxn>
                            <a:cxn ang="0">
                              <a:pos x="375" y="233"/>
                            </a:cxn>
                            <a:cxn ang="0">
                              <a:pos x="397" y="282"/>
                            </a:cxn>
                            <a:cxn ang="0">
                              <a:pos x="433" y="285"/>
                            </a:cxn>
                            <a:cxn ang="0">
                              <a:pos x="452" y="329"/>
                            </a:cxn>
                            <a:cxn ang="0">
                              <a:pos x="473" y="331"/>
                            </a:cxn>
                            <a:cxn ang="0">
                              <a:pos x="482" y="301"/>
                            </a:cxn>
                            <a:cxn ang="0">
                              <a:pos x="498" y="290"/>
                            </a:cxn>
                            <a:cxn ang="0">
                              <a:pos x="508" y="261"/>
                            </a:cxn>
                            <a:cxn ang="0">
                              <a:pos x="517" y="259"/>
                            </a:cxn>
                            <a:cxn ang="0">
                              <a:pos x="530" y="305"/>
                            </a:cxn>
                            <a:cxn ang="0">
                              <a:pos x="561" y="293"/>
                            </a:cxn>
                            <a:cxn ang="0">
                              <a:pos x="566" y="272"/>
                            </a:cxn>
                            <a:cxn ang="0">
                              <a:pos x="606" y="256"/>
                            </a:cxn>
                            <a:cxn ang="0">
                              <a:pos x="630" y="246"/>
                            </a:cxn>
                            <a:cxn ang="0">
                              <a:pos x="647" y="263"/>
                            </a:cxn>
                            <a:cxn ang="0">
                              <a:pos x="643" y="218"/>
                            </a:cxn>
                            <a:cxn ang="0">
                              <a:pos x="611" y="162"/>
                            </a:cxn>
                            <a:cxn ang="0">
                              <a:pos x="591" y="154"/>
                            </a:cxn>
                            <a:cxn ang="0">
                              <a:pos x="571" y="156"/>
                            </a:cxn>
                            <a:cxn ang="0">
                              <a:pos x="574" y="169"/>
                            </a:cxn>
                            <a:cxn ang="0">
                              <a:pos x="588" y="169"/>
                            </a:cxn>
                            <a:cxn ang="0">
                              <a:pos x="602" y="170"/>
                            </a:cxn>
                            <a:cxn ang="0">
                              <a:pos x="619" y="189"/>
                            </a:cxn>
                            <a:cxn ang="0">
                              <a:pos x="624" y="207"/>
                            </a:cxn>
                            <a:cxn ang="0">
                              <a:pos x="614" y="227"/>
                            </a:cxn>
                            <a:cxn ang="0">
                              <a:pos x="564" y="247"/>
                            </a:cxn>
                            <a:cxn ang="0">
                              <a:pos x="536" y="238"/>
                            </a:cxn>
                            <a:cxn ang="0">
                              <a:pos x="522" y="207"/>
                            </a:cxn>
                            <a:cxn ang="0">
                              <a:pos x="498" y="204"/>
                            </a:cxn>
                            <a:cxn ang="0">
                              <a:pos x="502" y="187"/>
                            </a:cxn>
                            <a:cxn ang="0">
                              <a:pos x="476" y="152"/>
                            </a:cxn>
                            <a:cxn ang="0">
                              <a:pos x="443" y="137"/>
                            </a:cxn>
                            <a:cxn ang="0">
                              <a:pos x="439" y="154"/>
                            </a:cxn>
                            <a:cxn ang="0">
                              <a:pos x="419" y="149"/>
                            </a:cxn>
                            <a:cxn ang="0">
                              <a:pos x="412" y="128"/>
                            </a:cxn>
                            <a:cxn ang="0">
                              <a:pos x="416" y="107"/>
                            </a:cxn>
                            <a:cxn ang="0">
                              <a:pos x="437" y="91"/>
                            </a:cxn>
                            <a:cxn ang="0">
                              <a:pos x="431" y="78"/>
                            </a:cxn>
                            <a:cxn ang="0">
                              <a:pos x="457" y="57"/>
                            </a:cxn>
                            <a:cxn ang="0">
                              <a:pos x="430" y="34"/>
                            </a:cxn>
                            <a:cxn ang="0">
                              <a:pos x="416" y="0"/>
                            </a:cxn>
                            <a:cxn ang="0">
                              <a:pos x="356" y="50"/>
                            </a:cxn>
                            <a:cxn ang="0">
                              <a:pos x="141" y="106"/>
                            </a:cxn>
                            <a:cxn ang="0">
                              <a:pos x="0" y="134"/>
                            </a:cxn>
                          </a:cxnLst>
                          <a:rect l="0" t="0" r="r" b="b"/>
                          <a:pathLst>
                            <a:path w="647" h="331">
                              <a:moveTo>
                                <a:pt x="0" y="134"/>
                              </a:moveTo>
                              <a:lnTo>
                                <a:pt x="1" y="311"/>
                              </a:lnTo>
                              <a:lnTo>
                                <a:pt x="303" y="245"/>
                              </a:lnTo>
                              <a:lnTo>
                                <a:pt x="355" y="228"/>
                              </a:lnTo>
                              <a:lnTo>
                                <a:pt x="375" y="233"/>
                              </a:lnTo>
                              <a:lnTo>
                                <a:pt x="397" y="282"/>
                              </a:lnTo>
                              <a:lnTo>
                                <a:pt x="433" y="285"/>
                              </a:lnTo>
                              <a:lnTo>
                                <a:pt x="452" y="329"/>
                              </a:lnTo>
                              <a:lnTo>
                                <a:pt x="473" y="331"/>
                              </a:lnTo>
                              <a:lnTo>
                                <a:pt x="482" y="301"/>
                              </a:lnTo>
                              <a:lnTo>
                                <a:pt x="498" y="290"/>
                              </a:lnTo>
                              <a:lnTo>
                                <a:pt x="508" y="261"/>
                              </a:lnTo>
                              <a:lnTo>
                                <a:pt x="517" y="259"/>
                              </a:lnTo>
                              <a:lnTo>
                                <a:pt x="530" y="305"/>
                              </a:lnTo>
                              <a:lnTo>
                                <a:pt x="561" y="293"/>
                              </a:lnTo>
                              <a:lnTo>
                                <a:pt x="566" y="272"/>
                              </a:lnTo>
                              <a:lnTo>
                                <a:pt x="606" y="256"/>
                              </a:lnTo>
                              <a:lnTo>
                                <a:pt x="630" y="246"/>
                              </a:lnTo>
                              <a:lnTo>
                                <a:pt x="647" y="263"/>
                              </a:lnTo>
                              <a:lnTo>
                                <a:pt x="643" y="218"/>
                              </a:lnTo>
                              <a:lnTo>
                                <a:pt x="611" y="162"/>
                              </a:lnTo>
                              <a:lnTo>
                                <a:pt x="591" y="154"/>
                              </a:lnTo>
                              <a:lnTo>
                                <a:pt x="571" y="156"/>
                              </a:lnTo>
                              <a:lnTo>
                                <a:pt x="574" y="169"/>
                              </a:lnTo>
                              <a:lnTo>
                                <a:pt x="588" y="169"/>
                              </a:lnTo>
                              <a:lnTo>
                                <a:pt x="602" y="170"/>
                              </a:lnTo>
                              <a:lnTo>
                                <a:pt x="619" y="189"/>
                              </a:lnTo>
                              <a:lnTo>
                                <a:pt x="624" y="207"/>
                              </a:lnTo>
                              <a:lnTo>
                                <a:pt x="614" y="227"/>
                              </a:lnTo>
                              <a:lnTo>
                                <a:pt x="564" y="247"/>
                              </a:lnTo>
                              <a:lnTo>
                                <a:pt x="536" y="238"/>
                              </a:lnTo>
                              <a:lnTo>
                                <a:pt x="522" y="207"/>
                              </a:lnTo>
                              <a:lnTo>
                                <a:pt x="498" y="204"/>
                              </a:lnTo>
                              <a:lnTo>
                                <a:pt x="502" y="187"/>
                              </a:lnTo>
                              <a:lnTo>
                                <a:pt x="476" y="152"/>
                              </a:lnTo>
                              <a:lnTo>
                                <a:pt x="443" y="137"/>
                              </a:lnTo>
                              <a:lnTo>
                                <a:pt x="439" y="154"/>
                              </a:lnTo>
                              <a:lnTo>
                                <a:pt x="419" y="149"/>
                              </a:lnTo>
                              <a:lnTo>
                                <a:pt x="412" y="128"/>
                              </a:lnTo>
                              <a:lnTo>
                                <a:pt x="416" y="107"/>
                              </a:lnTo>
                              <a:lnTo>
                                <a:pt x="437" y="91"/>
                              </a:lnTo>
                              <a:lnTo>
                                <a:pt x="431" y="78"/>
                              </a:lnTo>
                              <a:lnTo>
                                <a:pt x="457" y="57"/>
                              </a:lnTo>
                              <a:lnTo>
                                <a:pt x="430" y="34"/>
                              </a:lnTo>
                              <a:lnTo>
                                <a:pt x="416" y="0"/>
                              </a:lnTo>
                              <a:lnTo>
                                <a:pt x="356" y="50"/>
                              </a:lnTo>
                              <a:lnTo>
                                <a:pt x="141" y="106"/>
                              </a:lnTo>
                              <a:lnTo>
                                <a:pt x="0" y="134"/>
                              </a:lnTo>
                              <a:close/>
                            </a:path>
                          </a:pathLst>
                        </a:custGeom>
                        <a:solidFill>
                          <a:srgbClr val="DDDDDD"/>
                        </a:solidFill>
                        <a:ln w="9525">
                          <a:solidFill>
                            <a:srgbClr val="000000"/>
                          </a:solidFill>
                          <a:prstDash val="solid"/>
                          <a:round/>
                          <a:headEnd/>
                          <a:tailEnd/>
                        </a:ln>
                      </p:spPr>
                      <p:txBody>
                        <a:bodyPr/>
                        <a:lstStyle/>
                        <a:p>
                          <a:endParaRPr lang="en-US"/>
                        </a:p>
                      </p:txBody>
                    </p:sp>
                    <p:sp>
                      <p:nvSpPr>
                        <p:cNvPr id="23737" name="Freeform 185"/>
                        <p:cNvSpPr>
                          <a:spLocks/>
                        </p:cNvSpPr>
                        <p:nvPr/>
                      </p:nvSpPr>
                      <p:spPr bwMode="auto">
                        <a:xfrm>
                          <a:off x="4846" y="2013"/>
                          <a:ext cx="128" cy="298"/>
                        </a:xfrm>
                        <a:custGeom>
                          <a:avLst/>
                          <a:gdLst/>
                          <a:ahLst/>
                          <a:cxnLst>
                            <a:cxn ang="0">
                              <a:pos x="0" y="440"/>
                            </a:cxn>
                            <a:cxn ang="0">
                              <a:pos x="14" y="405"/>
                            </a:cxn>
                            <a:cxn ang="0">
                              <a:pos x="58" y="375"/>
                            </a:cxn>
                            <a:cxn ang="0">
                              <a:pos x="81" y="327"/>
                            </a:cxn>
                            <a:cxn ang="0">
                              <a:pos x="118" y="291"/>
                            </a:cxn>
                            <a:cxn ang="0">
                              <a:pos x="8" y="202"/>
                            </a:cxn>
                            <a:cxn ang="0">
                              <a:pos x="5" y="116"/>
                            </a:cxn>
                            <a:cxn ang="0">
                              <a:pos x="57" y="0"/>
                            </a:cxn>
                            <a:cxn ang="0">
                              <a:pos x="221" y="58"/>
                            </a:cxn>
                            <a:cxn ang="0">
                              <a:pos x="225" y="81"/>
                            </a:cxn>
                            <a:cxn ang="0">
                              <a:pos x="206" y="145"/>
                            </a:cxn>
                            <a:cxn ang="0">
                              <a:pos x="185" y="162"/>
                            </a:cxn>
                            <a:cxn ang="0">
                              <a:pos x="184" y="195"/>
                            </a:cxn>
                            <a:cxn ang="0">
                              <a:pos x="199" y="206"/>
                            </a:cxn>
                            <a:cxn ang="0">
                              <a:pos x="219" y="202"/>
                            </a:cxn>
                            <a:cxn ang="0">
                              <a:pos x="236" y="205"/>
                            </a:cxn>
                            <a:cxn ang="0">
                              <a:pos x="233" y="189"/>
                            </a:cxn>
                            <a:cxn ang="0">
                              <a:pos x="242" y="195"/>
                            </a:cxn>
                            <a:cxn ang="0">
                              <a:pos x="254" y="234"/>
                            </a:cxn>
                            <a:cxn ang="0">
                              <a:pos x="256" y="357"/>
                            </a:cxn>
                            <a:cxn ang="0">
                              <a:pos x="253" y="325"/>
                            </a:cxn>
                            <a:cxn ang="0">
                              <a:pos x="242" y="298"/>
                            </a:cxn>
                            <a:cxn ang="0">
                              <a:pos x="240" y="314"/>
                            </a:cxn>
                            <a:cxn ang="0">
                              <a:pos x="245" y="341"/>
                            </a:cxn>
                            <a:cxn ang="0">
                              <a:pos x="240" y="357"/>
                            </a:cxn>
                            <a:cxn ang="0">
                              <a:pos x="242" y="390"/>
                            </a:cxn>
                            <a:cxn ang="0">
                              <a:pos x="229" y="427"/>
                            </a:cxn>
                            <a:cxn ang="0">
                              <a:pos x="214" y="428"/>
                            </a:cxn>
                            <a:cxn ang="0">
                              <a:pos x="219" y="457"/>
                            </a:cxn>
                            <a:cxn ang="0">
                              <a:pos x="194" y="499"/>
                            </a:cxn>
                            <a:cxn ang="0">
                              <a:pos x="158" y="593"/>
                            </a:cxn>
                            <a:cxn ang="0">
                              <a:pos x="142" y="595"/>
                            </a:cxn>
                            <a:cxn ang="0">
                              <a:pos x="147" y="556"/>
                            </a:cxn>
                            <a:cxn ang="0">
                              <a:pos x="137" y="539"/>
                            </a:cxn>
                            <a:cxn ang="0">
                              <a:pos x="93" y="542"/>
                            </a:cxn>
                            <a:cxn ang="0">
                              <a:pos x="34" y="502"/>
                            </a:cxn>
                            <a:cxn ang="0">
                              <a:pos x="12" y="485"/>
                            </a:cxn>
                            <a:cxn ang="0">
                              <a:pos x="0" y="440"/>
                            </a:cxn>
                          </a:cxnLst>
                          <a:rect l="0" t="0" r="r" b="b"/>
                          <a:pathLst>
                            <a:path w="256" h="595">
                              <a:moveTo>
                                <a:pt x="0" y="440"/>
                              </a:moveTo>
                              <a:lnTo>
                                <a:pt x="14" y="405"/>
                              </a:lnTo>
                              <a:lnTo>
                                <a:pt x="58" y="375"/>
                              </a:lnTo>
                              <a:lnTo>
                                <a:pt x="81" y="327"/>
                              </a:lnTo>
                              <a:lnTo>
                                <a:pt x="118" y="291"/>
                              </a:lnTo>
                              <a:lnTo>
                                <a:pt x="8" y="202"/>
                              </a:lnTo>
                              <a:lnTo>
                                <a:pt x="5" y="116"/>
                              </a:lnTo>
                              <a:lnTo>
                                <a:pt x="57" y="0"/>
                              </a:lnTo>
                              <a:lnTo>
                                <a:pt x="221" y="58"/>
                              </a:lnTo>
                              <a:lnTo>
                                <a:pt x="225" y="81"/>
                              </a:lnTo>
                              <a:lnTo>
                                <a:pt x="206" y="145"/>
                              </a:lnTo>
                              <a:lnTo>
                                <a:pt x="185" y="162"/>
                              </a:lnTo>
                              <a:lnTo>
                                <a:pt x="184" y="195"/>
                              </a:lnTo>
                              <a:lnTo>
                                <a:pt x="199" y="206"/>
                              </a:lnTo>
                              <a:lnTo>
                                <a:pt x="219" y="202"/>
                              </a:lnTo>
                              <a:lnTo>
                                <a:pt x="236" y="205"/>
                              </a:lnTo>
                              <a:lnTo>
                                <a:pt x="233" y="189"/>
                              </a:lnTo>
                              <a:lnTo>
                                <a:pt x="242" y="195"/>
                              </a:lnTo>
                              <a:lnTo>
                                <a:pt x="254" y="234"/>
                              </a:lnTo>
                              <a:lnTo>
                                <a:pt x="256" y="357"/>
                              </a:lnTo>
                              <a:lnTo>
                                <a:pt x="253" y="325"/>
                              </a:lnTo>
                              <a:lnTo>
                                <a:pt x="242" y="298"/>
                              </a:lnTo>
                              <a:lnTo>
                                <a:pt x="240" y="314"/>
                              </a:lnTo>
                              <a:lnTo>
                                <a:pt x="245" y="341"/>
                              </a:lnTo>
                              <a:lnTo>
                                <a:pt x="240" y="357"/>
                              </a:lnTo>
                              <a:lnTo>
                                <a:pt x="242" y="390"/>
                              </a:lnTo>
                              <a:lnTo>
                                <a:pt x="229" y="427"/>
                              </a:lnTo>
                              <a:lnTo>
                                <a:pt x="214" y="428"/>
                              </a:lnTo>
                              <a:lnTo>
                                <a:pt x="219" y="457"/>
                              </a:lnTo>
                              <a:lnTo>
                                <a:pt x="194" y="499"/>
                              </a:lnTo>
                              <a:lnTo>
                                <a:pt x="158" y="593"/>
                              </a:lnTo>
                              <a:lnTo>
                                <a:pt x="142" y="595"/>
                              </a:lnTo>
                              <a:lnTo>
                                <a:pt x="147" y="556"/>
                              </a:lnTo>
                              <a:lnTo>
                                <a:pt x="137" y="539"/>
                              </a:lnTo>
                              <a:lnTo>
                                <a:pt x="93" y="542"/>
                              </a:lnTo>
                              <a:lnTo>
                                <a:pt x="34" y="502"/>
                              </a:lnTo>
                              <a:lnTo>
                                <a:pt x="12" y="485"/>
                              </a:lnTo>
                              <a:lnTo>
                                <a:pt x="0" y="440"/>
                              </a:lnTo>
                              <a:close/>
                            </a:path>
                          </a:pathLst>
                        </a:custGeom>
                        <a:solidFill>
                          <a:srgbClr val="DDDDDD"/>
                        </a:solidFill>
                        <a:ln w="9525">
                          <a:solidFill>
                            <a:srgbClr val="000000"/>
                          </a:solidFill>
                          <a:prstDash val="solid"/>
                          <a:round/>
                          <a:headEnd/>
                          <a:tailEnd/>
                        </a:ln>
                      </p:spPr>
                      <p:txBody>
                        <a:bodyPr/>
                        <a:lstStyle/>
                        <a:p>
                          <a:endParaRPr lang="en-US"/>
                        </a:p>
                      </p:txBody>
                    </p:sp>
                    <p:sp>
                      <p:nvSpPr>
                        <p:cNvPr id="23738" name="Freeform 186"/>
                        <p:cNvSpPr>
                          <a:spLocks/>
                        </p:cNvSpPr>
                        <p:nvPr/>
                      </p:nvSpPr>
                      <p:spPr bwMode="auto">
                        <a:xfrm>
                          <a:off x="3962" y="2040"/>
                          <a:ext cx="406" cy="459"/>
                        </a:xfrm>
                        <a:custGeom>
                          <a:avLst/>
                          <a:gdLst/>
                          <a:ahLst/>
                          <a:cxnLst>
                            <a:cxn ang="0">
                              <a:pos x="0" y="168"/>
                            </a:cxn>
                            <a:cxn ang="0">
                              <a:pos x="67" y="805"/>
                            </a:cxn>
                            <a:cxn ang="0">
                              <a:pos x="127" y="799"/>
                            </a:cxn>
                            <a:cxn ang="0">
                              <a:pos x="164" y="814"/>
                            </a:cxn>
                            <a:cxn ang="0">
                              <a:pos x="189" y="858"/>
                            </a:cxn>
                            <a:cxn ang="0">
                              <a:pos x="250" y="867"/>
                            </a:cxn>
                            <a:cxn ang="0">
                              <a:pos x="288" y="888"/>
                            </a:cxn>
                            <a:cxn ang="0">
                              <a:pos x="377" y="885"/>
                            </a:cxn>
                            <a:cxn ang="0">
                              <a:pos x="417" y="858"/>
                            </a:cxn>
                            <a:cxn ang="0">
                              <a:pos x="512" y="918"/>
                            </a:cxn>
                            <a:cxn ang="0">
                              <a:pos x="572" y="866"/>
                            </a:cxn>
                            <a:cxn ang="0">
                              <a:pos x="585" y="764"/>
                            </a:cxn>
                            <a:cxn ang="0">
                              <a:pos x="622" y="787"/>
                            </a:cxn>
                            <a:cxn ang="0">
                              <a:pos x="642" y="700"/>
                            </a:cxn>
                            <a:cxn ang="0">
                              <a:pos x="744" y="627"/>
                            </a:cxn>
                            <a:cxn ang="0">
                              <a:pos x="778" y="582"/>
                            </a:cxn>
                            <a:cxn ang="0">
                              <a:pos x="801" y="381"/>
                            </a:cxn>
                            <a:cxn ang="0">
                              <a:pos x="786" y="338"/>
                            </a:cxn>
                            <a:cxn ang="0">
                              <a:pos x="813" y="320"/>
                            </a:cxn>
                            <a:cxn ang="0">
                              <a:pos x="756" y="0"/>
                            </a:cxn>
                            <a:cxn ang="0">
                              <a:pos x="677" y="40"/>
                            </a:cxn>
                            <a:cxn ang="0">
                              <a:pos x="622" y="71"/>
                            </a:cxn>
                            <a:cxn ang="0">
                              <a:pos x="601" y="105"/>
                            </a:cxn>
                            <a:cxn ang="0">
                              <a:pos x="553" y="150"/>
                            </a:cxn>
                            <a:cxn ang="0">
                              <a:pos x="502" y="154"/>
                            </a:cxn>
                            <a:cxn ang="0">
                              <a:pos x="451" y="178"/>
                            </a:cxn>
                            <a:cxn ang="0">
                              <a:pos x="426" y="193"/>
                            </a:cxn>
                            <a:cxn ang="0">
                              <a:pos x="391" y="173"/>
                            </a:cxn>
                            <a:cxn ang="0">
                              <a:pos x="344" y="195"/>
                            </a:cxn>
                            <a:cxn ang="0">
                              <a:pos x="337" y="186"/>
                            </a:cxn>
                            <a:cxn ang="0">
                              <a:pos x="380" y="159"/>
                            </a:cxn>
                            <a:cxn ang="0">
                              <a:pos x="379" y="157"/>
                            </a:cxn>
                            <a:cxn ang="0">
                              <a:pos x="356" y="153"/>
                            </a:cxn>
                            <a:cxn ang="0">
                              <a:pos x="340" y="168"/>
                            </a:cxn>
                            <a:cxn ang="0">
                              <a:pos x="266" y="135"/>
                            </a:cxn>
                            <a:cxn ang="0">
                              <a:pos x="237" y="150"/>
                            </a:cxn>
                            <a:cxn ang="0">
                              <a:pos x="243" y="127"/>
                            </a:cxn>
                            <a:cxn ang="0">
                              <a:pos x="0" y="168"/>
                            </a:cxn>
                          </a:cxnLst>
                          <a:rect l="0" t="0" r="r" b="b"/>
                          <a:pathLst>
                            <a:path w="813" h="918">
                              <a:moveTo>
                                <a:pt x="0" y="168"/>
                              </a:moveTo>
                              <a:lnTo>
                                <a:pt x="67" y="805"/>
                              </a:lnTo>
                              <a:lnTo>
                                <a:pt x="127" y="799"/>
                              </a:lnTo>
                              <a:lnTo>
                                <a:pt x="164" y="814"/>
                              </a:lnTo>
                              <a:lnTo>
                                <a:pt x="189" y="858"/>
                              </a:lnTo>
                              <a:lnTo>
                                <a:pt x="250" y="867"/>
                              </a:lnTo>
                              <a:lnTo>
                                <a:pt x="288" y="888"/>
                              </a:lnTo>
                              <a:lnTo>
                                <a:pt x="377" y="885"/>
                              </a:lnTo>
                              <a:lnTo>
                                <a:pt x="417" y="858"/>
                              </a:lnTo>
                              <a:lnTo>
                                <a:pt x="512" y="918"/>
                              </a:lnTo>
                              <a:lnTo>
                                <a:pt x="572" y="866"/>
                              </a:lnTo>
                              <a:lnTo>
                                <a:pt x="585" y="764"/>
                              </a:lnTo>
                              <a:lnTo>
                                <a:pt x="622" y="787"/>
                              </a:lnTo>
                              <a:lnTo>
                                <a:pt x="642" y="700"/>
                              </a:lnTo>
                              <a:lnTo>
                                <a:pt x="744" y="627"/>
                              </a:lnTo>
                              <a:lnTo>
                                <a:pt x="778" y="582"/>
                              </a:lnTo>
                              <a:lnTo>
                                <a:pt x="801" y="381"/>
                              </a:lnTo>
                              <a:lnTo>
                                <a:pt x="786" y="338"/>
                              </a:lnTo>
                              <a:lnTo>
                                <a:pt x="813" y="320"/>
                              </a:lnTo>
                              <a:lnTo>
                                <a:pt x="756" y="0"/>
                              </a:lnTo>
                              <a:lnTo>
                                <a:pt x="677" y="40"/>
                              </a:lnTo>
                              <a:lnTo>
                                <a:pt x="622" y="71"/>
                              </a:lnTo>
                              <a:lnTo>
                                <a:pt x="601" y="105"/>
                              </a:lnTo>
                              <a:lnTo>
                                <a:pt x="553" y="150"/>
                              </a:lnTo>
                              <a:lnTo>
                                <a:pt x="502" y="154"/>
                              </a:lnTo>
                              <a:lnTo>
                                <a:pt x="451" y="178"/>
                              </a:lnTo>
                              <a:lnTo>
                                <a:pt x="426" y="193"/>
                              </a:lnTo>
                              <a:lnTo>
                                <a:pt x="391" y="173"/>
                              </a:lnTo>
                              <a:lnTo>
                                <a:pt x="344" y="195"/>
                              </a:lnTo>
                              <a:lnTo>
                                <a:pt x="337" y="186"/>
                              </a:lnTo>
                              <a:lnTo>
                                <a:pt x="380" y="159"/>
                              </a:lnTo>
                              <a:lnTo>
                                <a:pt x="379" y="157"/>
                              </a:lnTo>
                              <a:lnTo>
                                <a:pt x="356" y="153"/>
                              </a:lnTo>
                              <a:lnTo>
                                <a:pt x="340" y="168"/>
                              </a:lnTo>
                              <a:lnTo>
                                <a:pt x="266" y="135"/>
                              </a:lnTo>
                              <a:lnTo>
                                <a:pt x="237" y="150"/>
                              </a:lnTo>
                              <a:lnTo>
                                <a:pt x="243" y="127"/>
                              </a:lnTo>
                              <a:lnTo>
                                <a:pt x="0" y="168"/>
                              </a:lnTo>
                              <a:close/>
                            </a:path>
                          </a:pathLst>
                        </a:custGeom>
                        <a:solidFill>
                          <a:srgbClr val="DDDDDD"/>
                        </a:solidFill>
                        <a:ln w="9525">
                          <a:solidFill>
                            <a:srgbClr val="000000"/>
                          </a:solidFill>
                          <a:prstDash val="solid"/>
                          <a:round/>
                          <a:headEnd/>
                          <a:tailEnd/>
                        </a:ln>
                      </p:spPr>
                      <p:txBody>
                        <a:bodyPr/>
                        <a:lstStyle/>
                        <a:p>
                          <a:endParaRPr lang="en-US"/>
                        </a:p>
                      </p:txBody>
                    </p:sp>
                    <p:sp>
                      <p:nvSpPr>
                        <p:cNvPr id="23739" name="Freeform 187"/>
                        <p:cNvSpPr>
                          <a:spLocks/>
                        </p:cNvSpPr>
                        <p:nvPr/>
                      </p:nvSpPr>
                      <p:spPr bwMode="auto">
                        <a:xfrm>
                          <a:off x="5114" y="1867"/>
                          <a:ext cx="75" cy="93"/>
                        </a:xfrm>
                        <a:custGeom>
                          <a:avLst/>
                          <a:gdLst/>
                          <a:ahLst/>
                          <a:cxnLst>
                            <a:cxn ang="0">
                              <a:pos x="0" y="17"/>
                            </a:cxn>
                            <a:cxn ang="0">
                              <a:pos x="32" y="179"/>
                            </a:cxn>
                            <a:cxn ang="0">
                              <a:pos x="38" y="187"/>
                            </a:cxn>
                            <a:cxn ang="0">
                              <a:pos x="93" y="156"/>
                            </a:cxn>
                            <a:cxn ang="0">
                              <a:pos x="87" y="106"/>
                            </a:cxn>
                            <a:cxn ang="0">
                              <a:pos x="97" y="84"/>
                            </a:cxn>
                            <a:cxn ang="0">
                              <a:pos x="111" y="101"/>
                            </a:cxn>
                            <a:cxn ang="0">
                              <a:pos x="118" y="134"/>
                            </a:cxn>
                            <a:cxn ang="0">
                              <a:pos x="130" y="132"/>
                            </a:cxn>
                            <a:cxn ang="0">
                              <a:pos x="149" y="101"/>
                            </a:cxn>
                            <a:cxn ang="0">
                              <a:pos x="130" y="57"/>
                            </a:cxn>
                            <a:cxn ang="0">
                              <a:pos x="94" y="54"/>
                            </a:cxn>
                            <a:cxn ang="0">
                              <a:pos x="72" y="5"/>
                            </a:cxn>
                            <a:cxn ang="0">
                              <a:pos x="52" y="0"/>
                            </a:cxn>
                            <a:cxn ang="0">
                              <a:pos x="0" y="17"/>
                            </a:cxn>
                          </a:cxnLst>
                          <a:rect l="0" t="0" r="r" b="b"/>
                          <a:pathLst>
                            <a:path w="149" h="187">
                              <a:moveTo>
                                <a:pt x="0" y="17"/>
                              </a:moveTo>
                              <a:lnTo>
                                <a:pt x="32" y="179"/>
                              </a:lnTo>
                              <a:lnTo>
                                <a:pt x="38" y="187"/>
                              </a:lnTo>
                              <a:lnTo>
                                <a:pt x="93" y="156"/>
                              </a:lnTo>
                              <a:lnTo>
                                <a:pt x="87" y="106"/>
                              </a:lnTo>
                              <a:lnTo>
                                <a:pt x="97" y="84"/>
                              </a:lnTo>
                              <a:lnTo>
                                <a:pt x="111" y="101"/>
                              </a:lnTo>
                              <a:lnTo>
                                <a:pt x="118" y="134"/>
                              </a:lnTo>
                              <a:lnTo>
                                <a:pt x="130" y="132"/>
                              </a:lnTo>
                              <a:lnTo>
                                <a:pt x="149" y="101"/>
                              </a:lnTo>
                              <a:lnTo>
                                <a:pt x="130" y="57"/>
                              </a:lnTo>
                              <a:lnTo>
                                <a:pt x="94" y="54"/>
                              </a:lnTo>
                              <a:lnTo>
                                <a:pt x="72" y="5"/>
                              </a:lnTo>
                              <a:lnTo>
                                <a:pt x="52" y="0"/>
                              </a:lnTo>
                              <a:lnTo>
                                <a:pt x="0" y="17"/>
                              </a:lnTo>
                              <a:close/>
                            </a:path>
                          </a:pathLst>
                        </a:custGeom>
                        <a:solidFill>
                          <a:srgbClr val="DDDDDD"/>
                        </a:solidFill>
                        <a:ln w="9525">
                          <a:solidFill>
                            <a:srgbClr val="000000"/>
                          </a:solidFill>
                          <a:prstDash val="solid"/>
                          <a:round/>
                          <a:headEnd/>
                          <a:tailEnd/>
                        </a:ln>
                      </p:spPr>
                      <p:txBody>
                        <a:bodyPr/>
                        <a:lstStyle/>
                        <a:p>
                          <a:endParaRPr lang="en-US"/>
                        </a:p>
                      </p:txBody>
                    </p:sp>
                    <p:grpSp>
                      <p:nvGrpSpPr>
                        <p:cNvPr id="23740" name="Group 188"/>
                        <p:cNvGrpSpPr>
                          <a:grpSpLocks/>
                        </p:cNvGrpSpPr>
                        <p:nvPr/>
                      </p:nvGrpSpPr>
                      <p:grpSpPr bwMode="auto">
                        <a:xfrm>
                          <a:off x="363" y="974"/>
                          <a:ext cx="5065" cy="3135"/>
                          <a:chOff x="363" y="974"/>
                          <a:chExt cx="5065" cy="3135"/>
                        </a:xfrm>
                      </p:grpSpPr>
                      <p:sp>
                        <p:nvSpPr>
                          <p:cNvPr id="23741" name="Freeform 189"/>
                          <p:cNvSpPr>
                            <a:spLocks/>
                          </p:cNvSpPr>
                          <p:nvPr/>
                        </p:nvSpPr>
                        <p:spPr bwMode="auto">
                          <a:xfrm>
                            <a:off x="3719" y="2957"/>
                            <a:ext cx="369" cy="600"/>
                          </a:xfrm>
                          <a:custGeom>
                            <a:avLst/>
                            <a:gdLst/>
                            <a:ahLst/>
                            <a:cxnLst>
                              <a:cxn ang="0">
                                <a:pos x="0" y="42"/>
                              </a:cxn>
                              <a:cxn ang="0">
                                <a:pos x="18" y="65"/>
                              </a:cxn>
                              <a:cxn ang="0">
                                <a:pos x="0" y="807"/>
                              </a:cxn>
                              <a:cxn ang="0">
                                <a:pos x="46" y="1166"/>
                              </a:cxn>
                              <a:cxn ang="0">
                                <a:pos x="97" y="1177"/>
                              </a:cxn>
                              <a:cxn ang="0">
                                <a:pos x="119" y="1066"/>
                              </a:cxn>
                              <a:cxn ang="0">
                                <a:pos x="140" y="1096"/>
                              </a:cxn>
                              <a:cxn ang="0">
                                <a:pos x="143" y="1151"/>
                              </a:cxn>
                              <a:cxn ang="0">
                                <a:pos x="169" y="1176"/>
                              </a:cxn>
                              <a:cxn ang="0">
                                <a:pos x="127" y="1201"/>
                              </a:cxn>
                              <a:cxn ang="0">
                                <a:pos x="232" y="1174"/>
                              </a:cxn>
                              <a:cxn ang="0">
                                <a:pos x="253" y="1140"/>
                              </a:cxn>
                              <a:cxn ang="0">
                                <a:pos x="236" y="1120"/>
                              </a:cxn>
                              <a:cxn ang="0">
                                <a:pos x="245" y="1091"/>
                              </a:cxn>
                              <a:cxn ang="0">
                                <a:pos x="195" y="1045"/>
                              </a:cxn>
                              <a:cxn ang="0">
                                <a:pos x="198" y="1007"/>
                              </a:cxn>
                              <a:cxn ang="0">
                                <a:pos x="738" y="957"/>
                              </a:cxn>
                              <a:cxn ang="0">
                                <a:pos x="691" y="766"/>
                              </a:cxn>
                              <a:cxn ang="0">
                                <a:pos x="699" y="700"/>
                              </a:cxn>
                              <a:cxn ang="0">
                                <a:pos x="721" y="654"/>
                              </a:cxn>
                              <a:cxn ang="0">
                                <a:pos x="704" y="593"/>
                              </a:cxn>
                              <a:cxn ang="0">
                                <a:pos x="649" y="506"/>
                              </a:cxn>
                              <a:cxn ang="0">
                                <a:pos x="512" y="0"/>
                              </a:cxn>
                              <a:cxn ang="0">
                                <a:pos x="0" y="42"/>
                              </a:cxn>
                            </a:cxnLst>
                            <a:rect l="0" t="0" r="r" b="b"/>
                            <a:pathLst>
                              <a:path w="738" h="1201">
                                <a:moveTo>
                                  <a:pt x="0" y="42"/>
                                </a:moveTo>
                                <a:lnTo>
                                  <a:pt x="18" y="65"/>
                                </a:lnTo>
                                <a:lnTo>
                                  <a:pt x="0" y="807"/>
                                </a:lnTo>
                                <a:lnTo>
                                  <a:pt x="46" y="1166"/>
                                </a:lnTo>
                                <a:lnTo>
                                  <a:pt x="97" y="1177"/>
                                </a:lnTo>
                                <a:lnTo>
                                  <a:pt x="119" y="1066"/>
                                </a:lnTo>
                                <a:lnTo>
                                  <a:pt x="140" y="1096"/>
                                </a:lnTo>
                                <a:lnTo>
                                  <a:pt x="143" y="1151"/>
                                </a:lnTo>
                                <a:lnTo>
                                  <a:pt x="169" y="1176"/>
                                </a:lnTo>
                                <a:lnTo>
                                  <a:pt x="127" y="1201"/>
                                </a:lnTo>
                                <a:lnTo>
                                  <a:pt x="232" y="1174"/>
                                </a:lnTo>
                                <a:lnTo>
                                  <a:pt x="253" y="1140"/>
                                </a:lnTo>
                                <a:lnTo>
                                  <a:pt x="236" y="1120"/>
                                </a:lnTo>
                                <a:lnTo>
                                  <a:pt x="245" y="1091"/>
                                </a:lnTo>
                                <a:lnTo>
                                  <a:pt x="195" y="1045"/>
                                </a:lnTo>
                                <a:lnTo>
                                  <a:pt x="198" y="1007"/>
                                </a:lnTo>
                                <a:lnTo>
                                  <a:pt x="738" y="957"/>
                                </a:lnTo>
                                <a:lnTo>
                                  <a:pt x="691" y="766"/>
                                </a:lnTo>
                                <a:lnTo>
                                  <a:pt x="699" y="700"/>
                                </a:lnTo>
                                <a:lnTo>
                                  <a:pt x="721" y="654"/>
                                </a:lnTo>
                                <a:lnTo>
                                  <a:pt x="704" y="593"/>
                                </a:lnTo>
                                <a:lnTo>
                                  <a:pt x="649" y="506"/>
                                </a:lnTo>
                                <a:lnTo>
                                  <a:pt x="512" y="0"/>
                                </a:lnTo>
                                <a:lnTo>
                                  <a:pt x="0" y="42"/>
                                </a:lnTo>
                                <a:close/>
                              </a:path>
                            </a:pathLst>
                          </a:custGeom>
                          <a:solidFill>
                            <a:srgbClr val="DDDDDD"/>
                          </a:solidFill>
                          <a:ln w="9525">
                            <a:solidFill>
                              <a:srgbClr val="000000"/>
                            </a:solidFill>
                            <a:prstDash val="solid"/>
                            <a:round/>
                            <a:headEnd/>
                            <a:tailEnd/>
                          </a:ln>
                        </p:spPr>
                        <p:txBody>
                          <a:bodyPr/>
                          <a:lstStyle/>
                          <a:p>
                            <a:endParaRPr lang="en-US"/>
                          </a:p>
                        </p:txBody>
                      </p:sp>
                      <p:sp>
                        <p:nvSpPr>
                          <p:cNvPr id="23742" name="Freeform 190"/>
                          <p:cNvSpPr>
                            <a:spLocks/>
                          </p:cNvSpPr>
                          <p:nvPr/>
                        </p:nvSpPr>
                        <p:spPr bwMode="auto">
                          <a:xfrm>
                            <a:off x="1022" y="2585"/>
                            <a:ext cx="662" cy="767"/>
                          </a:xfrm>
                          <a:custGeom>
                            <a:avLst/>
                            <a:gdLst/>
                            <a:ahLst/>
                            <a:cxnLst>
                              <a:cxn ang="0">
                                <a:pos x="0" y="1049"/>
                              </a:cxn>
                              <a:cxn ang="0">
                                <a:pos x="85" y="977"/>
                              </a:cxn>
                              <a:cxn ang="0">
                                <a:pos x="51" y="917"/>
                              </a:cxn>
                              <a:cxn ang="0">
                                <a:pos x="70" y="834"/>
                              </a:cxn>
                              <a:cxn ang="0">
                                <a:pos x="154" y="687"/>
                              </a:cxn>
                              <a:cxn ang="0">
                                <a:pos x="223" y="648"/>
                              </a:cxn>
                              <a:cxn ang="0">
                                <a:pos x="184" y="596"/>
                              </a:cxn>
                              <a:cxn ang="0">
                                <a:pos x="160" y="453"/>
                              </a:cxn>
                              <a:cxn ang="0">
                                <a:pos x="188" y="197"/>
                              </a:cxn>
                              <a:cxn ang="0">
                                <a:pos x="231" y="183"/>
                              </a:cxn>
                              <a:cxn ang="0">
                                <a:pos x="305" y="229"/>
                              </a:cxn>
                              <a:cxn ang="0">
                                <a:pos x="369" y="0"/>
                              </a:cxn>
                              <a:cxn ang="0">
                                <a:pos x="1326" y="162"/>
                              </a:cxn>
                              <a:cxn ang="0">
                                <a:pos x="1125" y="1535"/>
                              </a:cxn>
                              <a:cxn ang="0">
                                <a:pos x="833" y="1490"/>
                              </a:cxn>
                              <a:cxn ang="0">
                                <a:pos x="649" y="1439"/>
                              </a:cxn>
                              <a:cxn ang="0">
                                <a:pos x="275" y="1218"/>
                              </a:cxn>
                              <a:cxn ang="0">
                                <a:pos x="0" y="1049"/>
                              </a:cxn>
                            </a:cxnLst>
                            <a:rect l="0" t="0" r="r" b="b"/>
                            <a:pathLst>
                              <a:path w="1326" h="1535">
                                <a:moveTo>
                                  <a:pt x="0" y="1049"/>
                                </a:moveTo>
                                <a:lnTo>
                                  <a:pt x="85" y="977"/>
                                </a:lnTo>
                                <a:lnTo>
                                  <a:pt x="51" y="917"/>
                                </a:lnTo>
                                <a:lnTo>
                                  <a:pt x="70" y="834"/>
                                </a:lnTo>
                                <a:lnTo>
                                  <a:pt x="154" y="687"/>
                                </a:lnTo>
                                <a:lnTo>
                                  <a:pt x="223" y="648"/>
                                </a:lnTo>
                                <a:lnTo>
                                  <a:pt x="184" y="596"/>
                                </a:lnTo>
                                <a:lnTo>
                                  <a:pt x="160" y="453"/>
                                </a:lnTo>
                                <a:lnTo>
                                  <a:pt x="188" y="197"/>
                                </a:lnTo>
                                <a:lnTo>
                                  <a:pt x="231" y="183"/>
                                </a:lnTo>
                                <a:lnTo>
                                  <a:pt x="305" y="229"/>
                                </a:lnTo>
                                <a:lnTo>
                                  <a:pt x="369" y="0"/>
                                </a:lnTo>
                                <a:lnTo>
                                  <a:pt x="1326" y="162"/>
                                </a:lnTo>
                                <a:lnTo>
                                  <a:pt x="1125" y="1535"/>
                                </a:lnTo>
                                <a:lnTo>
                                  <a:pt x="833" y="1490"/>
                                </a:lnTo>
                                <a:lnTo>
                                  <a:pt x="649" y="1439"/>
                                </a:lnTo>
                                <a:lnTo>
                                  <a:pt x="275" y="1218"/>
                                </a:lnTo>
                                <a:lnTo>
                                  <a:pt x="0" y="1049"/>
                                </a:lnTo>
                                <a:close/>
                              </a:path>
                            </a:pathLst>
                          </a:custGeom>
                          <a:solidFill>
                            <a:srgbClr val="DDDDDD"/>
                          </a:solidFill>
                          <a:ln w="9525">
                            <a:solidFill>
                              <a:srgbClr val="000000"/>
                            </a:solidFill>
                            <a:prstDash val="solid"/>
                            <a:round/>
                            <a:headEnd/>
                            <a:tailEnd/>
                          </a:ln>
                        </p:spPr>
                        <p:txBody>
                          <a:bodyPr/>
                          <a:lstStyle/>
                          <a:p>
                            <a:endParaRPr lang="en-US"/>
                          </a:p>
                        </p:txBody>
                      </p:sp>
                      <p:sp>
                        <p:nvSpPr>
                          <p:cNvPr id="23743" name="Freeform 191"/>
                          <p:cNvSpPr>
                            <a:spLocks/>
                          </p:cNvSpPr>
                          <p:nvPr/>
                        </p:nvSpPr>
                        <p:spPr bwMode="auto">
                          <a:xfrm>
                            <a:off x="3077" y="2804"/>
                            <a:ext cx="490" cy="442"/>
                          </a:xfrm>
                          <a:custGeom>
                            <a:avLst/>
                            <a:gdLst/>
                            <a:ahLst/>
                            <a:cxnLst>
                              <a:cxn ang="0">
                                <a:pos x="0" y="28"/>
                              </a:cxn>
                              <a:cxn ang="0">
                                <a:pos x="42" y="302"/>
                              </a:cxn>
                              <a:cxn ang="0">
                                <a:pos x="33" y="729"/>
                              </a:cxn>
                              <a:cxn ang="0">
                                <a:pos x="52" y="752"/>
                              </a:cxn>
                              <a:cxn ang="0">
                                <a:pos x="122" y="750"/>
                              </a:cxn>
                              <a:cxn ang="0">
                                <a:pos x="126" y="882"/>
                              </a:cxn>
                              <a:cxn ang="0">
                                <a:pos x="709" y="873"/>
                              </a:cxn>
                              <a:cxn ang="0">
                                <a:pos x="694" y="739"/>
                              </a:cxn>
                              <a:cxn ang="0">
                                <a:pos x="746" y="594"/>
                              </a:cxn>
                              <a:cxn ang="0">
                                <a:pos x="819" y="491"/>
                              </a:cxn>
                              <a:cxn ang="0">
                                <a:pos x="814" y="462"/>
                              </a:cxn>
                              <a:cxn ang="0">
                                <a:pos x="870" y="372"/>
                              </a:cxn>
                              <a:cxn ang="0">
                                <a:pos x="896" y="273"/>
                              </a:cxn>
                              <a:cxn ang="0">
                                <a:pos x="887" y="264"/>
                              </a:cxn>
                              <a:cxn ang="0">
                                <a:pos x="936" y="227"/>
                              </a:cxn>
                              <a:cxn ang="0">
                                <a:pos x="979" y="137"/>
                              </a:cxn>
                              <a:cxn ang="0">
                                <a:pos x="964" y="118"/>
                              </a:cxn>
                              <a:cxn ang="0">
                                <a:pos x="835" y="127"/>
                              </a:cxn>
                              <a:cxn ang="0">
                                <a:pos x="871" y="78"/>
                              </a:cxn>
                              <a:cxn ang="0">
                                <a:pos x="859" y="0"/>
                              </a:cxn>
                              <a:cxn ang="0">
                                <a:pos x="0" y="28"/>
                              </a:cxn>
                            </a:cxnLst>
                            <a:rect l="0" t="0" r="r" b="b"/>
                            <a:pathLst>
                              <a:path w="979" h="882">
                                <a:moveTo>
                                  <a:pt x="0" y="28"/>
                                </a:moveTo>
                                <a:lnTo>
                                  <a:pt x="42" y="302"/>
                                </a:lnTo>
                                <a:lnTo>
                                  <a:pt x="33" y="729"/>
                                </a:lnTo>
                                <a:lnTo>
                                  <a:pt x="52" y="752"/>
                                </a:lnTo>
                                <a:lnTo>
                                  <a:pt x="122" y="750"/>
                                </a:lnTo>
                                <a:lnTo>
                                  <a:pt x="126" y="882"/>
                                </a:lnTo>
                                <a:lnTo>
                                  <a:pt x="709" y="873"/>
                                </a:lnTo>
                                <a:lnTo>
                                  <a:pt x="694" y="739"/>
                                </a:lnTo>
                                <a:lnTo>
                                  <a:pt x="746" y="594"/>
                                </a:lnTo>
                                <a:lnTo>
                                  <a:pt x="819" y="491"/>
                                </a:lnTo>
                                <a:lnTo>
                                  <a:pt x="814" y="462"/>
                                </a:lnTo>
                                <a:lnTo>
                                  <a:pt x="870" y="372"/>
                                </a:lnTo>
                                <a:lnTo>
                                  <a:pt x="896" y="273"/>
                                </a:lnTo>
                                <a:lnTo>
                                  <a:pt x="887" y="264"/>
                                </a:lnTo>
                                <a:lnTo>
                                  <a:pt x="936" y="227"/>
                                </a:lnTo>
                                <a:lnTo>
                                  <a:pt x="979" y="137"/>
                                </a:lnTo>
                                <a:lnTo>
                                  <a:pt x="964" y="118"/>
                                </a:lnTo>
                                <a:lnTo>
                                  <a:pt x="835" y="127"/>
                                </a:lnTo>
                                <a:lnTo>
                                  <a:pt x="871" y="78"/>
                                </a:lnTo>
                                <a:lnTo>
                                  <a:pt x="859" y="0"/>
                                </a:lnTo>
                                <a:lnTo>
                                  <a:pt x="0" y="28"/>
                                </a:lnTo>
                                <a:close/>
                              </a:path>
                            </a:pathLst>
                          </a:custGeom>
                          <a:solidFill>
                            <a:srgbClr val="DDDDDD"/>
                          </a:solidFill>
                          <a:ln w="9525">
                            <a:solidFill>
                              <a:srgbClr val="000000"/>
                            </a:solidFill>
                            <a:prstDash val="solid"/>
                            <a:round/>
                            <a:headEnd/>
                            <a:tailEnd/>
                          </a:ln>
                        </p:spPr>
                        <p:txBody>
                          <a:bodyPr/>
                          <a:lstStyle/>
                          <a:p>
                            <a:endParaRPr lang="en-US"/>
                          </a:p>
                        </p:txBody>
                      </p:sp>
                      <p:sp>
                        <p:nvSpPr>
                          <p:cNvPr id="23744" name="Freeform 192"/>
                          <p:cNvSpPr>
                            <a:spLocks/>
                          </p:cNvSpPr>
                          <p:nvPr/>
                        </p:nvSpPr>
                        <p:spPr bwMode="auto">
                          <a:xfrm>
                            <a:off x="363" y="1753"/>
                            <a:ext cx="770" cy="1320"/>
                          </a:xfrm>
                          <a:custGeom>
                            <a:avLst/>
                            <a:gdLst/>
                            <a:ahLst/>
                            <a:cxnLst>
                              <a:cxn ang="0">
                                <a:pos x="35" y="480"/>
                              </a:cxn>
                              <a:cxn ang="0">
                                <a:pos x="55" y="536"/>
                              </a:cxn>
                              <a:cxn ang="0">
                                <a:pos x="10" y="742"/>
                              </a:cxn>
                              <a:cxn ang="0">
                                <a:pos x="37" y="803"/>
                              </a:cxn>
                              <a:cxn ang="0">
                                <a:pos x="157" y="1074"/>
                              </a:cxn>
                              <a:cxn ang="0">
                                <a:pos x="171" y="1067"/>
                              </a:cxn>
                              <a:cxn ang="0">
                                <a:pos x="178" y="1007"/>
                              </a:cxn>
                              <a:cxn ang="0">
                                <a:pos x="198" y="1000"/>
                              </a:cxn>
                              <a:cxn ang="0">
                                <a:pos x="218" y="1015"/>
                              </a:cxn>
                              <a:cxn ang="0">
                                <a:pos x="182" y="1051"/>
                              </a:cxn>
                              <a:cxn ang="0">
                                <a:pos x="197" y="1071"/>
                              </a:cxn>
                              <a:cxn ang="0">
                                <a:pos x="228" y="1187"/>
                              </a:cxn>
                              <a:cxn ang="0">
                                <a:pos x="207" y="1181"/>
                              </a:cxn>
                              <a:cxn ang="0">
                                <a:pos x="168" y="1135"/>
                              </a:cxn>
                              <a:cxn ang="0">
                                <a:pos x="178" y="1088"/>
                              </a:cxn>
                              <a:cxn ang="0">
                                <a:pos x="155" y="1091"/>
                              </a:cxn>
                              <a:cxn ang="0">
                                <a:pos x="135" y="1142"/>
                              </a:cxn>
                              <a:cxn ang="0">
                                <a:pos x="140" y="1249"/>
                              </a:cxn>
                              <a:cxn ang="0">
                                <a:pos x="168" y="1296"/>
                              </a:cxn>
                              <a:cxn ang="0">
                                <a:pos x="222" y="1337"/>
                              </a:cxn>
                              <a:cxn ang="0">
                                <a:pos x="203" y="1391"/>
                              </a:cxn>
                              <a:cxn ang="0">
                                <a:pos x="171" y="1399"/>
                              </a:cxn>
                              <a:cxn ang="0">
                                <a:pos x="168" y="1467"/>
                              </a:cxn>
                              <a:cxn ang="0">
                                <a:pos x="242" y="1625"/>
                              </a:cxn>
                              <a:cxn ang="0">
                                <a:pos x="303" y="1723"/>
                              </a:cxn>
                              <a:cxn ang="0">
                                <a:pos x="293" y="1780"/>
                              </a:cxn>
                              <a:cxn ang="0">
                                <a:pos x="328" y="1817"/>
                              </a:cxn>
                              <a:cxn ang="0">
                                <a:pos x="313" y="1855"/>
                              </a:cxn>
                              <a:cxn ang="0">
                                <a:pos x="291" y="1945"/>
                              </a:cxn>
                              <a:cxn ang="0">
                                <a:pos x="320" y="1981"/>
                              </a:cxn>
                              <a:cxn ang="0">
                                <a:pos x="507" y="2049"/>
                              </a:cxn>
                              <a:cxn ang="0">
                                <a:pos x="582" y="2150"/>
                              </a:cxn>
                              <a:cxn ang="0">
                                <a:pos x="671" y="2183"/>
                              </a:cxn>
                              <a:cxn ang="0">
                                <a:pos x="673" y="2249"/>
                              </a:cxn>
                              <a:cxn ang="0">
                                <a:pos x="733" y="2265"/>
                              </a:cxn>
                              <a:cxn ang="0">
                                <a:pos x="813" y="2369"/>
                              </a:cxn>
                              <a:cxn ang="0">
                                <a:pos x="856" y="2462"/>
                              </a:cxn>
                              <a:cxn ang="0">
                                <a:pos x="858" y="2604"/>
                              </a:cxn>
                              <a:cxn ang="0">
                                <a:pos x="1401" y="2639"/>
                              </a:cxn>
                              <a:cxn ang="0">
                                <a:pos x="1367" y="2579"/>
                              </a:cxn>
                              <a:cxn ang="0">
                                <a:pos x="1386" y="2496"/>
                              </a:cxn>
                              <a:cxn ang="0">
                                <a:pos x="1470" y="2349"/>
                              </a:cxn>
                              <a:cxn ang="0">
                                <a:pos x="1539" y="2310"/>
                              </a:cxn>
                              <a:cxn ang="0">
                                <a:pos x="1500" y="2258"/>
                              </a:cxn>
                              <a:cxn ang="0">
                                <a:pos x="1476" y="2115"/>
                              </a:cxn>
                              <a:cxn ang="0">
                                <a:pos x="748" y="1018"/>
                              </a:cxn>
                              <a:cxn ang="0">
                                <a:pos x="690" y="908"/>
                              </a:cxn>
                              <a:cxn ang="0">
                                <a:pos x="875" y="205"/>
                              </a:cxn>
                              <a:cxn ang="0">
                                <a:pos x="147" y="0"/>
                              </a:cxn>
                              <a:cxn ang="0">
                                <a:pos x="125" y="43"/>
                              </a:cxn>
                              <a:cxn ang="0">
                                <a:pos x="133" y="134"/>
                              </a:cxn>
                              <a:cxn ang="0">
                                <a:pos x="0" y="353"/>
                              </a:cxn>
                              <a:cxn ang="0">
                                <a:pos x="35" y="480"/>
                              </a:cxn>
                            </a:cxnLst>
                            <a:rect l="0" t="0" r="r" b="b"/>
                            <a:pathLst>
                              <a:path w="1539" h="2639">
                                <a:moveTo>
                                  <a:pt x="35" y="480"/>
                                </a:moveTo>
                                <a:lnTo>
                                  <a:pt x="55" y="536"/>
                                </a:lnTo>
                                <a:lnTo>
                                  <a:pt x="10" y="742"/>
                                </a:lnTo>
                                <a:lnTo>
                                  <a:pt x="37" y="803"/>
                                </a:lnTo>
                                <a:lnTo>
                                  <a:pt x="157" y="1074"/>
                                </a:lnTo>
                                <a:lnTo>
                                  <a:pt x="171" y="1067"/>
                                </a:lnTo>
                                <a:lnTo>
                                  <a:pt x="178" y="1007"/>
                                </a:lnTo>
                                <a:lnTo>
                                  <a:pt x="198" y="1000"/>
                                </a:lnTo>
                                <a:lnTo>
                                  <a:pt x="218" y="1015"/>
                                </a:lnTo>
                                <a:lnTo>
                                  <a:pt x="182" y="1051"/>
                                </a:lnTo>
                                <a:lnTo>
                                  <a:pt x="197" y="1071"/>
                                </a:lnTo>
                                <a:lnTo>
                                  <a:pt x="228" y="1187"/>
                                </a:lnTo>
                                <a:lnTo>
                                  <a:pt x="207" y="1181"/>
                                </a:lnTo>
                                <a:lnTo>
                                  <a:pt x="168" y="1135"/>
                                </a:lnTo>
                                <a:lnTo>
                                  <a:pt x="178" y="1088"/>
                                </a:lnTo>
                                <a:lnTo>
                                  <a:pt x="155" y="1091"/>
                                </a:lnTo>
                                <a:lnTo>
                                  <a:pt x="135" y="1142"/>
                                </a:lnTo>
                                <a:lnTo>
                                  <a:pt x="140" y="1249"/>
                                </a:lnTo>
                                <a:lnTo>
                                  <a:pt x="168" y="1296"/>
                                </a:lnTo>
                                <a:lnTo>
                                  <a:pt x="222" y="1337"/>
                                </a:lnTo>
                                <a:lnTo>
                                  <a:pt x="203" y="1391"/>
                                </a:lnTo>
                                <a:lnTo>
                                  <a:pt x="171" y="1399"/>
                                </a:lnTo>
                                <a:lnTo>
                                  <a:pt x="168" y="1467"/>
                                </a:lnTo>
                                <a:lnTo>
                                  <a:pt x="242" y="1625"/>
                                </a:lnTo>
                                <a:lnTo>
                                  <a:pt x="303" y="1723"/>
                                </a:lnTo>
                                <a:lnTo>
                                  <a:pt x="293" y="1780"/>
                                </a:lnTo>
                                <a:lnTo>
                                  <a:pt x="328" y="1817"/>
                                </a:lnTo>
                                <a:lnTo>
                                  <a:pt x="313" y="1855"/>
                                </a:lnTo>
                                <a:lnTo>
                                  <a:pt x="291" y="1945"/>
                                </a:lnTo>
                                <a:lnTo>
                                  <a:pt x="320" y="1981"/>
                                </a:lnTo>
                                <a:lnTo>
                                  <a:pt x="507" y="2049"/>
                                </a:lnTo>
                                <a:lnTo>
                                  <a:pt x="582" y="2150"/>
                                </a:lnTo>
                                <a:lnTo>
                                  <a:pt x="671" y="2183"/>
                                </a:lnTo>
                                <a:lnTo>
                                  <a:pt x="673" y="2249"/>
                                </a:lnTo>
                                <a:lnTo>
                                  <a:pt x="733" y="2265"/>
                                </a:lnTo>
                                <a:lnTo>
                                  <a:pt x="813" y="2369"/>
                                </a:lnTo>
                                <a:lnTo>
                                  <a:pt x="856" y="2462"/>
                                </a:lnTo>
                                <a:lnTo>
                                  <a:pt x="858" y="2604"/>
                                </a:lnTo>
                                <a:lnTo>
                                  <a:pt x="1401" y="2639"/>
                                </a:lnTo>
                                <a:lnTo>
                                  <a:pt x="1367" y="2579"/>
                                </a:lnTo>
                                <a:lnTo>
                                  <a:pt x="1386" y="2496"/>
                                </a:lnTo>
                                <a:lnTo>
                                  <a:pt x="1470" y="2349"/>
                                </a:lnTo>
                                <a:lnTo>
                                  <a:pt x="1539" y="2310"/>
                                </a:lnTo>
                                <a:lnTo>
                                  <a:pt x="1500" y="2258"/>
                                </a:lnTo>
                                <a:lnTo>
                                  <a:pt x="1476" y="2115"/>
                                </a:lnTo>
                                <a:lnTo>
                                  <a:pt x="748" y="1018"/>
                                </a:lnTo>
                                <a:lnTo>
                                  <a:pt x="690" y="908"/>
                                </a:lnTo>
                                <a:lnTo>
                                  <a:pt x="875" y="205"/>
                                </a:lnTo>
                                <a:lnTo>
                                  <a:pt x="147" y="0"/>
                                </a:lnTo>
                                <a:lnTo>
                                  <a:pt x="125" y="43"/>
                                </a:lnTo>
                                <a:lnTo>
                                  <a:pt x="133" y="134"/>
                                </a:lnTo>
                                <a:lnTo>
                                  <a:pt x="0" y="353"/>
                                </a:lnTo>
                                <a:lnTo>
                                  <a:pt x="35" y="480"/>
                                </a:lnTo>
                                <a:close/>
                              </a:path>
                            </a:pathLst>
                          </a:custGeom>
                          <a:solidFill>
                            <a:srgbClr val="DDDDDD"/>
                          </a:solidFill>
                          <a:ln w="9525">
                            <a:solidFill>
                              <a:srgbClr val="000000"/>
                            </a:solidFill>
                            <a:prstDash val="solid"/>
                            <a:round/>
                            <a:headEnd/>
                            <a:tailEnd/>
                          </a:ln>
                        </p:spPr>
                        <p:txBody>
                          <a:bodyPr/>
                          <a:lstStyle/>
                          <a:p>
                            <a:endParaRPr lang="en-US"/>
                          </a:p>
                        </p:txBody>
                      </p:sp>
                      <p:sp>
                        <p:nvSpPr>
                          <p:cNvPr id="23745" name="Freeform 193"/>
                          <p:cNvSpPr>
                            <a:spLocks/>
                          </p:cNvSpPr>
                          <p:nvPr/>
                        </p:nvSpPr>
                        <p:spPr bwMode="auto">
                          <a:xfrm>
                            <a:off x="1684" y="2178"/>
                            <a:ext cx="706" cy="558"/>
                          </a:xfrm>
                          <a:custGeom>
                            <a:avLst/>
                            <a:gdLst/>
                            <a:ahLst/>
                            <a:cxnLst>
                              <a:cxn ang="0">
                                <a:pos x="0" y="974"/>
                              </a:cxn>
                              <a:cxn ang="0">
                                <a:pos x="137" y="0"/>
                              </a:cxn>
                              <a:cxn ang="0">
                                <a:pos x="1047" y="103"/>
                              </a:cxn>
                              <a:cxn ang="0">
                                <a:pos x="1412" y="132"/>
                              </a:cxn>
                              <a:cxn ang="0">
                                <a:pos x="1397" y="375"/>
                              </a:cxn>
                              <a:cxn ang="0">
                                <a:pos x="1347" y="1115"/>
                              </a:cxn>
                              <a:cxn ang="0">
                                <a:pos x="1162" y="1102"/>
                              </a:cxn>
                              <a:cxn ang="0">
                                <a:pos x="582" y="1052"/>
                              </a:cxn>
                              <a:cxn ang="0">
                                <a:pos x="0" y="974"/>
                              </a:cxn>
                            </a:cxnLst>
                            <a:rect l="0" t="0" r="r" b="b"/>
                            <a:pathLst>
                              <a:path w="1412" h="1115">
                                <a:moveTo>
                                  <a:pt x="0" y="974"/>
                                </a:moveTo>
                                <a:lnTo>
                                  <a:pt x="137" y="0"/>
                                </a:lnTo>
                                <a:lnTo>
                                  <a:pt x="1047" y="103"/>
                                </a:lnTo>
                                <a:lnTo>
                                  <a:pt x="1412" y="132"/>
                                </a:lnTo>
                                <a:lnTo>
                                  <a:pt x="1397" y="375"/>
                                </a:lnTo>
                                <a:lnTo>
                                  <a:pt x="1347" y="1115"/>
                                </a:lnTo>
                                <a:lnTo>
                                  <a:pt x="1162" y="1102"/>
                                </a:lnTo>
                                <a:lnTo>
                                  <a:pt x="582" y="1052"/>
                                </a:lnTo>
                                <a:lnTo>
                                  <a:pt x="0" y="974"/>
                                </a:lnTo>
                                <a:close/>
                              </a:path>
                            </a:pathLst>
                          </a:custGeom>
                          <a:solidFill>
                            <a:srgbClr val="DDDDDD"/>
                          </a:solidFill>
                          <a:ln w="9525">
                            <a:solidFill>
                              <a:srgbClr val="000000"/>
                            </a:solidFill>
                            <a:prstDash val="solid"/>
                            <a:round/>
                            <a:headEnd/>
                            <a:tailEnd/>
                          </a:ln>
                        </p:spPr>
                        <p:txBody>
                          <a:bodyPr/>
                          <a:lstStyle/>
                          <a:p>
                            <a:endParaRPr lang="en-US"/>
                          </a:p>
                        </p:txBody>
                      </p:sp>
                      <p:sp>
                        <p:nvSpPr>
                          <p:cNvPr id="23746" name="Freeform 194"/>
                          <p:cNvSpPr>
                            <a:spLocks/>
                          </p:cNvSpPr>
                          <p:nvPr/>
                        </p:nvSpPr>
                        <p:spPr bwMode="auto">
                          <a:xfrm>
                            <a:off x="4963" y="1875"/>
                            <a:ext cx="167" cy="159"/>
                          </a:xfrm>
                          <a:custGeom>
                            <a:avLst/>
                            <a:gdLst/>
                            <a:ahLst/>
                            <a:cxnLst>
                              <a:cxn ang="0">
                                <a:pos x="0" y="66"/>
                              </a:cxn>
                              <a:cxn ang="0">
                                <a:pos x="28" y="231"/>
                              </a:cxn>
                              <a:cxn ang="0">
                                <a:pos x="28" y="318"/>
                              </a:cxn>
                              <a:cxn ang="0">
                                <a:pos x="54" y="308"/>
                              </a:cxn>
                              <a:cxn ang="0">
                                <a:pos x="70" y="287"/>
                              </a:cxn>
                              <a:cxn ang="0">
                                <a:pos x="120" y="266"/>
                              </a:cxn>
                              <a:cxn ang="0">
                                <a:pos x="140" y="221"/>
                              </a:cxn>
                              <a:cxn ang="0">
                                <a:pos x="153" y="231"/>
                              </a:cxn>
                              <a:cxn ang="0">
                                <a:pos x="188" y="217"/>
                              </a:cxn>
                              <a:cxn ang="0">
                                <a:pos x="239" y="205"/>
                              </a:cxn>
                              <a:cxn ang="0">
                                <a:pos x="244" y="191"/>
                              </a:cxn>
                              <a:cxn ang="0">
                                <a:pos x="256" y="197"/>
                              </a:cxn>
                              <a:cxn ang="0">
                                <a:pos x="272" y="182"/>
                              </a:cxn>
                              <a:cxn ang="0">
                                <a:pos x="300" y="179"/>
                              </a:cxn>
                              <a:cxn ang="0">
                                <a:pos x="334" y="162"/>
                              </a:cxn>
                              <a:cxn ang="0">
                                <a:pos x="302" y="0"/>
                              </a:cxn>
                              <a:cxn ang="0">
                                <a:pos x="0" y="66"/>
                              </a:cxn>
                            </a:cxnLst>
                            <a:rect l="0" t="0" r="r" b="b"/>
                            <a:pathLst>
                              <a:path w="334" h="318">
                                <a:moveTo>
                                  <a:pt x="0" y="66"/>
                                </a:moveTo>
                                <a:lnTo>
                                  <a:pt x="28" y="231"/>
                                </a:lnTo>
                                <a:lnTo>
                                  <a:pt x="28" y="318"/>
                                </a:lnTo>
                                <a:lnTo>
                                  <a:pt x="54" y="308"/>
                                </a:lnTo>
                                <a:lnTo>
                                  <a:pt x="70" y="287"/>
                                </a:lnTo>
                                <a:lnTo>
                                  <a:pt x="120" y="266"/>
                                </a:lnTo>
                                <a:lnTo>
                                  <a:pt x="140" y="221"/>
                                </a:lnTo>
                                <a:lnTo>
                                  <a:pt x="153" y="231"/>
                                </a:lnTo>
                                <a:lnTo>
                                  <a:pt x="188" y="217"/>
                                </a:lnTo>
                                <a:lnTo>
                                  <a:pt x="239" y="205"/>
                                </a:lnTo>
                                <a:lnTo>
                                  <a:pt x="244" y="191"/>
                                </a:lnTo>
                                <a:lnTo>
                                  <a:pt x="256" y="197"/>
                                </a:lnTo>
                                <a:lnTo>
                                  <a:pt x="272" y="182"/>
                                </a:lnTo>
                                <a:lnTo>
                                  <a:pt x="300" y="179"/>
                                </a:lnTo>
                                <a:lnTo>
                                  <a:pt x="334" y="162"/>
                                </a:lnTo>
                                <a:lnTo>
                                  <a:pt x="302" y="0"/>
                                </a:lnTo>
                                <a:lnTo>
                                  <a:pt x="0" y="66"/>
                                </a:lnTo>
                                <a:close/>
                              </a:path>
                            </a:pathLst>
                          </a:custGeom>
                          <a:solidFill>
                            <a:srgbClr val="DDDDDD"/>
                          </a:solidFill>
                          <a:ln w="9525">
                            <a:solidFill>
                              <a:srgbClr val="000000"/>
                            </a:solidFill>
                            <a:prstDash val="solid"/>
                            <a:round/>
                            <a:headEnd/>
                            <a:tailEnd/>
                          </a:ln>
                        </p:spPr>
                        <p:txBody>
                          <a:bodyPr/>
                          <a:lstStyle/>
                          <a:p>
                            <a:endParaRPr lang="en-US"/>
                          </a:p>
                        </p:txBody>
                      </p:sp>
                      <p:sp>
                        <p:nvSpPr>
                          <p:cNvPr id="23747" name="Freeform 195"/>
                          <p:cNvSpPr>
                            <a:spLocks/>
                          </p:cNvSpPr>
                          <p:nvPr/>
                        </p:nvSpPr>
                        <p:spPr bwMode="auto">
                          <a:xfrm>
                            <a:off x="3816" y="3415"/>
                            <a:ext cx="880" cy="668"/>
                          </a:xfrm>
                          <a:custGeom>
                            <a:avLst/>
                            <a:gdLst/>
                            <a:ahLst/>
                            <a:cxnLst>
                              <a:cxn ang="0">
                                <a:pos x="0" y="127"/>
                              </a:cxn>
                              <a:cxn ang="0">
                                <a:pos x="41" y="202"/>
                              </a:cxn>
                              <a:cxn ang="0">
                                <a:pos x="37" y="256"/>
                              </a:cxn>
                              <a:cxn ang="0">
                                <a:pos x="99" y="217"/>
                              </a:cxn>
                              <a:cxn ang="0">
                                <a:pos x="114" y="205"/>
                              </a:cxn>
                              <a:cxn ang="0">
                                <a:pos x="145" y="201"/>
                              </a:cxn>
                              <a:cxn ang="0">
                                <a:pos x="219" y="207"/>
                              </a:cxn>
                              <a:cxn ang="0">
                                <a:pos x="258" y="195"/>
                              </a:cxn>
                              <a:cxn ang="0">
                                <a:pos x="322" y="199"/>
                              </a:cxn>
                              <a:cxn ang="0">
                                <a:pos x="268" y="215"/>
                              </a:cxn>
                              <a:cxn ang="0">
                                <a:pos x="411" y="263"/>
                              </a:cxn>
                              <a:cxn ang="0">
                                <a:pos x="419" y="254"/>
                              </a:cxn>
                              <a:cxn ang="0">
                                <a:pos x="424" y="269"/>
                              </a:cxn>
                              <a:cxn ang="0">
                                <a:pos x="509" y="327"/>
                              </a:cxn>
                              <a:cxn ang="0">
                                <a:pos x="482" y="320"/>
                              </a:cxn>
                              <a:cxn ang="0">
                                <a:pos x="544" y="349"/>
                              </a:cxn>
                              <a:cxn ang="0">
                                <a:pos x="594" y="326"/>
                              </a:cxn>
                              <a:cxn ang="0">
                                <a:pos x="667" y="291"/>
                              </a:cxn>
                              <a:cxn ang="0">
                                <a:pos x="694" y="272"/>
                              </a:cxn>
                              <a:cxn ang="0">
                                <a:pos x="784" y="233"/>
                              </a:cxn>
                              <a:cxn ang="0">
                                <a:pos x="885" y="311"/>
                              </a:cxn>
                              <a:cxn ang="0">
                                <a:pos x="927" y="356"/>
                              </a:cxn>
                              <a:cxn ang="0">
                                <a:pos x="983" y="401"/>
                              </a:cxn>
                              <a:cxn ang="0">
                                <a:pos x="1061" y="426"/>
                              </a:cxn>
                              <a:cxn ang="0">
                                <a:pos x="1112" y="534"/>
                              </a:cxn>
                              <a:cxn ang="0">
                                <a:pos x="1098" y="746"/>
                              </a:cxn>
                              <a:cxn ang="0">
                                <a:pos x="1142" y="734"/>
                              </a:cxn>
                              <a:cxn ang="0">
                                <a:pos x="1119" y="692"/>
                              </a:cxn>
                              <a:cxn ang="0">
                                <a:pos x="1160" y="710"/>
                              </a:cxn>
                              <a:cxn ang="0">
                                <a:pos x="1181" y="707"/>
                              </a:cxn>
                              <a:cxn ang="0">
                                <a:pos x="1146" y="817"/>
                              </a:cxn>
                              <a:cxn ang="0">
                                <a:pos x="1172" y="847"/>
                              </a:cxn>
                              <a:cxn ang="0">
                                <a:pos x="1234" y="948"/>
                              </a:cxn>
                              <a:cxn ang="0">
                                <a:pos x="1277" y="971"/>
                              </a:cxn>
                              <a:cxn ang="0">
                                <a:pos x="1272" y="938"/>
                              </a:cxn>
                              <a:cxn ang="0">
                                <a:pos x="1287" y="948"/>
                              </a:cxn>
                              <a:cxn ang="0">
                                <a:pos x="1310" y="1032"/>
                              </a:cxn>
                              <a:cxn ang="0">
                                <a:pos x="1363" y="1080"/>
                              </a:cxn>
                              <a:cxn ang="0">
                                <a:pos x="1444" y="1169"/>
                              </a:cxn>
                              <a:cxn ang="0">
                                <a:pos x="1550" y="1280"/>
                              </a:cxn>
                              <a:cxn ang="0">
                                <a:pos x="1605" y="1306"/>
                              </a:cxn>
                              <a:cxn ang="0">
                                <a:pos x="1550" y="1297"/>
                              </a:cxn>
                              <a:cxn ang="0">
                                <a:pos x="1613" y="1320"/>
                              </a:cxn>
                              <a:cxn ang="0">
                                <a:pos x="1676" y="1297"/>
                              </a:cxn>
                              <a:cxn ang="0">
                                <a:pos x="1733" y="1256"/>
                              </a:cxn>
                              <a:cxn ang="0">
                                <a:pos x="1741" y="1141"/>
                              </a:cxn>
                              <a:cxn ang="0">
                                <a:pos x="1744" y="935"/>
                              </a:cxn>
                              <a:cxn ang="0">
                                <a:pos x="1536" y="561"/>
                              </a:cxn>
                              <a:cxn ang="0">
                                <a:pos x="1508" y="462"/>
                              </a:cxn>
                              <a:cxn ang="0">
                                <a:pos x="1300" y="57"/>
                              </a:cxn>
                              <a:cxn ang="0">
                                <a:pos x="1272" y="16"/>
                              </a:cxn>
                              <a:cxn ang="0">
                                <a:pos x="1167" y="25"/>
                              </a:cxn>
                              <a:cxn ang="0">
                                <a:pos x="1146" y="113"/>
                              </a:cxn>
                              <a:cxn ang="0">
                                <a:pos x="580" y="105"/>
                              </a:cxn>
                              <a:cxn ang="0">
                                <a:pos x="3" y="89"/>
                              </a:cxn>
                            </a:cxnLst>
                            <a:rect l="0" t="0" r="r" b="b"/>
                            <a:pathLst>
                              <a:path w="1759" h="1334">
                                <a:moveTo>
                                  <a:pt x="3" y="89"/>
                                </a:moveTo>
                                <a:lnTo>
                                  <a:pt x="0" y="127"/>
                                </a:lnTo>
                                <a:lnTo>
                                  <a:pt x="50" y="173"/>
                                </a:lnTo>
                                <a:lnTo>
                                  <a:pt x="41" y="202"/>
                                </a:lnTo>
                                <a:lnTo>
                                  <a:pt x="58" y="222"/>
                                </a:lnTo>
                                <a:lnTo>
                                  <a:pt x="37" y="256"/>
                                </a:lnTo>
                                <a:lnTo>
                                  <a:pt x="75" y="241"/>
                                </a:lnTo>
                                <a:lnTo>
                                  <a:pt x="99" y="217"/>
                                </a:lnTo>
                                <a:lnTo>
                                  <a:pt x="95" y="188"/>
                                </a:lnTo>
                                <a:lnTo>
                                  <a:pt x="114" y="205"/>
                                </a:lnTo>
                                <a:lnTo>
                                  <a:pt x="131" y="183"/>
                                </a:lnTo>
                                <a:lnTo>
                                  <a:pt x="145" y="201"/>
                                </a:lnTo>
                                <a:lnTo>
                                  <a:pt x="106" y="236"/>
                                </a:lnTo>
                                <a:lnTo>
                                  <a:pt x="219" y="207"/>
                                </a:lnTo>
                                <a:lnTo>
                                  <a:pt x="242" y="186"/>
                                </a:lnTo>
                                <a:lnTo>
                                  <a:pt x="258" y="195"/>
                                </a:lnTo>
                                <a:lnTo>
                                  <a:pt x="299" y="185"/>
                                </a:lnTo>
                                <a:lnTo>
                                  <a:pt x="322" y="199"/>
                                </a:lnTo>
                                <a:lnTo>
                                  <a:pt x="245" y="205"/>
                                </a:lnTo>
                                <a:lnTo>
                                  <a:pt x="268" y="215"/>
                                </a:lnTo>
                                <a:lnTo>
                                  <a:pt x="356" y="234"/>
                                </a:lnTo>
                                <a:lnTo>
                                  <a:pt x="411" y="263"/>
                                </a:lnTo>
                                <a:lnTo>
                                  <a:pt x="396" y="221"/>
                                </a:lnTo>
                                <a:lnTo>
                                  <a:pt x="419" y="254"/>
                                </a:lnTo>
                                <a:lnTo>
                                  <a:pt x="455" y="257"/>
                                </a:lnTo>
                                <a:lnTo>
                                  <a:pt x="424" y="269"/>
                                </a:lnTo>
                                <a:lnTo>
                                  <a:pt x="487" y="299"/>
                                </a:lnTo>
                                <a:lnTo>
                                  <a:pt x="509" y="327"/>
                                </a:lnTo>
                                <a:lnTo>
                                  <a:pt x="507" y="356"/>
                                </a:lnTo>
                                <a:lnTo>
                                  <a:pt x="482" y="320"/>
                                </a:lnTo>
                                <a:lnTo>
                                  <a:pt x="496" y="366"/>
                                </a:lnTo>
                                <a:lnTo>
                                  <a:pt x="544" y="349"/>
                                </a:lnTo>
                                <a:lnTo>
                                  <a:pt x="576" y="347"/>
                                </a:lnTo>
                                <a:lnTo>
                                  <a:pt x="594" y="326"/>
                                </a:lnTo>
                                <a:lnTo>
                                  <a:pt x="603" y="338"/>
                                </a:lnTo>
                                <a:lnTo>
                                  <a:pt x="667" y="291"/>
                                </a:lnTo>
                                <a:lnTo>
                                  <a:pt x="707" y="289"/>
                                </a:lnTo>
                                <a:lnTo>
                                  <a:pt x="694" y="272"/>
                                </a:lnTo>
                                <a:lnTo>
                                  <a:pt x="721" y="236"/>
                                </a:lnTo>
                                <a:lnTo>
                                  <a:pt x="784" y="233"/>
                                </a:lnTo>
                                <a:lnTo>
                                  <a:pt x="848" y="265"/>
                                </a:lnTo>
                                <a:lnTo>
                                  <a:pt x="885" y="311"/>
                                </a:lnTo>
                                <a:lnTo>
                                  <a:pt x="917" y="321"/>
                                </a:lnTo>
                                <a:lnTo>
                                  <a:pt x="927" y="356"/>
                                </a:lnTo>
                                <a:lnTo>
                                  <a:pt x="967" y="378"/>
                                </a:lnTo>
                                <a:lnTo>
                                  <a:pt x="983" y="401"/>
                                </a:lnTo>
                                <a:lnTo>
                                  <a:pt x="1004" y="423"/>
                                </a:lnTo>
                                <a:lnTo>
                                  <a:pt x="1061" y="426"/>
                                </a:lnTo>
                                <a:lnTo>
                                  <a:pt x="1081" y="463"/>
                                </a:lnTo>
                                <a:lnTo>
                                  <a:pt x="1112" y="534"/>
                                </a:lnTo>
                                <a:lnTo>
                                  <a:pt x="1094" y="665"/>
                                </a:lnTo>
                                <a:lnTo>
                                  <a:pt x="1098" y="746"/>
                                </a:lnTo>
                                <a:lnTo>
                                  <a:pt x="1134" y="771"/>
                                </a:lnTo>
                                <a:lnTo>
                                  <a:pt x="1142" y="734"/>
                                </a:lnTo>
                                <a:lnTo>
                                  <a:pt x="1117" y="720"/>
                                </a:lnTo>
                                <a:lnTo>
                                  <a:pt x="1119" y="692"/>
                                </a:lnTo>
                                <a:lnTo>
                                  <a:pt x="1132" y="700"/>
                                </a:lnTo>
                                <a:lnTo>
                                  <a:pt x="1160" y="710"/>
                                </a:lnTo>
                                <a:lnTo>
                                  <a:pt x="1163" y="736"/>
                                </a:lnTo>
                                <a:lnTo>
                                  <a:pt x="1181" y="707"/>
                                </a:lnTo>
                                <a:lnTo>
                                  <a:pt x="1195" y="733"/>
                                </a:lnTo>
                                <a:lnTo>
                                  <a:pt x="1146" y="817"/>
                                </a:lnTo>
                                <a:lnTo>
                                  <a:pt x="1144" y="832"/>
                                </a:lnTo>
                                <a:lnTo>
                                  <a:pt x="1172" y="847"/>
                                </a:lnTo>
                                <a:lnTo>
                                  <a:pt x="1199" y="915"/>
                                </a:lnTo>
                                <a:lnTo>
                                  <a:pt x="1234" y="948"/>
                                </a:lnTo>
                                <a:lnTo>
                                  <a:pt x="1251" y="971"/>
                                </a:lnTo>
                                <a:lnTo>
                                  <a:pt x="1277" y="971"/>
                                </a:lnTo>
                                <a:lnTo>
                                  <a:pt x="1250" y="934"/>
                                </a:lnTo>
                                <a:lnTo>
                                  <a:pt x="1272" y="938"/>
                                </a:lnTo>
                                <a:lnTo>
                                  <a:pt x="1300" y="933"/>
                                </a:lnTo>
                                <a:lnTo>
                                  <a:pt x="1287" y="948"/>
                                </a:lnTo>
                                <a:lnTo>
                                  <a:pt x="1296" y="984"/>
                                </a:lnTo>
                                <a:lnTo>
                                  <a:pt x="1310" y="1032"/>
                                </a:lnTo>
                                <a:lnTo>
                                  <a:pt x="1351" y="1051"/>
                                </a:lnTo>
                                <a:lnTo>
                                  <a:pt x="1363" y="1080"/>
                                </a:lnTo>
                                <a:lnTo>
                                  <a:pt x="1397" y="1169"/>
                                </a:lnTo>
                                <a:lnTo>
                                  <a:pt x="1444" y="1169"/>
                                </a:lnTo>
                                <a:lnTo>
                                  <a:pt x="1484" y="1191"/>
                                </a:lnTo>
                                <a:lnTo>
                                  <a:pt x="1550" y="1280"/>
                                </a:lnTo>
                                <a:lnTo>
                                  <a:pt x="1604" y="1290"/>
                                </a:lnTo>
                                <a:lnTo>
                                  <a:pt x="1605" y="1306"/>
                                </a:lnTo>
                                <a:lnTo>
                                  <a:pt x="1592" y="1316"/>
                                </a:lnTo>
                                <a:lnTo>
                                  <a:pt x="1550" y="1297"/>
                                </a:lnTo>
                                <a:lnTo>
                                  <a:pt x="1562" y="1334"/>
                                </a:lnTo>
                                <a:lnTo>
                                  <a:pt x="1613" y="1320"/>
                                </a:lnTo>
                                <a:lnTo>
                                  <a:pt x="1654" y="1320"/>
                                </a:lnTo>
                                <a:lnTo>
                                  <a:pt x="1676" y="1297"/>
                                </a:lnTo>
                                <a:lnTo>
                                  <a:pt x="1712" y="1296"/>
                                </a:lnTo>
                                <a:lnTo>
                                  <a:pt x="1733" y="1256"/>
                                </a:lnTo>
                                <a:lnTo>
                                  <a:pt x="1724" y="1203"/>
                                </a:lnTo>
                                <a:lnTo>
                                  <a:pt x="1741" y="1141"/>
                                </a:lnTo>
                                <a:lnTo>
                                  <a:pt x="1759" y="1149"/>
                                </a:lnTo>
                                <a:lnTo>
                                  <a:pt x="1744" y="935"/>
                                </a:lnTo>
                                <a:lnTo>
                                  <a:pt x="1724" y="870"/>
                                </a:lnTo>
                                <a:lnTo>
                                  <a:pt x="1536" y="561"/>
                                </a:lnTo>
                                <a:lnTo>
                                  <a:pt x="1491" y="462"/>
                                </a:lnTo>
                                <a:lnTo>
                                  <a:pt x="1508" y="462"/>
                                </a:lnTo>
                                <a:lnTo>
                                  <a:pt x="1384" y="263"/>
                                </a:lnTo>
                                <a:lnTo>
                                  <a:pt x="1300" y="57"/>
                                </a:lnTo>
                                <a:lnTo>
                                  <a:pt x="1294" y="21"/>
                                </a:lnTo>
                                <a:lnTo>
                                  <a:pt x="1272" y="16"/>
                                </a:lnTo>
                                <a:lnTo>
                                  <a:pt x="1188" y="0"/>
                                </a:lnTo>
                                <a:lnTo>
                                  <a:pt x="1167" y="25"/>
                                </a:lnTo>
                                <a:lnTo>
                                  <a:pt x="1182" y="116"/>
                                </a:lnTo>
                                <a:lnTo>
                                  <a:pt x="1146" y="113"/>
                                </a:lnTo>
                                <a:lnTo>
                                  <a:pt x="1138" y="72"/>
                                </a:lnTo>
                                <a:lnTo>
                                  <a:pt x="580" y="105"/>
                                </a:lnTo>
                                <a:lnTo>
                                  <a:pt x="543" y="39"/>
                                </a:lnTo>
                                <a:lnTo>
                                  <a:pt x="3" y="89"/>
                                </a:lnTo>
                                <a:close/>
                              </a:path>
                            </a:pathLst>
                          </a:custGeom>
                          <a:solidFill>
                            <a:srgbClr val="DDDDDD"/>
                          </a:solidFill>
                          <a:ln w="9525">
                            <a:solidFill>
                              <a:srgbClr val="000000"/>
                            </a:solidFill>
                            <a:prstDash val="solid"/>
                            <a:round/>
                            <a:headEnd/>
                            <a:tailEnd/>
                          </a:ln>
                        </p:spPr>
                        <p:txBody>
                          <a:bodyPr/>
                          <a:lstStyle/>
                          <a:p>
                            <a:endParaRPr lang="en-US"/>
                          </a:p>
                        </p:txBody>
                      </p:sp>
                      <p:sp>
                        <p:nvSpPr>
                          <p:cNvPr id="23748" name="Freeform 196"/>
                          <p:cNvSpPr>
                            <a:spLocks/>
                          </p:cNvSpPr>
                          <p:nvPr/>
                        </p:nvSpPr>
                        <p:spPr bwMode="auto">
                          <a:xfrm>
                            <a:off x="3975" y="2926"/>
                            <a:ext cx="526" cy="548"/>
                          </a:xfrm>
                          <a:custGeom>
                            <a:avLst/>
                            <a:gdLst/>
                            <a:ahLst/>
                            <a:cxnLst>
                              <a:cxn ang="0">
                                <a:pos x="0" y="61"/>
                              </a:cxn>
                              <a:cxn ang="0">
                                <a:pos x="137" y="567"/>
                              </a:cxn>
                              <a:cxn ang="0">
                                <a:pos x="192" y="654"/>
                              </a:cxn>
                              <a:cxn ang="0">
                                <a:pos x="209" y="715"/>
                              </a:cxn>
                              <a:cxn ang="0">
                                <a:pos x="187" y="761"/>
                              </a:cxn>
                              <a:cxn ang="0">
                                <a:pos x="179" y="827"/>
                              </a:cxn>
                              <a:cxn ang="0">
                                <a:pos x="226" y="1018"/>
                              </a:cxn>
                              <a:cxn ang="0">
                                <a:pos x="263" y="1084"/>
                              </a:cxn>
                              <a:cxn ang="0">
                                <a:pos x="821" y="1051"/>
                              </a:cxn>
                              <a:cxn ang="0">
                                <a:pos x="829" y="1092"/>
                              </a:cxn>
                              <a:cxn ang="0">
                                <a:pos x="865" y="1095"/>
                              </a:cxn>
                              <a:cxn ang="0">
                                <a:pos x="850" y="1004"/>
                              </a:cxn>
                              <a:cxn ang="0">
                                <a:pos x="871" y="979"/>
                              </a:cxn>
                              <a:cxn ang="0">
                                <a:pos x="955" y="995"/>
                              </a:cxn>
                              <a:cxn ang="0">
                                <a:pos x="969" y="930"/>
                              </a:cxn>
                              <a:cxn ang="0">
                                <a:pos x="955" y="927"/>
                              </a:cxn>
                              <a:cxn ang="0">
                                <a:pos x="973" y="911"/>
                              </a:cxn>
                              <a:cxn ang="0">
                                <a:pos x="942" y="893"/>
                              </a:cxn>
                              <a:cxn ang="0">
                                <a:pos x="958" y="873"/>
                              </a:cxn>
                              <a:cxn ang="0">
                                <a:pos x="955" y="843"/>
                              </a:cxn>
                              <a:cxn ang="0">
                                <a:pos x="993" y="819"/>
                              </a:cxn>
                              <a:cxn ang="0">
                                <a:pos x="979" y="787"/>
                              </a:cxn>
                              <a:cxn ang="0">
                                <a:pos x="998" y="775"/>
                              </a:cxn>
                              <a:cxn ang="0">
                                <a:pos x="1007" y="747"/>
                              </a:cxn>
                              <a:cxn ang="0">
                                <a:pos x="992" y="736"/>
                              </a:cxn>
                              <a:cxn ang="0">
                                <a:pos x="1021" y="714"/>
                              </a:cxn>
                              <a:cxn ang="0">
                                <a:pos x="1006" y="694"/>
                              </a:cxn>
                              <a:cxn ang="0">
                                <a:pos x="1028" y="694"/>
                              </a:cxn>
                              <a:cxn ang="0">
                                <a:pos x="1052" y="663"/>
                              </a:cxn>
                              <a:cxn ang="0">
                                <a:pos x="1044" y="654"/>
                              </a:cxn>
                              <a:cxn ang="0">
                                <a:pos x="1008" y="644"/>
                              </a:cxn>
                              <a:cxn ang="0">
                                <a:pos x="983" y="615"/>
                              </a:cxn>
                              <a:cxn ang="0">
                                <a:pos x="941" y="542"/>
                              </a:cxn>
                              <a:cxn ang="0">
                                <a:pos x="920" y="531"/>
                              </a:cxn>
                              <a:cxn ang="0">
                                <a:pos x="871" y="431"/>
                              </a:cxn>
                              <a:cxn ang="0">
                                <a:pos x="801" y="389"/>
                              </a:cxn>
                              <a:cxn ang="0">
                                <a:pos x="754" y="322"/>
                              </a:cxn>
                              <a:cxn ang="0">
                                <a:pos x="637" y="236"/>
                              </a:cxn>
                              <a:cxn ang="0">
                                <a:pos x="581" y="158"/>
                              </a:cxn>
                              <a:cxn ang="0">
                                <a:pos x="454" y="75"/>
                              </a:cxn>
                              <a:cxn ang="0">
                                <a:pos x="494" y="0"/>
                              </a:cxn>
                              <a:cxn ang="0">
                                <a:pos x="256" y="27"/>
                              </a:cxn>
                              <a:cxn ang="0">
                                <a:pos x="0" y="61"/>
                              </a:cxn>
                            </a:cxnLst>
                            <a:rect l="0" t="0" r="r" b="b"/>
                            <a:pathLst>
                              <a:path w="1052" h="1095">
                                <a:moveTo>
                                  <a:pt x="0" y="61"/>
                                </a:moveTo>
                                <a:lnTo>
                                  <a:pt x="137" y="567"/>
                                </a:lnTo>
                                <a:lnTo>
                                  <a:pt x="192" y="654"/>
                                </a:lnTo>
                                <a:lnTo>
                                  <a:pt x="209" y="715"/>
                                </a:lnTo>
                                <a:lnTo>
                                  <a:pt x="187" y="761"/>
                                </a:lnTo>
                                <a:lnTo>
                                  <a:pt x="179" y="827"/>
                                </a:lnTo>
                                <a:lnTo>
                                  <a:pt x="226" y="1018"/>
                                </a:lnTo>
                                <a:lnTo>
                                  <a:pt x="263" y="1084"/>
                                </a:lnTo>
                                <a:lnTo>
                                  <a:pt x="821" y="1051"/>
                                </a:lnTo>
                                <a:lnTo>
                                  <a:pt x="829" y="1092"/>
                                </a:lnTo>
                                <a:lnTo>
                                  <a:pt x="865" y="1095"/>
                                </a:lnTo>
                                <a:lnTo>
                                  <a:pt x="850" y="1004"/>
                                </a:lnTo>
                                <a:lnTo>
                                  <a:pt x="871" y="979"/>
                                </a:lnTo>
                                <a:lnTo>
                                  <a:pt x="955" y="995"/>
                                </a:lnTo>
                                <a:lnTo>
                                  <a:pt x="969" y="930"/>
                                </a:lnTo>
                                <a:lnTo>
                                  <a:pt x="955" y="927"/>
                                </a:lnTo>
                                <a:lnTo>
                                  <a:pt x="973" y="911"/>
                                </a:lnTo>
                                <a:lnTo>
                                  <a:pt x="942" y="893"/>
                                </a:lnTo>
                                <a:lnTo>
                                  <a:pt x="958" y="873"/>
                                </a:lnTo>
                                <a:lnTo>
                                  <a:pt x="955" y="843"/>
                                </a:lnTo>
                                <a:lnTo>
                                  <a:pt x="993" y="819"/>
                                </a:lnTo>
                                <a:lnTo>
                                  <a:pt x="979" y="787"/>
                                </a:lnTo>
                                <a:lnTo>
                                  <a:pt x="998" y="775"/>
                                </a:lnTo>
                                <a:lnTo>
                                  <a:pt x="1007" y="747"/>
                                </a:lnTo>
                                <a:lnTo>
                                  <a:pt x="992" y="736"/>
                                </a:lnTo>
                                <a:lnTo>
                                  <a:pt x="1021" y="714"/>
                                </a:lnTo>
                                <a:lnTo>
                                  <a:pt x="1006" y="694"/>
                                </a:lnTo>
                                <a:lnTo>
                                  <a:pt x="1028" y="694"/>
                                </a:lnTo>
                                <a:lnTo>
                                  <a:pt x="1052" y="663"/>
                                </a:lnTo>
                                <a:lnTo>
                                  <a:pt x="1044" y="654"/>
                                </a:lnTo>
                                <a:lnTo>
                                  <a:pt x="1008" y="644"/>
                                </a:lnTo>
                                <a:lnTo>
                                  <a:pt x="983" y="615"/>
                                </a:lnTo>
                                <a:lnTo>
                                  <a:pt x="941" y="542"/>
                                </a:lnTo>
                                <a:lnTo>
                                  <a:pt x="920" y="531"/>
                                </a:lnTo>
                                <a:lnTo>
                                  <a:pt x="871" y="431"/>
                                </a:lnTo>
                                <a:lnTo>
                                  <a:pt x="801" y="389"/>
                                </a:lnTo>
                                <a:lnTo>
                                  <a:pt x="754" y="322"/>
                                </a:lnTo>
                                <a:lnTo>
                                  <a:pt x="637" y="236"/>
                                </a:lnTo>
                                <a:lnTo>
                                  <a:pt x="581" y="158"/>
                                </a:lnTo>
                                <a:lnTo>
                                  <a:pt x="454" y="75"/>
                                </a:lnTo>
                                <a:lnTo>
                                  <a:pt x="494" y="0"/>
                                </a:lnTo>
                                <a:lnTo>
                                  <a:pt x="256" y="27"/>
                                </a:lnTo>
                                <a:lnTo>
                                  <a:pt x="0" y="61"/>
                                </a:lnTo>
                                <a:close/>
                              </a:path>
                            </a:pathLst>
                          </a:custGeom>
                          <a:solidFill>
                            <a:srgbClr val="DDDDDD"/>
                          </a:solidFill>
                          <a:ln w="9525">
                            <a:solidFill>
                              <a:srgbClr val="000000"/>
                            </a:solidFill>
                            <a:prstDash val="solid"/>
                            <a:round/>
                            <a:headEnd/>
                            <a:tailEnd/>
                          </a:ln>
                        </p:spPr>
                        <p:txBody>
                          <a:bodyPr/>
                          <a:lstStyle/>
                          <a:p>
                            <a:endParaRPr lang="en-US"/>
                          </a:p>
                        </p:txBody>
                      </p:sp>
                      <p:sp>
                        <p:nvSpPr>
                          <p:cNvPr id="23749" name="Freeform 197"/>
                          <p:cNvSpPr>
                            <a:spLocks/>
                          </p:cNvSpPr>
                          <p:nvPr/>
                        </p:nvSpPr>
                        <p:spPr bwMode="auto">
                          <a:xfrm>
                            <a:off x="3364" y="2052"/>
                            <a:ext cx="380" cy="687"/>
                          </a:xfrm>
                          <a:custGeom>
                            <a:avLst/>
                            <a:gdLst/>
                            <a:ahLst/>
                            <a:cxnLst>
                              <a:cxn ang="0">
                                <a:pos x="0" y="604"/>
                              </a:cxn>
                              <a:cxn ang="0">
                                <a:pos x="13" y="563"/>
                              </a:cxn>
                              <a:cxn ang="0">
                                <a:pos x="66" y="479"/>
                              </a:cxn>
                              <a:cxn ang="0">
                                <a:pos x="93" y="389"/>
                              </a:cxn>
                              <a:cxn ang="0">
                                <a:pos x="67" y="324"/>
                              </a:cxn>
                              <a:cxn ang="0">
                                <a:pos x="196" y="222"/>
                              </a:cxn>
                              <a:cxn ang="0">
                                <a:pos x="222" y="170"/>
                              </a:cxn>
                              <a:cxn ang="0">
                                <a:pos x="222" y="144"/>
                              </a:cxn>
                              <a:cxn ang="0">
                                <a:pos x="130" y="33"/>
                              </a:cxn>
                              <a:cxn ang="0">
                                <a:pos x="637" y="0"/>
                              </a:cxn>
                              <a:cxn ang="0">
                                <a:pos x="650" y="83"/>
                              </a:cxn>
                              <a:cxn ang="0">
                                <a:pos x="702" y="183"/>
                              </a:cxn>
                              <a:cxn ang="0">
                                <a:pos x="746" y="708"/>
                              </a:cxn>
                              <a:cxn ang="0">
                                <a:pos x="735" y="816"/>
                              </a:cxn>
                              <a:cxn ang="0">
                                <a:pos x="760" y="879"/>
                              </a:cxn>
                              <a:cxn ang="0">
                                <a:pos x="730" y="997"/>
                              </a:cxn>
                              <a:cxn ang="0">
                                <a:pos x="692" y="1050"/>
                              </a:cxn>
                              <a:cxn ang="0">
                                <a:pos x="673" y="1135"/>
                              </a:cxn>
                              <a:cxn ang="0">
                                <a:pos x="690" y="1160"/>
                              </a:cxn>
                              <a:cxn ang="0">
                                <a:pos x="675" y="1210"/>
                              </a:cxn>
                              <a:cxn ang="0">
                                <a:pos x="684" y="1229"/>
                              </a:cxn>
                              <a:cxn ang="0">
                                <a:pos x="623" y="1256"/>
                              </a:cxn>
                              <a:cxn ang="0">
                                <a:pos x="610" y="1342"/>
                              </a:cxn>
                              <a:cxn ang="0">
                                <a:pos x="524" y="1310"/>
                              </a:cxn>
                              <a:cxn ang="0">
                                <a:pos x="479" y="1354"/>
                              </a:cxn>
                              <a:cxn ang="0">
                                <a:pos x="481" y="1372"/>
                              </a:cxn>
                              <a:cxn ang="0">
                                <a:pos x="453" y="1370"/>
                              </a:cxn>
                              <a:cxn ang="0">
                                <a:pos x="423" y="1311"/>
                              </a:cxn>
                              <a:cxn ang="0">
                                <a:pos x="406" y="1232"/>
                              </a:cxn>
                              <a:cxn ang="0">
                                <a:pos x="373" y="1181"/>
                              </a:cxn>
                              <a:cxn ang="0">
                                <a:pos x="321" y="1160"/>
                              </a:cxn>
                              <a:cxn ang="0">
                                <a:pos x="258" y="1110"/>
                              </a:cxn>
                              <a:cxn ang="0">
                                <a:pos x="237" y="1040"/>
                              </a:cxn>
                              <a:cxn ang="0">
                                <a:pos x="273" y="933"/>
                              </a:cxn>
                              <a:cxn ang="0">
                                <a:pos x="243" y="912"/>
                              </a:cxn>
                              <a:cxn ang="0">
                                <a:pos x="166" y="913"/>
                              </a:cxn>
                              <a:cxn ang="0">
                                <a:pos x="155" y="844"/>
                              </a:cxn>
                              <a:cxn ang="0">
                                <a:pos x="30" y="715"/>
                              </a:cxn>
                              <a:cxn ang="0">
                                <a:pos x="0" y="604"/>
                              </a:cxn>
                            </a:cxnLst>
                            <a:rect l="0" t="0" r="r" b="b"/>
                            <a:pathLst>
                              <a:path w="760" h="1372">
                                <a:moveTo>
                                  <a:pt x="0" y="604"/>
                                </a:moveTo>
                                <a:lnTo>
                                  <a:pt x="13" y="563"/>
                                </a:lnTo>
                                <a:lnTo>
                                  <a:pt x="66" y="479"/>
                                </a:lnTo>
                                <a:lnTo>
                                  <a:pt x="93" y="389"/>
                                </a:lnTo>
                                <a:lnTo>
                                  <a:pt x="67" y="324"/>
                                </a:lnTo>
                                <a:lnTo>
                                  <a:pt x="196" y="222"/>
                                </a:lnTo>
                                <a:lnTo>
                                  <a:pt x="222" y="170"/>
                                </a:lnTo>
                                <a:lnTo>
                                  <a:pt x="222" y="144"/>
                                </a:lnTo>
                                <a:lnTo>
                                  <a:pt x="130" y="33"/>
                                </a:lnTo>
                                <a:lnTo>
                                  <a:pt x="637" y="0"/>
                                </a:lnTo>
                                <a:lnTo>
                                  <a:pt x="650" y="83"/>
                                </a:lnTo>
                                <a:lnTo>
                                  <a:pt x="702" y="183"/>
                                </a:lnTo>
                                <a:lnTo>
                                  <a:pt x="746" y="708"/>
                                </a:lnTo>
                                <a:lnTo>
                                  <a:pt x="735" y="816"/>
                                </a:lnTo>
                                <a:lnTo>
                                  <a:pt x="760" y="879"/>
                                </a:lnTo>
                                <a:lnTo>
                                  <a:pt x="730" y="997"/>
                                </a:lnTo>
                                <a:lnTo>
                                  <a:pt x="692" y="1050"/>
                                </a:lnTo>
                                <a:lnTo>
                                  <a:pt x="673" y="1135"/>
                                </a:lnTo>
                                <a:lnTo>
                                  <a:pt x="690" y="1160"/>
                                </a:lnTo>
                                <a:lnTo>
                                  <a:pt x="675" y="1210"/>
                                </a:lnTo>
                                <a:lnTo>
                                  <a:pt x="684" y="1229"/>
                                </a:lnTo>
                                <a:lnTo>
                                  <a:pt x="623" y="1256"/>
                                </a:lnTo>
                                <a:lnTo>
                                  <a:pt x="610" y="1342"/>
                                </a:lnTo>
                                <a:lnTo>
                                  <a:pt x="524" y="1310"/>
                                </a:lnTo>
                                <a:lnTo>
                                  <a:pt x="479" y="1354"/>
                                </a:lnTo>
                                <a:lnTo>
                                  <a:pt x="481" y="1372"/>
                                </a:lnTo>
                                <a:lnTo>
                                  <a:pt x="453" y="1370"/>
                                </a:lnTo>
                                <a:lnTo>
                                  <a:pt x="423" y="1311"/>
                                </a:lnTo>
                                <a:lnTo>
                                  <a:pt x="406" y="1232"/>
                                </a:lnTo>
                                <a:lnTo>
                                  <a:pt x="373" y="1181"/>
                                </a:lnTo>
                                <a:lnTo>
                                  <a:pt x="321" y="1160"/>
                                </a:lnTo>
                                <a:lnTo>
                                  <a:pt x="258" y="1110"/>
                                </a:lnTo>
                                <a:lnTo>
                                  <a:pt x="237" y="1040"/>
                                </a:lnTo>
                                <a:lnTo>
                                  <a:pt x="273" y="933"/>
                                </a:lnTo>
                                <a:lnTo>
                                  <a:pt x="243" y="912"/>
                                </a:lnTo>
                                <a:lnTo>
                                  <a:pt x="166" y="913"/>
                                </a:lnTo>
                                <a:lnTo>
                                  <a:pt x="155" y="844"/>
                                </a:lnTo>
                                <a:lnTo>
                                  <a:pt x="30" y="715"/>
                                </a:lnTo>
                                <a:lnTo>
                                  <a:pt x="0" y="604"/>
                                </a:lnTo>
                                <a:close/>
                              </a:path>
                            </a:pathLst>
                          </a:custGeom>
                          <a:solidFill>
                            <a:srgbClr val="DDDDDD"/>
                          </a:solidFill>
                          <a:ln w="9525">
                            <a:solidFill>
                              <a:srgbClr val="000000"/>
                            </a:solidFill>
                            <a:prstDash val="solid"/>
                            <a:round/>
                            <a:headEnd/>
                            <a:tailEnd/>
                          </a:ln>
                        </p:spPr>
                        <p:txBody>
                          <a:bodyPr/>
                          <a:lstStyle/>
                          <a:p>
                            <a:endParaRPr lang="en-US"/>
                          </a:p>
                        </p:txBody>
                      </p:sp>
                      <p:sp>
                        <p:nvSpPr>
                          <p:cNvPr id="23750" name="Freeform 198"/>
                          <p:cNvSpPr>
                            <a:spLocks/>
                          </p:cNvSpPr>
                          <p:nvPr/>
                        </p:nvSpPr>
                        <p:spPr bwMode="auto">
                          <a:xfrm>
                            <a:off x="3700" y="2116"/>
                            <a:ext cx="301" cy="516"/>
                          </a:xfrm>
                          <a:custGeom>
                            <a:avLst/>
                            <a:gdLst/>
                            <a:ahLst/>
                            <a:cxnLst>
                              <a:cxn ang="0">
                                <a:pos x="0" y="1008"/>
                              </a:cxn>
                              <a:cxn ang="0">
                                <a:pos x="17" y="1033"/>
                              </a:cxn>
                              <a:cxn ang="0">
                                <a:pos x="35" y="1003"/>
                              </a:cxn>
                              <a:cxn ang="0">
                                <a:pos x="120" y="989"/>
                              </a:cxn>
                              <a:cxn ang="0">
                                <a:pos x="151" y="997"/>
                              </a:cxn>
                              <a:cxn ang="0">
                                <a:pos x="242" y="965"/>
                              </a:cxn>
                              <a:cxn ang="0">
                                <a:pos x="275" y="993"/>
                              </a:cxn>
                              <a:cxn ang="0">
                                <a:pos x="307" y="923"/>
                              </a:cxn>
                              <a:cxn ang="0">
                                <a:pos x="338" y="905"/>
                              </a:cxn>
                              <a:cxn ang="0">
                                <a:pos x="405" y="944"/>
                              </a:cxn>
                              <a:cxn ang="0">
                                <a:pos x="415" y="901"/>
                              </a:cxn>
                              <a:cxn ang="0">
                                <a:pos x="489" y="809"/>
                              </a:cxn>
                              <a:cxn ang="0">
                                <a:pos x="504" y="753"/>
                              </a:cxn>
                              <a:cxn ang="0">
                                <a:pos x="531" y="762"/>
                              </a:cxn>
                              <a:cxn ang="0">
                                <a:pos x="600" y="713"/>
                              </a:cxn>
                              <a:cxn ang="0">
                                <a:pos x="580" y="673"/>
                              </a:cxn>
                              <a:cxn ang="0">
                                <a:pos x="590" y="653"/>
                              </a:cxn>
                              <a:cxn ang="0">
                                <a:pos x="523" y="16"/>
                              </a:cxn>
                              <a:cxn ang="0">
                                <a:pos x="517" y="0"/>
                              </a:cxn>
                              <a:cxn ang="0">
                                <a:pos x="157" y="38"/>
                              </a:cxn>
                              <a:cxn ang="0">
                                <a:pos x="88" y="78"/>
                              </a:cxn>
                              <a:cxn ang="0">
                                <a:pos x="29" y="56"/>
                              </a:cxn>
                              <a:cxn ang="0">
                                <a:pos x="73" y="581"/>
                              </a:cxn>
                              <a:cxn ang="0">
                                <a:pos x="62" y="689"/>
                              </a:cxn>
                              <a:cxn ang="0">
                                <a:pos x="87" y="752"/>
                              </a:cxn>
                              <a:cxn ang="0">
                                <a:pos x="57" y="870"/>
                              </a:cxn>
                              <a:cxn ang="0">
                                <a:pos x="19" y="923"/>
                              </a:cxn>
                              <a:cxn ang="0">
                                <a:pos x="0" y="1008"/>
                              </a:cxn>
                            </a:cxnLst>
                            <a:rect l="0" t="0" r="r" b="b"/>
                            <a:pathLst>
                              <a:path w="600" h="1033">
                                <a:moveTo>
                                  <a:pt x="0" y="1008"/>
                                </a:moveTo>
                                <a:lnTo>
                                  <a:pt x="17" y="1033"/>
                                </a:lnTo>
                                <a:lnTo>
                                  <a:pt x="35" y="1003"/>
                                </a:lnTo>
                                <a:lnTo>
                                  <a:pt x="120" y="989"/>
                                </a:lnTo>
                                <a:lnTo>
                                  <a:pt x="151" y="997"/>
                                </a:lnTo>
                                <a:lnTo>
                                  <a:pt x="242" y="965"/>
                                </a:lnTo>
                                <a:lnTo>
                                  <a:pt x="275" y="993"/>
                                </a:lnTo>
                                <a:lnTo>
                                  <a:pt x="307" y="923"/>
                                </a:lnTo>
                                <a:lnTo>
                                  <a:pt x="338" y="905"/>
                                </a:lnTo>
                                <a:lnTo>
                                  <a:pt x="405" y="944"/>
                                </a:lnTo>
                                <a:lnTo>
                                  <a:pt x="415" y="901"/>
                                </a:lnTo>
                                <a:lnTo>
                                  <a:pt x="489" y="809"/>
                                </a:lnTo>
                                <a:lnTo>
                                  <a:pt x="504" y="753"/>
                                </a:lnTo>
                                <a:lnTo>
                                  <a:pt x="531" y="762"/>
                                </a:lnTo>
                                <a:lnTo>
                                  <a:pt x="600" y="713"/>
                                </a:lnTo>
                                <a:lnTo>
                                  <a:pt x="580" y="673"/>
                                </a:lnTo>
                                <a:lnTo>
                                  <a:pt x="590" y="653"/>
                                </a:lnTo>
                                <a:lnTo>
                                  <a:pt x="523" y="16"/>
                                </a:lnTo>
                                <a:lnTo>
                                  <a:pt x="517" y="0"/>
                                </a:lnTo>
                                <a:lnTo>
                                  <a:pt x="157" y="38"/>
                                </a:lnTo>
                                <a:lnTo>
                                  <a:pt x="88" y="78"/>
                                </a:lnTo>
                                <a:lnTo>
                                  <a:pt x="29" y="56"/>
                                </a:lnTo>
                                <a:lnTo>
                                  <a:pt x="73" y="581"/>
                                </a:lnTo>
                                <a:lnTo>
                                  <a:pt x="62" y="689"/>
                                </a:lnTo>
                                <a:lnTo>
                                  <a:pt x="87" y="752"/>
                                </a:lnTo>
                                <a:lnTo>
                                  <a:pt x="57" y="870"/>
                                </a:lnTo>
                                <a:lnTo>
                                  <a:pt x="19" y="923"/>
                                </a:lnTo>
                                <a:lnTo>
                                  <a:pt x="0" y="1008"/>
                                </a:lnTo>
                                <a:close/>
                              </a:path>
                            </a:pathLst>
                          </a:custGeom>
                          <a:solidFill>
                            <a:srgbClr val="DDDDDD"/>
                          </a:solidFill>
                          <a:ln w="9525">
                            <a:solidFill>
                              <a:srgbClr val="000000"/>
                            </a:solidFill>
                            <a:prstDash val="solid"/>
                            <a:round/>
                            <a:headEnd/>
                            <a:tailEnd/>
                          </a:ln>
                        </p:spPr>
                        <p:txBody>
                          <a:bodyPr/>
                          <a:lstStyle/>
                          <a:p>
                            <a:endParaRPr lang="en-US"/>
                          </a:p>
                        </p:txBody>
                      </p:sp>
                      <p:sp>
                        <p:nvSpPr>
                          <p:cNvPr id="23751" name="Freeform 199"/>
                          <p:cNvSpPr>
                            <a:spLocks/>
                          </p:cNvSpPr>
                          <p:nvPr/>
                        </p:nvSpPr>
                        <p:spPr bwMode="auto">
                          <a:xfrm>
                            <a:off x="2897" y="1950"/>
                            <a:ext cx="578" cy="384"/>
                          </a:xfrm>
                          <a:custGeom>
                            <a:avLst/>
                            <a:gdLst/>
                            <a:ahLst/>
                            <a:cxnLst>
                              <a:cxn ang="0">
                                <a:pos x="0" y="15"/>
                              </a:cxn>
                              <a:cxn ang="0">
                                <a:pos x="1" y="73"/>
                              </a:cxn>
                              <a:cxn ang="0">
                                <a:pos x="23" y="118"/>
                              </a:cxn>
                              <a:cxn ang="0">
                                <a:pos x="10" y="159"/>
                              </a:cxn>
                              <a:cxn ang="0">
                                <a:pos x="23" y="267"/>
                              </a:cxn>
                              <a:cxn ang="0">
                                <a:pos x="75" y="419"/>
                              </a:cxn>
                              <a:cxn ang="0">
                                <a:pos x="78" y="465"/>
                              </a:cxn>
                              <a:cxn ang="0">
                                <a:pos x="113" y="536"/>
                              </a:cxn>
                              <a:cxn ang="0">
                                <a:pos x="130" y="652"/>
                              </a:cxn>
                              <a:cxn ang="0">
                                <a:pos x="122" y="688"/>
                              </a:cxn>
                              <a:cxn ang="0">
                                <a:pos x="144" y="724"/>
                              </a:cxn>
                              <a:cxn ang="0">
                                <a:pos x="891" y="710"/>
                              </a:cxn>
                              <a:cxn ang="0">
                                <a:pos x="947" y="767"/>
                              </a:cxn>
                              <a:cxn ang="0">
                                <a:pos x="1000" y="683"/>
                              </a:cxn>
                              <a:cxn ang="0">
                                <a:pos x="1027" y="593"/>
                              </a:cxn>
                              <a:cxn ang="0">
                                <a:pos x="1001" y="528"/>
                              </a:cxn>
                              <a:cxn ang="0">
                                <a:pos x="1130" y="426"/>
                              </a:cxn>
                              <a:cxn ang="0">
                                <a:pos x="1156" y="374"/>
                              </a:cxn>
                              <a:cxn ang="0">
                                <a:pos x="1156" y="348"/>
                              </a:cxn>
                              <a:cxn ang="0">
                                <a:pos x="1064" y="237"/>
                              </a:cxn>
                              <a:cxn ang="0">
                                <a:pos x="966" y="122"/>
                              </a:cxn>
                              <a:cxn ang="0">
                                <a:pos x="947" y="0"/>
                              </a:cxn>
                              <a:cxn ang="0">
                                <a:pos x="25" y="16"/>
                              </a:cxn>
                              <a:cxn ang="0">
                                <a:pos x="0" y="15"/>
                              </a:cxn>
                            </a:cxnLst>
                            <a:rect l="0" t="0" r="r" b="b"/>
                            <a:pathLst>
                              <a:path w="1156" h="767">
                                <a:moveTo>
                                  <a:pt x="0" y="15"/>
                                </a:moveTo>
                                <a:lnTo>
                                  <a:pt x="1" y="73"/>
                                </a:lnTo>
                                <a:lnTo>
                                  <a:pt x="23" y="118"/>
                                </a:lnTo>
                                <a:lnTo>
                                  <a:pt x="10" y="159"/>
                                </a:lnTo>
                                <a:lnTo>
                                  <a:pt x="23" y="267"/>
                                </a:lnTo>
                                <a:lnTo>
                                  <a:pt x="75" y="419"/>
                                </a:lnTo>
                                <a:lnTo>
                                  <a:pt x="78" y="465"/>
                                </a:lnTo>
                                <a:lnTo>
                                  <a:pt x="113" y="536"/>
                                </a:lnTo>
                                <a:lnTo>
                                  <a:pt x="130" y="652"/>
                                </a:lnTo>
                                <a:lnTo>
                                  <a:pt x="122" y="688"/>
                                </a:lnTo>
                                <a:lnTo>
                                  <a:pt x="144" y="724"/>
                                </a:lnTo>
                                <a:lnTo>
                                  <a:pt x="891" y="710"/>
                                </a:lnTo>
                                <a:lnTo>
                                  <a:pt x="947" y="767"/>
                                </a:lnTo>
                                <a:lnTo>
                                  <a:pt x="1000" y="683"/>
                                </a:lnTo>
                                <a:lnTo>
                                  <a:pt x="1027" y="593"/>
                                </a:lnTo>
                                <a:lnTo>
                                  <a:pt x="1001" y="528"/>
                                </a:lnTo>
                                <a:lnTo>
                                  <a:pt x="1130" y="426"/>
                                </a:lnTo>
                                <a:lnTo>
                                  <a:pt x="1156" y="374"/>
                                </a:lnTo>
                                <a:lnTo>
                                  <a:pt x="1156" y="348"/>
                                </a:lnTo>
                                <a:lnTo>
                                  <a:pt x="1064" y="237"/>
                                </a:lnTo>
                                <a:lnTo>
                                  <a:pt x="966" y="122"/>
                                </a:lnTo>
                                <a:lnTo>
                                  <a:pt x="947" y="0"/>
                                </a:lnTo>
                                <a:lnTo>
                                  <a:pt x="25" y="16"/>
                                </a:lnTo>
                                <a:lnTo>
                                  <a:pt x="0" y="15"/>
                                </a:lnTo>
                                <a:close/>
                              </a:path>
                            </a:pathLst>
                          </a:custGeom>
                          <a:solidFill>
                            <a:srgbClr val="DDDDDD"/>
                          </a:solidFill>
                          <a:ln w="9525">
                            <a:solidFill>
                              <a:srgbClr val="000000"/>
                            </a:solidFill>
                            <a:prstDash val="solid"/>
                            <a:round/>
                            <a:headEnd/>
                            <a:tailEnd/>
                          </a:ln>
                        </p:spPr>
                        <p:txBody>
                          <a:bodyPr/>
                          <a:lstStyle/>
                          <a:p>
                            <a:endParaRPr lang="en-US"/>
                          </a:p>
                        </p:txBody>
                      </p:sp>
                      <p:sp>
                        <p:nvSpPr>
                          <p:cNvPr id="23752" name="Freeform 200"/>
                          <p:cNvSpPr>
                            <a:spLocks/>
                          </p:cNvSpPr>
                          <p:nvPr/>
                        </p:nvSpPr>
                        <p:spPr bwMode="auto">
                          <a:xfrm>
                            <a:off x="2358" y="2366"/>
                            <a:ext cx="720" cy="390"/>
                          </a:xfrm>
                          <a:custGeom>
                            <a:avLst/>
                            <a:gdLst/>
                            <a:ahLst/>
                            <a:cxnLst>
                              <a:cxn ang="0">
                                <a:pos x="0" y="740"/>
                              </a:cxn>
                              <a:cxn ang="0">
                                <a:pos x="50" y="0"/>
                              </a:cxn>
                              <a:cxn ang="0">
                                <a:pos x="587" y="33"/>
                              </a:cxn>
                              <a:cxn ang="0">
                                <a:pos x="1301" y="42"/>
                              </a:cxn>
                              <a:cxn ang="0">
                                <a:pos x="1339" y="75"/>
                              </a:cxn>
                              <a:cxn ang="0">
                                <a:pos x="1361" y="67"/>
                              </a:cxn>
                              <a:cxn ang="0">
                                <a:pos x="1384" y="87"/>
                              </a:cxn>
                              <a:cxn ang="0">
                                <a:pos x="1385" y="107"/>
                              </a:cxn>
                              <a:cxn ang="0">
                                <a:pos x="1367" y="108"/>
                              </a:cxn>
                              <a:cxn ang="0">
                                <a:pos x="1342" y="157"/>
                              </a:cxn>
                              <a:cxn ang="0">
                                <a:pos x="1399" y="239"/>
                              </a:cxn>
                              <a:cxn ang="0">
                                <a:pos x="1440" y="253"/>
                              </a:cxn>
                              <a:cxn ang="0">
                                <a:pos x="1436" y="779"/>
                              </a:cxn>
                              <a:cxn ang="0">
                                <a:pos x="820" y="779"/>
                              </a:cxn>
                              <a:cxn ang="0">
                                <a:pos x="0" y="740"/>
                              </a:cxn>
                            </a:cxnLst>
                            <a:rect l="0" t="0" r="r" b="b"/>
                            <a:pathLst>
                              <a:path w="1440" h="779">
                                <a:moveTo>
                                  <a:pt x="0" y="740"/>
                                </a:moveTo>
                                <a:lnTo>
                                  <a:pt x="50" y="0"/>
                                </a:lnTo>
                                <a:lnTo>
                                  <a:pt x="587" y="33"/>
                                </a:lnTo>
                                <a:lnTo>
                                  <a:pt x="1301" y="42"/>
                                </a:lnTo>
                                <a:lnTo>
                                  <a:pt x="1339" y="75"/>
                                </a:lnTo>
                                <a:lnTo>
                                  <a:pt x="1361" y="67"/>
                                </a:lnTo>
                                <a:lnTo>
                                  <a:pt x="1384" y="87"/>
                                </a:lnTo>
                                <a:lnTo>
                                  <a:pt x="1385" y="107"/>
                                </a:lnTo>
                                <a:lnTo>
                                  <a:pt x="1367" y="108"/>
                                </a:lnTo>
                                <a:lnTo>
                                  <a:pt x="1342" y="157"/>
                                </a:lnTo>
                                <a:lnTo>
                                  <a:pt x="1399" y="239"/>
                                </a:lnTo>
                                <a:lnTo>
                                  <a:pt x="1440" y="253"/>
                                </a:lnTo>
                                <a:lnTo>
                                  <a:pt x="1436" y="779"/>
                                </a:lnTo>
                                <a:lnTo>
                                  <a:pt x="820" y="779"/>
                                </a:lnTo>
                                <a:lnTo>
                                  <a:pt x="0" y="740"/>
                                </a:lnTo>
                                <a:close/>
                              </a:path>
                            </a:pathLst>
                          </a:custGeom>
                          <a:solidFill>
                            <a:srgbClr val="DDDDDD"/>
                          </a:solidFill>
                          <a:ln w="9525">
                            <a:solidFill>
                              <a:srgbClr val="000000"/>
                            </a:solidFill>
                            <a:prstDash val="solid"/>
                            <a:round/>
                            <a:headEnd/>
                            <a:tailEnd/>
                          </a:ln>
                        </p:spPr>
                        <p:txBody>
                          <a:bodyPr/>
                          <a:lstStyle/>
                          <a:p>
                            <a:endParaRPr lang="en-US"/>
                          </a:p>
                        </p:txBody>
                      </p:sp>
                      <p:sp>
                        <p:nvSpPr>
                          <p:cNvPr id="23753" name="Freeform 201"/>
                          <p:cNvSpPr>
                            <a:spLocks/>
                          </p:cNvSpPr>
                          <p:nvPr/>
                        </p:nvSpPr>
                        <p:spPr bwMode="auto">
                          <a:xfrm>
                            <a:off x="3586" y="2440"/>
                            <a:ext cx="705" cy="360"/>
                          </a:xfrm>
                          <a:custGeom>
                            <a:avLst/>
                            <a:gdLst/>
                            <a:ahLst/>
                            <a:cxnLst>
                              <a:cxn ang="0">
                                <a:pos x="0" y="721"/>
                              </a:cxn>
                              <a:cxn ang="0">
                                <a:pos x="13" y="686"/>
                              </a:cxn>
                              <a:cxn ang="0">
                                <a:pos x="46" y="683"/>
                              </a:cxn>
                              <a:cxn ang="0">
                                <a:pos x="54" y="605"/>
                              </a:cxn>
                              <a:cxn ang="0">
                                <a:pos x="36" y="598"/>
                              </a:cxn>
                              <a:cxn ang="0">
                                <a:pos x="34" y="580"/>
                              </a:cxn>
                              <a:cxn ang="0">
                                <a:pos x="79" y="536"/>
                              </a:cxn>
                              <a:cxn ang="0">
                                <a:pos x="165" y="568"/>
                              </a:cxn>
                              <a:cxn ang="0">
                                <a:pos x="178" y="482"/>
                              </a:cxn>
                              <a:cxn ang="0">
                                <a:pos x="239" y="455"/>
                              </a:cxn>
                              <a:cxn ang="0">
                                <a:pos x="230" y="436"/>
                              </a:cxn>
                              <a:cxn ang="0">
                                <a:pos x="245" y="386"/>
                              </a:cxn>
                              <a:cxn ang="0">
                                <a:pos x="263" y="356"/>
                              </a:cxn>
                              <a:cxn ang="0">
                                <a:pos x="348" y="342"/>
                              </a:cxn>
                              <a:cxn ang="0">
                                <a:pos x="379" y="350"/>
                              </a:cxn>
                              <a:cxn ang="0">
                                <a:pos x="470" y="318"/>
                              </a:cxn>
                              <a:cxn ang="0">
                                <a:pos x="503" y="346"/>
                              </a:cxn>
                              <a:cxn ang="0">
                                <a:pos x="535" y="276"/>
                              </a:cxn>
                              <a:cxn ang="0">
                                <a:pos x="566" y="258"/>
                              </a:cxn>
                              <a:cxn ang="0">
                                <a:pos x="633" y="297"/>
                              </a:cxn>
                              <a:cxn ang="0">
                                <a:pos x="643" y="254"/>
                              </a:cxn>
                              <a:cxn ang="0">
                                <a:pos x="717" y="162"/>
                              </a:cxn>
                              <a:cxn ang="0">
                                <a:pos x="732" y="106"/>
                              </a:cxn>
                              <a:cxn ang="0">
                                <a:pos x="759" y="115"/>
                              </a:cxn>
                              <a:cxn ang="0">
                                <a:pos x="828" y="66"/>
                              </a:cxn>
                              <a:cxn ang="0">
                                <a:pos x="808" y="26"/>
                              </a:cxn>
                              <a:cxn ang="0">
                                <a:pos x="818" y="6"/>
                              </a:cxn>
                              <a:cxn ang="0">
                                <a:pos x="878" y="0"/>
                              </a:cxn>
                              <a:cxn ang="0">
                                <a:pos x="915" y="15"/>
                              </a:cxn>
                              <a:cxn ang="0">
                                <a:pos x="940" y="59"/>
                              </a:cxn>
                              <a:cxn ang="0">
                                <a:pos x="1001" y="68"/>
                              </a:cxn>
                              <a:cxn ang="0">
                                <a:pos x="1039" y="89"/>
                              </a:cxn>
                              <a:cxn ang="0">
                                <a:pos x="1128" y="86"/>
                              </a:cxn>
                              <a:cxn ang="0">
                                <a:pos x="1168" y="59"/>
                              </a:cxn>
                              <a:cxn ang="0">
                                <a:pos x="1263" y="119"/>
                              </a:cxn>
                              <a:cxn ang="0">
                                <a:pos x="1297" y="237"/>
                              </a:cxn>
                              <a:cxn ang="0">
                                <a:pos x="1336" y="278"/>
                              </a:cxn>
                              <a:cxn ang="0">
                                <a:pos x="1409" y="321"/>
                              </a:cxn>
                              <a:cxn ang="0">
                                <a:pos x="1353" y="386"/>
                              </a:cxn>
                              <a:cxn ang="0">
                                <a:pos x="1307" y="419"/>
                              </a:cxn>
                              <a:cxn ang="0">
                                <a:pos x="1257" y="480"/>
                              </a:cxn>
                              <a:cxn ang="0">
                                <a:pos x="1257" y="501"/>
                              </a:cxn>
                              <a:cxn ang="0">
                                <a:pos x="1116" y="592"/>
                              </a:cxn>
                              <a:cxn ang="0">
                                <a:pos x="341" y="664"/>
                              </a:cxn>
                              <a:cxn ang="0">
                                <a:pos x="258" y="662"/>
                              </a:cxn>
                              <a:cxn ang="0">
                                <a:pos x="262" y="704"/>
                              </a:cxn>
                              <a:cxn ang="0">
                                <a:pos x="0" y="721"/>
                              </a:cxn>
                            </a:cxnLst>
                            <a:rect l="0" t="0" r="r" b="b"/>
                            <a:pathLst>
                              <a:path w="1409" h="721">
                                <a:moveTo>
                                  <a:pt x="0" y="721"/>
                                </a:moveTo>
                                <a:lnTo>
                                  <a:pt x="13" y="686"/>
                                </a:lnTo>
                                <a:lnTo>
                                  <a:pt x="46" y="683"/>
                                </a:lnTo>
                                <a:lnTo>
                                  <a:pt x="54" y="605"/>
                                </a:lnTo>
                                <a:lnTo>
                                  <a:pt x="36" y="598"/>
                                </a:lnTo>
                                <a:lnTo>
                                  <a:pt x="34" y="580"/>
                                </a:lnTo>
                                <a:lnTo>
                                  <a:pt x="79" y="536"/>
                                </a:lnTo>
                                <a:lnTo>
                                  <a:pt x="165" y="568"/>
                                </a:lnTo>
                                <a:lnTo>
                                  <a:pt x="178" y="482"/>
                                </a:lnTo>
                                <a:lnTo>
                                  <a:pt x="239" y="455"/>
                                </a:lnTo>
                                <a:lnTo>
                                  <a:pt x="230" y="436"/>
                                </a:lnTo>
                                <a:lnTo>
                                  <a:pt x="245" y="386"/>
                                </a:lnTo>
                                <a:lnTo>
                                  <a:pt x="263" y="356"/>
                                </a:lnTo>
                                <a:lnTo>
                                  <a:pt x="348" y="342"/>
                                </a:lnTo>
                                <a:lnTo>
                                  <a:pt x="379" y="350"/>
                                </a:lnTo>
                                <a:lnTo>
                                  <a:pt x="470" y="318"/>
                                </a:lnTo>
                                <a:lnTo>
                                  <a:pt x="503" y="346"/>
                                </a:lnTo>
                                <a:lnTo>
                                  <a:pt x="535" y="276"/>
                                </a:lnTo>
                                <a:lnTo>
                                  <a:pt x="566" y="258"/>
                                </a:lnTo>
                                <a:lnTo>
                                  <a:pt x="633" y="297"/>
                                </a:lnTo>
                                <a:lnTo>
                                  <a:pt x="643" y="254"/>
                                </a:lnTo>
                                <a:lnTo>
                                  <a:pt x="717" y="162"/>
                                </a:lnTo>
                                <a:lnTo>
                                  <a:pt x="732" y="106"/>
                                </a:lnTo>
                                <a:lnTo>
                                  <a:pt x="759" y="115"/>
                                </a:lnTo>
                                <a:lnTo>
                                  <a:pt x="828" y="66"/>
                                </a:lnTo>
                                <a:lnTo>
                                  <a:pt x="808" y="26"/>
                                </a:lnTo>
                                <a:lnTo>
                                  <a:pt x="818" y="6"/>
                                </a:lnTo>
                                <a:lnTo>
                                  <a:pt x="878" y="0"/>
                                </a:lnTo>
                                <a:lnTo>
                                  <a:pt x="915" y="15"/>
                                </a:lnTo>
                                <a:lnTo>
                                  <a:pt x="940" y="59"/>
                                </a:lnTo>
                                <a:lnTo>
                                  <a:pt x="1001" y="68"/>
                                </a:lnTo>
                                <a:lnTo>
                                  <a:pt x="1039" y="89"/>
                                </a:lnTo>
                                <a:lnTo>
                                  <a:pt x="1128" y="86"/>
                                </a:lnTo>
                                <a:lnTo>
                                  <a:pt x="1168" y="59"/>
                                </a:lnTo>
                                <a:lnTo>
                                  <a:pt x="1263" y="119"/>
                                </a:lnTo>
                                <a:lnTo>
                                  <a:pt x="1297" y="237"/>
                                </a:lnTo>
                                <a:lnTo>
                                  <a:pt x="1336" y="278"/>
                                </a:lnTo>
                                <a:lnTo>
                                  <a:pt x="1409" y="321"/>
                                </a:lnTo>
                                <a:lnTo>
                                  <a:pt x="1353" y="386"/>
                                </a:lnTo>
                                <a:lnTo>
                                  <a:pt x="1307" y="419"/>
                                </a:lnTo>
                                <a:lnTo>
                                  <a:pt x="1257" y="480"/>
                                </a:lnTo>
                                <a:lnTo>
                                  <a:pt x="1257" y="501"/>
                                </a:lnTo>
                                <a:lnTo>
                                  <a:pt x="1116" y="592"/>
                                </a:lnTo>
                                <a:lnTo>
                                  <a:pt x="341" y="664"/>
                                </a:lnTo>
                                <a:lnTo>
                                  <a:pt x="258" y="662"/>
                                </a:lnTo>
                                <a:lnTo>
                                  <a:pt x="262" y="704"/>
                                </a:lnTo>
                                <a:lnTo>
                                  <a:pt x="0" y="721"/>
                                </a:lnTo>
                                <a:close/>
                              </a:path>
                            </a:pathLst>
                          </a:custGeom>
                          <a:solidFill>
                            <a:srgbClr val="DDDDDD"/>
                          </a:solidFill>
                          <a:ln w="9525" cmpd="sng">
                            <a:solidFill>
                              <a:srgbClr val="000000"/>
                            </a:solidFill>
                            <a:prstDash val="solid"/>
                            <a:round/>
                            <a:headEnd/>
                            <a:tailEnd/>
                          </a:ln>
                        </p:spPr>
                        <p:txBody>
                          <a:bodyPr/>
                          <a:lstStyle/>
                          <a:p>
                            <a:endParaRPr lang="en-US"/>
                          </a:p>
                        </p:txBody>
                      </p:sp>
                      <p:sp>
                        <p:nvSpPr>
                          <p:cNvPr id="23754" name="Freeform 202"/>
                          <p:cNvSpPr>
                            <a:spLocks/>
                          </p:cNvSpPr>
                          <p:nvPr/>
                        </p:nvSpPr>
                        <p:spPr bwMode="auto">
                          <a:xfrm>
                            <a:off x="3140" y="3241"/>
                            <a:ext cx="544" cy="480"/>
                          </a:xfrm>
                          <a:custGeom>
                            <a:avLst/>
                            <a:gdLst/>
                            <a:ahLst/>
                            <a:cxnLst>
                              <a:cxn ang="0">
                                <a:pos x="12" y="264"/>
                              </a:cxn>
                              <a:cxn ang="0">
                                <a:pos x="52" y="365"/>
                              </a:cxn>
                              <a:cxn ang="0">
                                <a:pos x="110" y="535"/>
                              </a:cxn>
                              <a:cxn ang="0">
                                <a:pos x="76" y="647"/>
                              </a:cxn>
                              <a:cxn ang="0">
                                <a:pos x="83" y="732"/>
                              </a:cxn>
                              <a:cxn ang="0">
                                <a:pos x="37" y="794"/>
                              </a:cxn>
                              <a:cxn ang="0">
                                <a:pos x="202" y="796"/>
                              </a:cxn>
                              <a:cxn ang="0">
                                <a:pos x="433" y="837"/>
                              </a:cxn>
                              <a:cxn ang="0">
                                <a:pos x="454" y="776"/>
                              </a:cxn>
                              <a:cxn ang="0">
                                <a:pos x="545" y="849"/>
                              </a:cxn>
                              <a:cxn ang="0">
                                <a:pos x="603" y="855"/>
                              </a:cxn>
                              <a:cxn ang="0">
                                <a:pos x="641" y="921"/>
                              </a:cxn>
                              <a:cxn ang="0">
                                <a:pos x="709" y="948"/>
                              </a:cxn>
                              <a:cxn ang="0">
                                <a:pos x="758" y="910"/>
                              </a:cxn>
                              <a:cxn ang="0">
                                <a:pos x="788" y="919"/>
                              </a:cxn>
                              <a:cxn ang="0">
                                <a:pos x="828" y="941"/>
                              </a:cxn>
                              <a:cxn ang="0">
                                <a:pos x="874" y="904"/>
                              </a:cxn>
                              <a:cxn ang="0">
                                <a:pos x="865" y="845"/>
                              </a:cxn>
                              <a:cxn ang="0">
                                <a:pos x="907" y="849"/>
                              </a:cxn>
                              <a:cxn ang="0">
                                <a:pos x="949" y="877"/>
                              </a:cxn>
                              <a:cxn ang="0">
                                <a:pos x="985" y="893"/>
                              </a:cxn>
                              <a:cxn ang="0">
                                <a:pos x="1021" y="928"/>
                              </a:cxn>
                              <a:cxn ang="0">
                                <a:pos x="1042" y="929"/>
                              </a:cxn>
                              <a:cxn ang="0">
                                <a:pos x="1061" y="926"/>
                              </a:cxn>
                              <a:cxn ang="0">
                                <a:pos x="1088" y="901"/>
                              </a:cxn>
                              <a:cxn ang="0">
                                <a:pos x="1044" y="878"/>
                              </a:cxn>
                              <a:cxn ang="0">
                                <a:pos x="1008" y="860"/>
                              </a:cxn>
                              <a:cxn ang="0">
                                <a:pos x="954" y="811"/>
                              </a:cxn>
                              <a:cxn ang="0">
                                <a:pos x="993" y="784"/>
                              </a:cxn>
                              <a:cxn ang="0">
                                <a:pos x="1015" y="755"/>
                              </a:cxn>
                              <a:cxn ang="0">
                                <a:pos x="1035" y="720"/>
                              </a:cxn>
                              <a:cxn ang="0">
                                <a:pos x="1002" y="696"/>
                              </a:cxn>
                              <a:cxn ang="0">
                                <a:pos x="945" y="744"/>
                              </a:cxn>
                              <a:cxn ang="0">
                                <a:pos x="907" y="701"/>
                              </a:cxn>
                              <a:cxn ang="0">
                                <a:pos x="928" y="704"/>
                              </a:cxn>
                              <a:cxn ang="0">
                                <a:pos x="924" y="685"/>
                              </a:cxn>
                              <a:cxn ang="0">
                                <a:pos x="912" y="687"/>
                              </a:cxn>
                              <a:cxn ang="0">
                                <a:pos x="872" y="701"/>
                              </a:cxn>
                              <a:cxn ang="0">
                                <a:pos x="779" y="697"/>
                              </a:cxn>
                              <a:cxn ang="0">
                                <a:pos x="812" y="626"/>
                              </a:cxn>
                              <a:cxn ang="0">
                                <a:pos x="871" y="651"/>
                              </a:cxn>
                              <a:cxn ang="0">
                                <a:pos x="894" y="553"/>
                              </a:cxn>
                              <a:cxn ang="0">
                                <a:pos x="514" y="486"/>
                              </a:cxn>
                              <a:cxn ang="0">
                                <a:pos x="561" y="306"/>
                              </a:cxn>
                              <a:cxn ang="0">
                                <a:pos x="607" y="191"/>
                              </a:cxn>
                              <a:cxn ang="0">
                                <a:pos x="583" y="0"/>
                              </a:cxn>
                            </a:cxnLst>
                            <a:rect l="0" t="0" r="r" b="b"/>
                            <a:pathLst>
                              <a:path w="1088" h="960">
                                <a:moveTo>
                                  <a:pt x="0" y="9"/>
                                </a:moveTo>
                                <a:lnTo>
                                  <a:pt x="12" y="264"/>
                                </a:lnTo>
                                <a:lnTo>
                                  <a:pt x="41" y="298"/>
                                </a:lnTo>
                                <a:lnTo>
                                  <a:pt x="52" y="365"/>
                                </a:lnTo>
                                <a:lnTo>
                                  <a:pt x="112" y="455"/>
                                </a:lnTo>
                                <a:lnTo>
                                  <a:pt x="110" y="535"/>
                                </a:lnTo>
                                <a:lnTo>
                                  <a:pt x="73" y="606"/>
                                </a:lnTo>
                                <a:lnTo>
                                  <a:pt x="76" y="647"/>
                                </a:lnTo>
                                <a:lnTo>
                                  <a:pt x="89" y="691"/>
                                </a:lnTo>
                                <a:lnTo>
                                  <a:pt x="83" y="732"/>
                                </a:lnTo>
                                <a:lnTo>
                                  <a:pt x="65" y="760"/>
                                </a:lnTo>
                                <a:lnTo>
                                  <a:pt x="37" y="794"/>
                                </a:lnTo>
                                <a:lnTo>
                                  <a:pt x="54" y="813"/>
                                </a:lnTo>
                                <a:lnTo>
                                  <a:pt x="202" y="796"/>
                                </a:lnTo>
                                <a:lnTo>
                                  <a:pt x="320" y="843"/>
                                </a:lnTo>
                                <a:lnTo>
                                  <a:pt x="433" y="837"/>
                                </a:lnTo>
                                <a:lnTo>
                                  <a:pt x="418" y="804"/>
                                </a:lnTo>
                                <a:lnTo>
                                  <a:pt x="454" y="776"/>
                                </a:lnTo>
                                <a:lnTo>
                                  <a:pt x="533" y="794"/>
                                </a:lnTo>
                                <a:lnTo>
                                  <a:pt x="545" y="849"/>
                                </a:lnTo>
                                <a:lnTo>
                                  <a:pt x="568" y="840"/>
                                </a:lnTo>
                                <a:lnTo>
                                  <a:pt x="603" y="855"/>
                                </a:lnTo>
                                <a:lnTo>
                                  <a:pt x="634" y="890"/>
                                </a:lnTo>
                                <a:lnTo>
                                  <a:pt x="641" y="921"/>
                                </a:lnTo>
                                <a:lnTo>
                                  <a:pt x="676" y="926"/>
                                </a:lnTo>
                                <a:lnTo>
                                  <a:pt x="709" y="948"/>
                                </a:lnTo>
                                <a:lnTo>
                                  <a:pt x="735" y="935"/>
                                </a:lnTo>
                                <a:lnTo>
                                  <a:pt x="758" y="910"/>
                                </a:lnTo>
                                <a:lnTo>
                                  <a:pt x="753" y="890"/>
                                </a:lnTo>
                                <a:lnTo>
                                  <a:pt x="788" y="919"/>
                                </a:lnTo>
                                <a:lnTo>
                                  <a:pt x="804" y="894"/>
                                </a:lnTo>
                                <a:lnTo>
                                  <a:pt x="828" y="941"/>
                                </a:lnTo>
                                <a:lnTo>
                                  <a:pt x="863" y="919"/>
                                </a:lnTo>
                                <a:lnTo>
                                  <a:pt x="874" y="904"/>
                                </a:lnTo>
                                <a:lnTo>
                                  <a:pt x="863" y="890"/>
                                </a:lnTo>
                                <a:lnTo>
                                  <a:pt x="865" y="845"/>
                                </a:lnTo>
                                <a:lnTo>
                                  <a:pt x="877" y="845"/>
                                </a:lnTo>
                                <a:lnTo>
                                  <a:pt x="907" y="849"/>
                                </a:lnTo>
                                <a:lnTo>
                                  <a:pt x="917" y="878"/>
                                </a:lnTo>
                                <a:lnTo>
                                  <a:pt x="949" y="877"/>
                                </a:lnTo>
                                <a:lnTo>
                                  <a:pt x="980" y="897"/>
                                </a:lnTo>
                                <a:lnTo>
                                  <a:pt x="985" y="893"/>
                                </a:lnTo>
                                <a:lnTo>
                                  <a:pt x="999" y="912"/>
                                </a:lnTo>
                                <a:lnTo>
                                  <a:pt x="1021" y="928"/>
                                </a:lnTo>
                                <a:lnTo>
                                  <a:pt x="1014" y="960"/>
                                </a:lnTo>
                                <a:lnTo>
                                  <a:pt x="1042" y="929"/>
                                </a:lnTo>
                                <a:lnTo>
                                  <a:pt x="1062" y="949"/>
                                </a:lnTo>
                                <a:lnTo>
                                  <a:pt x="1061" y="926"/>
                                </a:lnTo>
                                <a:lnTo>
                                  <a:pt x="1086" y="919"/>
                                </a:lnTo>
                                <a:lnTo>
                                  <a:pt x="1088" y="901"/>
                                </a:lnTo>
                                <a:lnTo>
                                  <a:pt x="1060" y="896"/>
                                </a:lnTo>
                                <a:lnTo>
                                  <a:pt x="1044" y="878"/>
                                </a:lnTo>
                                <a:lnTo>
                                  <a:pt x="1019" y="881"/>
                                </a:lnTo>
                                <a:lnTo>
                                  <a:pt x="1008" y="860"/>
                                </a:lnTo>
                                <a:lnTo>
                                  <a:pt x="980" y="860"/>
                                </a:lnTo>
                                <a:lnTo>
                                  <a:pt x="954" y="811"/>
                                </a:lnTo>
                                <a:lnTo>
                                  <a:pt x="970" y="797"/>
                                </a:lnTo>
                                <a:lnTo>
                                  <a:pt x="993" y="784"/>
                                </a:lnTo>
                                <a:lnTo>
                                  <a:pt x="999" y="760"/>
                                </a:lnTo>
                                <a:lnTo>
                                  <a:pt x="1015" y="755"/>
                                </a:lnTo>
                                <a:lnTo>
                                  <a:pt x="1044" y="729"/>
                                </a:lnTo>
                                <a:lnTo>
                                  <a:pt x="1035" y="720"/>
                                </a:lnTo>
                                <a:lnTo>
                                  <a:pt x="1035" y="670"/>
                                </a:lnTo>
                                <a:lnTo>
                                  <a:pt x="1002" y="696"/>
                                </a:lnTo>
                                <a:lnTo>
                                  <a:pt x="971" y="699"/>
                                </a:lnTo>
                                <a:lnTo>
                                  <a:pt x="945" y="744"/>
                                </a:lnTo>
                                <a:lnTo>
                                  <a:pt x="901" y="720"/>
                                </a:lnTo>
                                <a:lnTo>
                                  <a:pt x="907" y="701"/>
                                </a:lnTo>
                                <a:lnTo>
                                  <a:pt x="927" y="697"/>
                                </a:lnTo>
                                <a:lnTo>
                                  <a:pt x="928" y="704"/>
                                </a:lnTo>
                                <a:lnTo>
                                  <a:pt x="942" y="678"/>
                                </a:lnTo>
                                <a:lnTo>
                                  <a:pt x="924" y="685"/>
                                </a:lnTo>
                                <a:lnTo>
                                  <a:pt x="917" y="675"/>
                                </a:lnTo>
                                <a:lnTo>
                                  <a:pt x="912" y="687"/>
                                </a:lnTo>
                                <a:lnTo>
                                  <a:pt x="891" y="677"/>
                                </a:lnTo>
                                <a:lnTo>
                                  <a:pt x="872" y="701"/>
                                </a:lnTo>
                                <a:lnTo>
                                  <a:pt x="838" y="710"/>
                                </a:lnTo>
                                <a:lnTo>
                                  <a:pt x="779" y="697"/>
                                </a:lnTo>
                                <a:lnTo>
                                  <a:pt x="774" y="681"/>
                                </a:lnTo>
                                <a:lnTo>
                                  <a:pt x="812" y="626"/>
                                </a:lnTo>
                                <a:lnTo>
                                  <a:pt x="846" y="628"/>
                                </a:lnTo>
                                <a:lnTo>
                                  <a:pt x="871" y="651"/>
                                </a:lnTo>
                                <a:lnTo>
                                  <a:pt x="963" y="669"/>
                                </a:lnTo>
                                <a:lnTo>
                                  <a:pt x="894" y="553"/>
                                </a:lnTo>
                                <a:lnTo>
                                  <a:pt x="906" y="472"/>
                                </a:lnTo>
                                <a:lnTo>
                                  <a:pt x="514" y="486"/>
                                </a:lnTo>
                                <a:lnTo>
                                  <a:pt x="517" y="442"/>
                                </a:lnTo>
                                <a:lnTo>
                                  <a:pt x="561" y="306"/>
                                </a:lnTo>
                                <a:lnTo>
                                  <a:pt x="628" y="215"/>
                                </a:lnTo>
                                <a:lnTo>
                                  <a:pt x="607" y="191"/>
                                </a:lnTo>
                                <a:lnTo>
                                  <a:pt x="615" y="102"/>
                                </a:lnTo>
                                <a:lnTo>
                                  <a:pt x="583" y="0"/>
                                </a:lnTo>
                                <a:lnTo>
                                  <a:pt x="0" y="9"/>
                                </a:lnTo>
                                <a:close/>
                              </a:path>
                            </a:pathLst>
                          </a:custGeom>
                          <a:solidFill>
                            <a:srgbClr val="DDDDDD"/>
                          </a:solidFill>
                          <a:ln w="9525">
                            <a:solidFill>
                              <a:srgbClr val="000000"/>
                            </a:solidFill>
                            <a:prstDash val="solid"/>
                            <a:round/>
                            <a:headEnd/>
                            <a:tailEnd/>
                          </a:ln>
                        </p:spPr>
                        <p:txBody>
                          <a:bodyPr/>
                          <a:lstStyle/>
                          <a:p>
                            <a:endParaRPr lang="en-US"/>
                          </a:p>
                        </p:txBody>
                      </p:sp>
                      <p:sp>
                        <p:nvSpPr>
                          <p:cNvPr id="23755" name="Freeform 203"/>
                          <p:cNvSpPr>
                            <a:spLocks/>
                          </p:cNvSpPr>
                          <p:nvPr/>
                        </p:nvSpPr>
                        <p:spPr bwMode="auto">
                          <a:xfrm>
                            <a:off x="5074" y="1161"/>
                            <a:ext cx="354" cy="563"/>
                          </a:xfrm>
                          <a:custGeom>
                            <a:avLst/>
                            <a:gdLst/>
                            <a:ahLst/>
                            <a:cxnLst>
                              <a:cxn ang="0">
                                <a:pos x="0" y="610"/>
                              </a:cxn>
                              <a:cxn ang="0">
                                <a:pos x="43" y="614"/>
                              </a:cxn>
                              <a:cxn ang="0">
                                <a:pos x="45" y="539"/>
                              </a:cxn>
                              <a:cxn ang="0">
                                <a:pos x="95" y="440"/>
                              </a:cxn>
                              <a:cxn ang="0">
                                <a:pos x="73" y="368"/>
                              </a:cxn>
                              <a:cxn ang="0">
                                <a:pos x="92" y="270"/>
                              </a:cxn>
                              <a:cxn ang="0">
                                <a:pos x="90" y="234"/>
                              </a:cxn>
                              <a:cxn ang="0">
                                <a:pos x="171" y="19"/>
                              </a:cxn>
                              <a:cxn ang="0">
                                <a:pos x="193" y="19"/>
                              </a:cxn>
                              <a:cxn ang="0">
                                <a:pos x="205" y="61"/>
                              </a:cxn>
                              <a:cxn ang="0">
                                <a:pos x="306" y="25"/>
                              </a:cxn>
                              <a:cxn ang="0">
                                <a:pos x="307" y="8"/>
                              </a:cxn>
                              <a:cxn ang="0">
                                <a:pos x="336" y="0"/>
                              </a:cxn>
                              <a:cxn ang="0">
                                <a:pos x="388" y="27"/>
                              </a:cxn>
                              <a:cxn ang="0">
                                <a:pos x="428" y="61"/>
                              </a:cxn>
                              <a:cxn ang="0">
                                <a:pos x="521" y="372"/>
                              </a:cxn>
                              <a:cxn ang="0">
                                <a:pos x="582" y="372"/>
                              </a:cxn>
                              <a:cxn ang="0">
                                <a:pos x="591" y="390"/>
                              </a:cxn>
                              <a:cxn ang="0">
                                <a:pos x="583" y="404"/>
                              </a:cxn>
                              <a:cxn ang="0">
                                <a:pos x="631" y="474"/>
                              </a:cxn>
                              <a:cxn ang="0">
                                <a:pos x="639" y="458"/>
                              </a:cxn>
                              <a:cxn ang="0">
                                <a:pos x="689" y="506"/>
                              </a:cxn>
                              <a:cxn ang="0">
                                <a:pos x="673" y="517"/>
                              </a:cxn>
                              <a:cxn ang="0">
                                <a:pos x="675" y="530"/>
                              </a:cxn>
                              <a:cxn ang="0">
                                <a:pos x="708" y="529"/>
                              </a:cxn>
                              <a:cxn ang="0">
                                <a:pos x="686" y="589"/>
                              </a:cxn>
                              <a:cxn ang="0">
                                <a:pos x="655" y="582"/>
                              </a:cxn>
                              <a:cxn ang="0">
                                <a:pos x="631" y="604"/>
                              </a:cxn>
                              <a:cxn ang="0">
                                <a:pos x="633" y="627"/>
                              </a:cxn>
                              <a:cxn ang="0">
                                <a:pos x="611" y="641"/>
                              </a:cxn>
                              <a:cxn ang="0">
                                <a:pos x="588" y="636"/>
                              </a:cxn>
                              <a:cxn ang="0">
                                <a:pos x="589" y="671"/>
                              </a:cxn>
                              <a:cxn ang="0">
                                <a:pos x="570" y="662"/>
                              </a:cxn>
                              <a:cxn ang="0">
                                <a:pos x="562" y="703"/>
                              </a:cxn>
                              <a:cxn ang="0">
                                <a:pos x="530" y="667"/>
                              </a:cxn>
                              <a:cxn ang="0">
                                <a:pos x="504" y="699"/>
                              </a:cxn>
                              <a:cxn ang="0">
                                <a:pos x="476" y="714"/>
                              </a:cxn>
                              <a:cxn ang="0">
                                <a:pos x="468" y="748"/>
                              </a:cxn>
                              <a:cxn ang="0">
                                <a:pos x="436" y="742"/>
                              </a:cxn>
                              <a:cxn ang="0">
                                <a:pos x="452" y="710"/>
                              </a:cxn>
                              <a:cxn ang="0">
                                <a:pos x="428" y="682"/>
                              </a:cxn>
                              <a:cxn ang="0">
                                <a:pos x="405" y="728"/>
                              </a:cxn>
                              <a:cxn ang="0">
                                <a:pos x="413" y="818"/>
                              </a:cxn>
                              <a:cxn ang="0">
                                <a:pos x="399" y="839"/>
                              </a:cxn>
                              <a:cxn ang="0">
                                <a:pos x="378" y="842"/>
                              </a:cxn>
                              <a:cxn ang="0">
                                <a:pos x="363" y="838"/>
                              </a:cxn>
                              <a:cxn ang="0">
                                <a:pos x="340" y="894"/>
                              </a:cxn>
                              <a:cxn ang="0">
                                <a:pos x="307" y="890"/>
                              </a:cxn>
                              <a:cxn ang="0">
                                <a:pos x="312" y="935"/>
                              </a:cxn>
                              <a:cxn ang="0">
                                <a:pos x="292" y="902"/>
                              </a:cxn>
                              <a:cxn ang="0">
                                <a:pos x="244" y="939"/>
                              </a:cxn>
                              <a:cxn ang="0">
                                <a:pos x="236" y="967"/>
                              </a:cxn>
                              <a:cxn ang="0">
                                <a:pos x="252" y="986"/>
                              </a:cxn>
                              <a:cxn ang="0">
                                <a:pos x="231" y="998"/>
                              </a:cxn>
                              <a:cxn ang="0">
                                <a:pos x="235" y="1030"/>
                              </a:cxn>
                              <a:cxn ang="0">
                                <a:pos x="215" y="1055"/>
                              </a:cxn>
                              <a:cxn ang="0">
                                <a:pos x="210" y="1125"/>
                              </a:cxn>
                              <a:cxn ang="0">
                                <a:pos x="198" y="1125"/>
                              </a:cxn>
                              <a:cxn ang="0">
                                <a:pos x="132" y="1032"/>
                              </a:cxn>
                              <a:cxn ang="0">
                                <a:pos x="0" y="610"/>
                              </a:cxn>
                            </a:cxnLst>
                            <a:rect l="0" t="0" r="r" b="b"/>
                            <a:pathLst>
                              <a:path w="708" h="1125">
                                <a:moveTo>
                                  <a:pt x="0" y="610"/>
                                </a:moveTo>
                                <a:lnTo>
                                  <a:pt x="43" y="614"/>
                                </a:lnTo>
                                <a:lnTo>
                                  <a:pt x="45" y="539"/>
                                </a:lnTo>
                                <a:lnTo>
                                  <a:pt x="95" y="440"/>
                                </a:lnTo>
                                <a:lnTo>
                                  <a:pt x="73" y="368"/>
                                </a:lnTo>
                                <a:lnTo>
                                  <a:pt x="92" y="270"/>
                                </a:lnTo>
                                <a:lnTo>
                                  <a:pt x="90" y="234"/>
                                </a:lnTo>
                                <a:lnTo>
                                  <a:pt x="171" y="19"/>
                                </a:lnTo>
                                <a:lnTo>
                                  <a:pt x="193" y="19"/>
                                </a:lnTo>
                                <a:lnTo>
                                  <a:pt x="205" y="61"/>
                                </a:lnTo>
                                <a:lnTo>
                                  <a:pt x="306" y="25"/>
                                </a:lnTo>
                                <a:lnTo>
                                  <a:pt x="307" y="8"/>
                                </a:lnTo>
                                <a:lnTo>
                                  <a:pt x="336" y="0"/>
                                </a:lnTo>
                                <a:lnTo>
                                  <a:pt x="388" y="27"/>
                                </a:lnTo>
                                <a:lnTo>
                                  <a:pt x="428" y="61"/>
                                </a:lnTo>
                                <a:lnTo>
                                  <a:pt x="521" y="372"/>
                                </a:lnTo>
                                <a:lnTo>
                                  <a:pt x="582" y="372"/>
                                </a:lnTo>
                                <a:lnTo>
                                  <a:pt x="591" y="390"/>
                                </a:lnTo>
                                <a:lnTo>
                                  <a:pt x="583" y="404"/>
                                </a:lnTo>
                                <a:lnTo>
                                  <a:pt x="631" y="474"/>
                                </a:lnTo>
                                <a:lnTo>
                                  <a:pt x="639" y="458"/>
                                </a:lnTo>
                                <a:lnTo>
                                  <a:pt x="689" y="506"/>
                                </a:lnTo>
                                <a:lnTo>
                                  <a:pt x="673" y="517"/>
                                </a:lnTo>
                                <a:lnTo>
                                  <a:pt x="675" y="530"/>
                                </a:lnTo>
                                <a:lnTo>
                                  <a:pt x="708" y="529"/>
                                </a:lnTo>
                                <a:lnTo>
                                  <a:pt x="686" y="589"/>
                                </a:lnTo>
                                <a:lnTo>
                                  <a:pt x="655" y="582"/>
                                </a:lnTo>
                                <a:lnTo>
                                  <a:pt x="631" y="604"/>
                                </a:lnTo>
                                <a:lnTo>
                                  <a:pt x="633" y="627"/>
                                </a:lnTo>
                                <a:lnTo>
                                  <a:pt x="611" y="641"/>
                                </a:lnTo>
                                <a:lnTo>
                                  <a:pt x="588" y="636"/>
                                </a:lnTo>
                                <a:lnTo>
                                  <a:pt x="589" y="671"/>
                                </a:lnTo>
                                <a:lnTo>
                                  <a:pt x="570" y="662"/>
                                </a:lnTo>
                                <a:lnTo>
                                  <a:pt x="562" y="703"/>
                                </a:lnTo>
                                <a:lnTo>
                                  <a:pt x="530" y="667"/>
                                </a:lnTo>
                                <a:lnTo>
                                  <a:pt x="504" y="699"/>
                                </a:lnTo>
                                <a:lnTo>
                                  <a:pt x="476" y="714"/>
                                </a:lnTo>
                                <a:lnTo>
                                  <a:pt x="468" y="748"/>
                                </a:lnTo>
                                <a:lnTo>
                                  <a:pt x="436" y="742"/>
                                </a:lnTo>
                                <a:lnTo>
                                  <a:pt x="452" y="710"/>
                                </a:lnTo>
                                <a:lnTo>
                                  <a:pt x="428" y="682"/>
                                </a:lnTo>
                                <a:lnTo>
                                  <a:pt x="405" y="728"/>
                                </a:lnTo>
                                <a:lnTo>
                                  <a:pt x="413" y="818"/>
                                </a:lnTo>
                                <a:lnTo>
                                  <a:pt x="399" y="839"/>
                                </a:lnTo>
                                <a:lnTo>
                                  <a:pt x="378" y="842"/>
                                </a:lnTo>
                                <a:lnTo>
                                  <a:pt x="363" y="838"/>
                                </a:lnTo>
                                <a:lnTo>
                                  <a:pt x="340" y="894"/>
                                </a:lnTo>
                                <a:lnTo>
                                  <a:pt x="307" y="890"/>
                                </a:lnTo>
                                <a:lnTo>
                                  <a:pt x="312" y="935"/>
                                </a:lnTo>
                                <a:lnTo>
                                  <a:pt x="292" y="902"/>
                                </a:lnTo>
                                <a:lnTo>
                                  <a:pt x="244" y="939"/>
                                </a:lnTo>
                                <a:lnTo>
                                  <a:pt x="236" y="967"/>
                                </a:lnTo>
                                <a:lnTo>
                                  <a:pt x="252" y="986"/>
                                </a:lnTo>
                                <a:lnTo>
                                  <a:pt x="231" y="998"/>
                                </a:lnTo>
                                <a:lnTo>
                                  <a:pt x="235" y="1030"/>
                                </a:lnTo>
                                <a:lnTo>
                                  <a:pt x="215" y="1055"/>
                                </a:lnTo>
                                <a:lnTo>
                                  <a:pt x="210" y="1125"/>
                                </a:lnTo>
                                <a:lnTo>
                                  <a:pt x="198" y="1125"/>
                                </a:lnTo>
                                <a:lnTo>
                                  <a:pt x="132" y="1032"/>
                                </a:lnTo>
                                <a:lnTo>
                                  <a:pt x="0" y="610"/>
                                </a:lnTo>
                                <a:close/>
                              </a:path>
                            </a:pathLst>
                          </a:custGeom>
                          <a:solidFill>
                            <a:srgbClr val="DDDDDD"/>
                          </a:solidFill>
                          <a:ln w="9525">
                            <a:solidFill>
                              <a:srgbClr val="000000"/>
                            </a:solidFill>
                            <a:prstDash val="solid"/>
                            <a:round/>
                            <a:headEnd/>
                            <a:tailEnd/>
                          </a:ln>
                        </p:spPr>
                        <p:txBody>
                          <a:bodyPr/>
                          <a:lstStyle/>
                          <a:p>
                            <a:endParaRPr lang="en-US"/>
                          </a:p>
                        </p:txBody>
                      </p:sp>
                      <p:sp>
                        <p:nvSpPr>
                          <p:cNvPr id="23756" name="Freeform 204"/>
                          <p:cNvSpPr>
                            <a:spLocks/>
                          </p:cNvSpPr>
                          <p:nvPr/>
                        </p:nvSpPr>
                        <p:spPr bwMode="auto">
                          <a:xfrm>
                            <a:off x="4481" y="2232"/>
                            <a:ext cx="440" cy="219"/>
                          </a:xfrm>
                          <a:custGeom>
                            <a:avLst/>
                            <a:gdLst/>
                            <a:ahLst/>
                            <a:cxnLst>
                              <a:cxn ang="0">
                                <a:pos x="21" y="254"/>
                              </a:cxn>
                              <a:cxn ang="0">
                                <a:pos x="193" y="146"/>
                              </a:cxn>
                              <a:cxn ang="0">
                                <a:pos x="270" y="108"/>
                              </a:cxn>
                              <a:cxn ang="0">
                                <a:pos x="347" y="167"/>
                              </a:cxn>
                              <a:cxn ang="0">
                                <a:pos x="426" y="219"/>
                              </a:cxn>
                              <a:cxn ang="0">
                                <a:pos x="488" y="226"/>
                              </a:cxn>
                              <a:cxn ang="0">
                                <a:pos x="490" y="269"/>
                              </a:cxn>
                              <a:cxn ang="0">
                                <a:pos x="459" y="352"/>
                              </a:cxn>
                              <a:cxn ang="0">
                                <a:pos x="508" y="374"/>
                              </a:cxn>
                              <a:cxn ang="0">
                                <a:pos x="540" y="393"/>
                              </a:cxn>
                              <a:cxn ang="0">
                                <a:pos x="569" y="401"/>
                              </a:cxn>
                              <a:cxn ang="0">
                                <a:pos x="611" y="402"/>
                              </a:cxn>
                              <a:cxn ang="0">
                                <a:pos x="661" y="424"/>
                              </a:cxn>
                              <a:cxn ang="0">
                                <a:pos x="576" y="333"/>
                              </a:cxn>
                              <a:cxn ang="0">
                                <a:pos x="599" y="313"/>
                              </a:cxn>
                              <a:cxn ang="0">
                                <a:pos x="593" y="176"/>
                              </a:cxn>
                              <a:cxn ang="0">
                                <a:pos x="631" y="92"/>
                              </a:cxn>
                              <a:cxn ang="0">
                                <a:pos x="675" y="56"/>
                              </a:cxn>
                              <a:cxn ang="0">
                                <a:pos x="638" y="102"/>
                              </a:cxn>
                              <a:cxn ang="0">
                                <a:pos x="631" y="175"/>
                              </a:cxn>
                              <a:cxn ang="0">
                                <a:pos x="639" y="201"/>
                              </a:cxn>
                              <a:cxn ang="0">
                                <a:pos x="653" y="242"/>
                              </a:cxn>
                              <a:cxn ang="0">
                                <a:pos x="627" y="260"/>
                              </a:cxn>
                              <a:cxn ang="0">
                                <a:pos x="665" y="273"/>
                              </a:cxn>
                              <a:cxn ang="0">
                                <a:pos x="646" y="286"/>
                              </a:cxn>
                              <a:cxn ang="0">
                                <a:pos x="706" y="372"/>
                              </a:cxn>
                              <a:cxn ang="0">
                                <a:pos x="731" y="391"/>
                              </a:cxn>
                              <a:cxn ang="0">
                                <a:pos x="746" y="402"/>
                              </a:cxn>
                              <a:cxn ang="0">
                                <a:pos x="749" y="429"/>
                              </a:cxn>
                              <a:cxn ang="0">
                                <a:pos x="795" y="421"/>
                              </a:cxn>
                              <a:cxn ang="0">
                                <a:pos x="861" y="336"/>
                              </a:cxn>
                              <a:cxn ang="0">
                                <a:pos x="861" y="386"/>
                              </a:cxn>
                              <a:cxn ang="0">
                                <a:pos x="854" y="433"/>
                              </a:cxn>
                              <a:cxn ang="0">
                                <a:pos x="880" y="277"/>
                              </a:cxn>
                              <a:cxn ang="0">
                                <a:pos x="758" y="302"/>
                              </a:cxn>
                              <a:cxn ang="0">
                                <a:pos x="679" y="0"/>
                              </a:cxn>
                            </a:cxnLst>
                            <a:rect l="0" t="0" r="r" b="b"/>
                            <a:pathLst>
                              <a:path w="880" h="437">
                                <a:moveTo>
                                  <a:pt x="0" y="130"/>
                                </a:moveTo>
                                <a:lnTo>
                                  <a:pt x="21" y="254"/>
                                </a:lnTo>
                                <a:lnTo>
                                  <a:pt x="88" y="176"/>
                                </a:lnTo>
                                <a:lnTo>
                                  <a:pt x="193" y="146"/>
                                </a:lnTo>
                                <a:lnTo>
                                  <a:pt x="213" y="114"/>
                                </a:lnTo>
                                <a:lnTo>
                                  <a:pt x="270" y="108"/>
                                </a:lnTo>
                                <a:lnTo>
                                  <a:pt x="319" y="130"/>
                                </a:lnTo>
                                <a:lnTo>
                                  <a:pt x="347" y="167"/>
                                </a:lnTo>
                                <a:lnTo>
                                  <a:pt x="396" y="181"/>
                                </a:lnTo>
                                <a:lnTo>
                                  <a:pt x="426" y="219"/>
                                </a:lnTo>
                                <a:lnTo>
                                  <a:pt x="470" y="240"/>
                                </a:lnTo>
                                <a:lnTo>
                                  <a:pt x="488" y="226"/>
                                </a:lnTo>
                                <a:lnTo>
                                  <a:pt x="502" y="251"/>
                                </a:lnTo>
                                <a:lnTo>
                                  <a:pt x="490" y="269"/>
                                </a:lnTo>
                                <a:lnTo>
                                  <a:pt x="488" y="296"/>
                                </a:lnTo>
                                <a:lnTo>
                                  <a:pt x="459" y="352"/>
                                </a:lnTo>
                                <a:lnTo>
                                  <a:pt x="470" y="391"/>
                                </a:lnTo>
                                <a:lnTo>
                                  <a:pt x="508" y="374"/>
                                </a:lnTo>
                                <a:lnTo>
                                  <a:pt x="511" y="355"/>
                                </a:lnTo>
                                <a:lnTo>
                                  <a:pt x="540" y="393"/>
                                </a:lnTo>
                                <a:lnTo>
                                  <a:pt x="549" y="375"/>
                                </a:lnTo>
                                <a:lnTo>
                                  <a:pt x="569" y="401"/>
                                </a:lnTo>
                                <a:lnTo>
                                  <a:pt x="577" y="387"/>
                                </a:lnTo>
                                <a:lnTo>
                                  <a:pt x="611" y="402"/>
                                </a:lnTo>
                                <a:lnTo>
                                  <a:pt x="631" y="394"/>
                                </a:lnTo>
                                <a:lnTo>
                                  <a:pt x="661" y="424"/>
                                </a:lnTo>
                                <a:lnTo>
                                  <a:pt x="638" y="378"/>
                                </a:lnTo>
                                <a:lnTo>
                                  <a:pt x="576" y="333"/>
                                </a:lnTo>
                                <a:lnTo>
                                  <a:pt x="634" y="362"/>
                                </a:lnTo>
                                <a:lnTo>
                                  <a:pt x="599" y="313"/>
                                </a:lnTo>
                                <a:lnTo>
                                  <a:pt x="589" y="273"/>
                                </a:lnTo>
                                <a:lnTo>
                                  <a:pt x="593" y="176"/>
                                </a:lnTo>
                                <a:lnTo>
                                  <a:pt x="556" y="154"/>
                                </a:lnTo>
                                <a:lnTo>
                                  <a:pt x="631" y="92"/>
                                </a:lnTo>
                                <a:lnTo>
                                  <a:pt x="633" y="53"/>
                                </a:lnTo>
                                <a:lnTo>
                                  <a:pt x="675" y="56"/>
                                </a:lnTo>
                                <a:lnTo>
                                  <a:pt x="664" y="90"/>
                                </a:lnTo>
                                <a:lnTo>
                                  <a:pt x="638" y="102"/>
                                </a:lnTo>
                                <a:lnTo>
                                  <a:pt x="623" y="142"/>
                                </a:lnTo>
                                <a:lnTo>
                                  <a:pt x="631" y="175"/>
                                </a:lnTo>
                                <a:lnTo>
                                  <a:pt x="651" y="160"/>
                                </a:lnTo>
                                <a:lnTo>
                                  <a:pt x="639" y="201"/>
                                </a:lnTo>
                                <a:lnTo>
                                  <a:pt x="646" y="222"/>
                                </a:lnTo>
                                <a:lnTo>
                                  <a:pt x="653" y="242"/>
                                </a:lnTo>
                                <a:lnTo>
                                  <a:pt x="634" y="231"/>
                                </a:lnTo>
                                <a:lnTo>
                                  <a:pt x="627" y="260"/>
                                </a:lnTo>
                                <a:lnTo>
                                  <a:pt x="668" y="253"/>
                                </a:lnTo>
                                <a:lnTo>
                                  <a:pt x="665" y="273"/>
                                </a:lnTo>
                                <a:lnTo>
                                  <a:pt x="687" y="286"/>
                                </a:lnTo>
                                <a:lnTo>
                                  <a:pt x="646" y="286"/>
                                </a:lnTo>
                                <a:lnTo>
                                  <a:pt x="660" y="348"/>
                                </a:lnTo>
                                <a:lnTo>
                                  <a:pt x="706" y="372"/>
                                </a:lnTo>
                                <a:lnTo>
                                  <a:pt x="729" y="342"/>
                                </a:lnTo>
                                <a:lnTo>
                                  <a:pt x="731" y="391"/>
                                </a:lnTo>
                                <a:lnTo>
                                  <a:pt x="760" y="379"/>
                                </a:lnTo>
                                <a:lnTo>
                                  <a:pt x="746" y="402"/>
                                </a:lnTo>
                                <a:lnTo>
                                  <a:pt x="767" y="402"/>
                                </a:lnTo>
                                <a:lnTo>
                                  <a:pt x="749" y="429"/>
                                </a:lnTo>
                                <a:lnTo>
                                  <a:pt x="758" y="437"/>
                                </a:lnTo>
                                <a:lnTo>
                                  <a:pt x="795" y="421"/>
                                </a:lnTo>
                                <a:lnTo>
                                  <a:pt x="844" y="393"/>
                                </a:lnTo>
                                <a:lnTo>
                                  <a:pt x="861" y="336"/>
                                </a:lnTo>
                                <a:lnTo>
                                  <a:pt x="866" y="370"/>
                                </a:lnTo>
                                <a:lnTo>
                                  <a:pt x="861" y="386"/>
                                </a:lnTo>
                                <a:lnTo>
                                  <a:pt x="849" y="415"/>
                                </a:lnTo>
                                <a:lnTo>
                                  <a:pt x="854" y="433"/>
                                </a:lnTo>
                                <a:lnTo>
                                  <a:pt x="872" y="385"/>
                                </a:lnTo>
                                <a:lnTo>
                                  <a:pt x="880" y="277"/>
                                </a:lnTo>
                                <a:lnTo>
                                  <a:pt x="824" y="287"/>
                                </a:lnTo>
                                <a:lnTo>
                                  <a:pt x="758" y="302"/>
                                </a:lnTo>
                                <a:lnTo>
                                  <a:pt x="752" y="278"/>
                                </a:lnTo>
                                <a:lnTo>
                                  <a:pt x="679" y="0"/>
                                </a:lnTo>
                                <a:lnTo>
                                  <a:pt x="0" y="130"/>
                                </a:lnTo>
                                <a:close/>
                              </a:path>
                            </a:pathLst>
                          </a:custGeom>
                          <a:solidFill>
                            <a:srgbClr val="DDDDDD"/>
                          </a:solidFill>
                          <a:ln w="9525">
                            <a:solidFill>
                              <a:srgbClr val="000000"/>
                            </a:solidFill>
                            <a:prstDash val="solid"/>
                            <a:round/>
                            <a:headEnd/>
                            <a:tailEnd/>
                          </a:ln>
                        </p:spPr>
                        <p:txBody>
                          <a:bodyPr/>
                          <a:lstStyle/>
                          <a:p>
                            <a:endParaRPr lang="en-US"/>
                          </a:p>
                        </p:txBody>
                      </p:sp>
                      <p:sp>
                        <p:nvSpPr>
                          <p:cNvPr id="23757" name="Freeform 205"/>
                          <p:cNvSpPr>
                            <a:spLocks/>
                          </p:cNvSpPr>
                          <p:nvPr/>
                        </p:nvSpPr>
                        <p:spPr bwMode="auto">
                          <a:xfrm>
                            <a:off x="3422" y="1448"/>
                            <a:ext cx="556" cy="286"/>
                          </a:xfrm>
                          <a:custGeom>
                            <a:avLst/>
                            <a:gdLst/>
                            <a:ahLst/>
                            <a:cxnLst>
                              <a:cxn ang="0">
                                <a:pos x="89" y="310"/>
                              </a:cxn>
                              <a:cxn ang="0">
                                <a:pos x="398" y="378"/>
                              </a:cxn>
                              <a:cxn ang="0">
                                <a:pos x="451" y="425"/>
                              </a:cxn>
                              <a:cxn ang="0">
                                <a:pos x="556" y="457"/>
                              </a:cxn>
                              <a:cxn ang="0">
                                <a:pos x="580" y="413"/>
                              </a:cxn>
                              <a:cxn ang="0">
                                <a:pos x="597" y="364"/>
                              </a:cxn>
                              <a:cxn ang="0">
                                <a:pos x="595" y="383"/>
                              </a:cxn>
                              <a:cxn ang="0">
                                <a:pos x="619" y="408"/>
                              </a:cxn>
                              <a:cxn ang="0">
                                <a:pos x="652" y="376"/>
                              </a:cxn>
                              <a:cxn ang="0">
                                <a:pos x="671" y="369"/>
                              </a:cxn>
                              <a:cxn ang="0">
                                <a:pos x="663" y="430"/>
                              </a:cxn>
                              <a:cxn ang="0">
                                <a:pos x="703" y="383"/>
                              </a:cxn>
                              <a:cxn ang="0">
                                <a:pos x="781" y="334"/>
                              </a:cxn>
                              <a:cxn ang="0">
                                <a:pos x="860" y="296"/>
                              </a:cxn>
                              <a:cxn ang="0">
                                <a:pos x="978" y="339"/>
                              </a:cxn>
                              <a:cxn ang="0">
                                <a:pos x="1007" y="297"/>
                              </a:cxn>
                              <a:cxn ang="0">
                                <a:pos x="1113" y="288"/>
                              </a:cxn>
                              <a:cxn ang="0">
                                <a:pos x="1037" y="189"/>
                              </a:cxn>
                              <a:cxn ang="0">
                                <a:pos x="972" y="189"/>
                              </a:cxn>
                              <a:cxn ang="0">
                                <a:pos x="923" y="194"/>
                              </a:cxn>
                              <a:cxn ang="0">
                                <a:pos x="905" y="157"/>
                              </a:cxn>
                              <a:cxn ang="0">
                                <a:pos x="867" y="134"/>
                              </a:cxn>
                              <a:cxn ang="0">
                                <a:pos x="712" y="173"/>
                              </a:cxn>
                              <a:cxn ang="0">
                                <a:pos x="626" y="225"/>
                              </a:cxn>
                              <a:cxn ang="0">
                                <a:pos x="574" y="214"/>
                              </a:cxn>
                              <a:cxn ang="0">
                                <a:pos x="516" y="228"/>
                              </a:cxn>
                              <a:cxn ang="0">
                                <a:pos x="394" y="137"/>
                              </a:cxn>
                              <a:cxn ang="0">
                                <a:pos x="361" y="159"/>
                              </a:cxn>
                              <a:cxn ang="0">
                                <a:pos x="339" y="154"/>
                              </a:cxn>
                              <a:cxn ang="0">
                                <a:pos x="329" y="134"/>
                              </a:cxn>
                              <a:cxn ang="0">
                                <a:pos x="401" y="24"/>
                              </a:cxn>
                              <a:cxn ang="0">
                                <a:pos x="434" y="0"/>
                              </a:cxn>
                              <a:cxn ang="0">
                                <a:pos x="328" y="27"/>
                              </a:cxn>
                              <a:cxn ang="0">
                                <a:pos x="262" y="90"/>
                              </a:cxn>
                              <a:cxn ang="0">
                                <a:pos x="205" y="134"/>
                              </a:cxn>
                              <a:cxn ang="0">
                                <a:pos x="170" y="169"/>
                              </a:cxn>
                              <a:cxn ang="0">
                                <a:pos x="91" y="194"/>
                              </a:cxn>
                              <a:cxn ang="0">
                                <a:pos x="0" y="248"/>
                              </a:cxn>
                            </a:cxnLst>
                            <a:rect l="0" t="0" r="r" b="b"/>
                            <a:pathLst>
                              <a:path w="1113" h="572">
                                <a:moveTo>
                                  <a:pt x="0" y="248"/>
                                </a:moveTo>
                                <a:lnTo>
                                  <a:pt x="89" y="310"/>
                                </a:lnTo>
                                <a:lnTo>
                                  <a:pt x="300" y="365"/>
                                </a:lnTo>
                                <a:lnTo>
                                  <a:pt x="398" y="378"/>
                                </a:lnTo>
                                <a:lnTo>
                                  <a:pt x="413" y="410"/>
                                </a:lnTo>
                                <a:lnTo>
                                  <a:pt x="451" y="425"/>
                                </a:lnTo>
                                <a:lnTo>
                                  <a:pt x="507" y="572"/>
                                </a:lnTo>
                                <a:lnTo>
                                  <a:pt x="556" y="457"/>
                                </a:lnTo>
                                <a:lnTo>
                                  <a:pt x="563" y="430"/>
                                </a:lnTo>
                                <a:lnTo>
                                  <a:pt x="580" y="413"/>
                                </a:lnTo>
                                <a:lnTo>
                                  <a:pt x="579" y="394"/>
                                </a:lnTo>
                                <a:lnTo>
                                  <a:pt x="597" y="364"/>
                                </a:lnTo>
                                <a:lnTo>
                                  <a:pt x="601" y="366"/>
                                </a:lnTo>
                                <a:lnTo>
                                  <a:pt x="595" y="383"/>
                                </a:lnTo>
                                <a:lnTo>
                                  <a:pt x="599" y="417"/>
                                </a:lnTo>
                                <a:lnTo>
                                  <a:pt x="619" y="408"/>
                                </a:lnTo>
                                <a:lnTo>
                                  <a:pt x="630" y="373"/>
                                </a:lnTo>
                                <a:lnTo>
                                  <a:pt x="652" y="376"/>
                                </a:lnTo>
                                <a:lnTo>
                                  <a:pt x="668" y="359"/>
                                </a:lnTo>
                                <a:lnTo>
                                  <a:pt x="671" y="369"/>
                                </a:lnTo>
                                <a:lnTo>
                                  <a:pt x="645" y="424"/>
                                </a:lnTo>
                                <a:lnTo>
                                  <a:pt x="663" y="430"/>
                                </a:lnTo>
                                <a:lnTo>
                                  <a:pt x="677" y="397"/>
                                </a:lnTo>
                                <a:lnTo>
                                  <a:pt x="703" y="383"/>
                                </a:lnTo>
                                <a:lnTo>
                                  <a:pt x="716" y="345"/>
                                </a:lnTo>
                                <a:lnTo>
                                  <a:pt x="781" y="334"/>
                                </a:lnTo>
                                <a:lnTo>
                                  <a:pt x="812" y="330"/>
                                </a:lnTo>
                                <a:lnTo>
                                  <a:pt x="860" y="296"/>
                                </a:lnTo>
                                <a:lnTo>
                                  <a:pt x="931" y="307"/>
                                </a:lnTo>
                                <a:lnTo>
                                  <a:pt x="978" y="339"/>
                                </a:lnTo>
                                <a:lnTo>
                                  <a:pt x="981" y="298"/>
                                </a:lnTo>
                                <a:lnTo>
                                  <a:pt x="1007" y="297"/>
                                </a:lnTo>
                                <a:lnTo>
                                  <a:pt x="1064" y="301"/>
                                </a:lnTo>
                                <a:lnTo>
                                  <a:pt x="1113" y="288"/>
                                </a:lnTo>
                                <a:lnTo>
                                  <a:pt x="1050" y="250"/>
                                </a:lnTo>
                                <a:lnTo>
                                  <a:pt x="1037" y="189"/>
                                </a:lnTo>
                                <a:lnTo>
                                  <a:pt x="988" y="202"/>
                                </a:lnTo>
                                <a:lnTo>
                                  <a:pt x="972" y="189"/>
                                </a:lnTo>
                                <a:lnTo>
                                  <a:pt x="952" y="202"/>
                                </a:lnTo>
                                <a:lnTo>
                                  <a:pt x="923" y="194"/>
                                </a:lnTo>
                                <a:lnTo>
                                  <a:pt x="909" y="192"/>
                                </a:lnTo>
                                <a:lnTo>
                                  <a:pt x="905" y="157"/>
                                </a:lnTo>
                                <a:lnTo>
                                  <a:pt x="917" y="123"/>
                                </a:lnTo>
                                <a:lnTo>
                                  <a:pt x="867" y="134"/>
                                </a:lnTo>
                                <a:lnTo>
                                  <a:pt x="825" y="156"/>
                                </a:lnTo>
                                <a:lnTo>
                                  <a:pt x="712" y="173"/>
                                </a:lnTo>
                                <a:lnTo>
                                  <a:pt x="638" y="239"/>
                                </a:lnTo>
                                <a:lnTo>
                                  <a:pt x="626" y="225"/>
                                </a:lnTo>
                                <a:lnTo>
                                  <a:pt x="601" y="233"/>
                                </a:lnTo>
                                <a:lnTo>
                                  <a:pt x="574" y="214"/>
                                </a:lnTo>
                                <a:lnTo>
                                  <a:pt x="557" y="223"/>
                                </a:lnTo>
                                <a:lnTo>
                                  <a:pt x="516" y="228"/>
                                </a:lnTo>
                                <a:lnTo>
                                  <a:pt x="459" y="152"/>
                                </a:lnTo>
                                <a:lnTo>
                                  <a:pt x="394" y="137"/>
                                </a:lnTo>
                                <a:lnTo>
                                  <a:pt x="375" y="143"/>
                                </a:lnTo>
                                <a:lnTo>
                                  <a:pt x="361" y="159"/>
                                </a:lnTo>
                                <a:lnTo>
                                  <a:pt x="373" y="126"/>
                                </a:lnTo>
                                <a:lnTo>
                                  <a:pt x="339" y="154"/>
                                </a:lnTo>
                                <a:lnTo>
                                  <a:pt x="328" y="179"/>
                                </a:lnTo>
                                <a:lnTo>
                                  <a:pt x="329" y="134"/>
                                </a:lnTo>
                                <a:lnTo>
                                  <a:pt x="361" y="68"/>
                                </a:lnTo>
                                <a:lnTo>
                                  <a:pt x="401" y="24"/>
                                </a:lnTo>
                                <a:lnTo>
                                  <a:pt x="437" y="11"/>
                                </a:lnTo>
                                <a:lnTo>
                                  <a:pt x="434" y="0"/>
                                </a:lnTo>
                                <a:lnTo>
                                  <a:pt x="366" y="6"/>
                                </a:lnTo>
                                <a:lnTo>
                                  <a:pt x="328" y="27"/>
                                </a:lnTo>
                                <a:lnTo>
                                  <a:pt x="312" y="50"/>
                                </a:lnTo>
                                <a:lnTo>
                                  <a:pt x="262" y="90"/>
                                </a:lnTo>
                                <a:lnTo>
                                  <a:pt x="241" y="124"/>
                                </a:lnTo>
                                <a:lnTo>
                                  <a:pt x="205" y="134"/>
                                </a:lnTo>
                                <a:lnTo>
                                  <a:pt x="194" y="156"/>
                                </a:lnTo>
                                <a:lnTo>
                                  <a:pt x="170" y="169"/>
                                </a:lnTo>
                                <a:lnTo>
                                  <a:pt x="104" y="179"/>
                                </a:lnTo>
                                <a:lnTo>
                                  <a:pt x="91" y="194"/>
                                </a:lnTo>
                                <a:lnTo>
                                  <a:pt x="57" y="224"/>
                                </a:lnTo>
                                <a:lnTo>
                                  <a:pt x="0" y="248"/>
                                </a:lnTo>
                                <a:close/>
                              </a:path>
                            </a:pathLst>
                          </a:custGeom>
                          <a:solidFill>
                            <a:srgbClr val="DDDDDD"/>
                          </a:solidFill>
                          <a:ln w="9525">
                            <a:solidFill>
                              <a:srgbClr val="000000"/>
                            </a:solidFill>
                            <a:prstDash val="solid"/>
                            <a:round/>
                            <a:headEnd/>
                            <a:tailEnd/>
                          </a:ln>
                        </p:spPr>
                        <p:txBody>
                          <a:bodyPr/>
                          <a:lstStyle/>
                          <a:p>
                            <a:endParaRPr lang="en-US"/>
                          </a:p>
                        </p:txBody>
                      </p:sp>
                      <p:sp>
                        <p:nvSpPr>
                          <p:cNvPr id="23758" name="Freeform 206"/>
                          <p:cNvSpPr>
                            <a:spLocks/>
                          </p:cNvSpPr>
                          <p:nvPr/>
                        </p:nvSpPr>
                        <p:spPr bwMode="auto">
                          <a:xfrm>
                            <a:off x="3779" y="1625"/>
                            <a:ext cx="373" cy="510"/>
                          </a:xfrm>
                          <a:custGeom>
                            <a:avLst/>
                            <a:gdLst/>
                            <a:ahLst/>
                            <a:cxnLst>
                              <a:cxn ang="0">
                                <a:pos x="0" y="1019"/>
                              </a:cxn>
                              <a:cxn ang="0">
                                <a:pos x="71" y="896"/>
                              </a:cxn>
                              <a:cxn ang="0">
                                <a:pos x="84" y="852"/>
                              </a:cxn>
                              <a:cxn ang="0">
                                <a:pos x="89" y="764"/>
                              </a:cxn>
                              <a:cxn ang="0">
                                <a:pos x="73" y="678"/>
                              </a:cxn>
                              <a:cxn ang="0">
                                <a:pos x="28" y="597"/>
                              </a:cxn>
                              <a:cxn ang="0">
                                <a:pos x="10" y="552"/>
                              </a:cxn>
                              <a:cxn ang="0">
                                <a:pos x="25" y="512"/>
                              </a:cxn>
                              <a:cxn ang="0">
                                <a:pos x="5" y="459"/>
                              </a:cxn>
                              <a:cxn ang="0">
                                <a:pos x="26" y="424"/>
                              </a:cxn>
                              <a:cxn ang="0">
                                <a:pos x="42" y="335"/>
                              </a:cxn>
                              <a:cxn ang="0">
                                <a:pos x="39" y="294"/>
                              </a:cxn>
                              <a:cxn ang="0">
                                <a:pos x="66" y="269"/>
                              </a:cxn>
                              <a:cxn ang="0">
                                <a:pos x="62" y="239"/>
                              </a:cxn>
                              <a:cxn ang="0">
                                <a:pos x="107" y="218"/>
                              </a:cxn>
                              <a:cxn ang="0">
                                <a:pos x="146" y="155"/>
                              </a:cxn>
                              <a:cxn ang="0">
                                <a:pos x="138" y="260"/>
                              </a:cxn>
                              <a:cxn ang="0">
                                <a:pos x="170" y="237"/>
                              </a:cxn>
                              <a:cxn ang="0">
                                <a:pos x="169" y="153"/>
                              </a:cxn>
                              <a:cxn ang="0">
                                <a:pos x="212" y="106"/>
                              </a:cxn>
                              <a:cxn ang="0">
                                <a:pos x="241" y="99"/>
                              </a:cxn>
                              <a:cxn ang="0">
                                <a:pos x="218" y="84"/>
                              </a:cxn>
                              <a:cxn ang="0">
                                <a:pos x="208" y="55"/>
                              </a:cxn>
                              <a:cxn ang="0">
                                <a:pos x="226" y="12"/>
                              </a:cxn>
                              <a:cxn ang="0">
                                <a:pos x="264" y="0"/>
                              </a:cxn>
                              <a:cxn ang="0">
                                <a:pos x="351" y="26"/>
                              </a:cxn>
                              <a:cxn ang="0">
                                <a:pos x="385" y="58"/>
                              </a:cxn>
                              <a:cxn ang="0">
                                <a:pos x="488" y="82"/>
                              </a:cxn>
                              <a:cxn ang="0">
                                <a:pos x="509" y="113"/>
                              </a:cxn>
                              <a:cxn ang="0">
                                <a:pos x="539" y="149"/>
                              </a:cxn>
                              <a:cxn ang="0">
                                <a:pos x="510" y="148"/>
                              </a:cxn>
                              <a:cxn ang="0">
                                <a:pos x="508" y="170"/>
                              </a:cxn>
                              <a:cxn ang="0">
                                <a:pos x="541" y="209"/>
                              </a:cxn>
                              <a:cxn ang="0">
                                <a:pos x="544" y="278"/>
                              </a:cxn>
                              <a:cxn ang="0">
                                <a:pos x="544" y="322"/>
                              </a:cxn>
                              <a:cxn ang="0">
                                <a:pos x="514" y="372"/>
                              </a:cxn>
                              <a:cxn ang="0">
                                <a:pos x="510" y="397"/>
                              </a:cxn>
                              <a:cxn ang="0">
                                <a:pos x="471" y="417"/>
                              </a:cxn>
                              <a:cxn ang="0">
                                <a:pos x="460" y="441"/>
                              </a:cxn>
                              <a:cxn ang="0">
                                <a:pos x="466" y="492"/>
                              </a:cxn>
                              <a:cxn ang="0">
                                <a:pos x="510" y="515"/>
                              </a:cxn>
                              <a:cxn ang="0">
                                <a:pos x="543" y="472"/>
                              </a:cxn>
                              <a:cxn ang="0">
                                <a:pos x="569" y="415"/>
                              </a:cxn>
                              <a:cxn ang="0">
                                <a:pos x="630" y="381"/>
                              </a:cxn>
                              <a:cxn ang="0">
                                <a:pos x="670" y="403"/>
                              </a:cxn>
                              <a:cxn ang="0">
                                <a:pos x="699" y="463"/>
                              </a:cxn>
                              <a:cxn ang="0">
                                <a:pos x="733" y="587"/>
                              </a:cxn>
                              <a:cxn ang="0">
                                <a:pos x="746" y="626"/>
                              </a:cxn>
                              <a:cxn ang="0">
                                <a:pos x="739" y="659"/>
                              </a:cxn>
                              <a:cxn ang="0">
                                <a:pos x="743" y="711"/>
                              </a:cxn>
                              <a:cxn ang="0">
                                <a:pos x="728" y="738"/>
                              </a:cxn>
                              <a:cxn ang="0">
                                <a:pos x="711" y="711"/>
                              </a:cxn>
                              <a:cxn ang="0">
                                <a:pos x="693" y="722"/>
                              </a:cxn>
                              <a:cxn ang="0">
                                <a:pos x="691" y="769"/>
                              </a:cxn>
                              <a:cxn ang="0">
                                <a:pos x="682" y="790"/>
                              </a:cxn>
                              <a:cxn ang="0">
                                <a:pos x="651" y="814"/>
                              </a:cxn>
                              <a:cxn ang="0">
                                <a:pos x="651" y="877"/>
                              </a:cxn>
                              <a:cxn ang="0">
                                <a:pos x="628" y="902"/>
                              </a:cxn>
                              <a:cxn ang="0">
                                <a:pos x="609" y="956"/>
                              </a:cxn>
                              <a:cxn ang="0">
                                <a:pos x="366" y="997"/>
                              </a:cxn>
                              <a:cxn ang="0">
                                <a:pos x="360" y="981"/>
                              </a:cxn>
                              <a:cxn ang="0">
                                <a:pos x="0" y="1019"/>
                              </a:cxn>
                            </a:cxnLst>
                            <a:rect l="0" t="0" r="r" b="b"/>
                            <a:pathLst>
                              <a:path w="746" h="1019">
                                <a:moveTo>
                                  <a:pt x="0" y="1019"/>
                                </a:moveTo>
                                <a:lnTo>
                                  <a:pt x="71" y="896"/>
                                </a:lnTo>
                                <a:lnTo>
                                  <a:pt x="84" y="852"/>
                                </a:lnTo>
                                <a:lnTo>
                                  <a:pt x="89" y="764"/>
                                </a:lnTo>
                                <a:lnTo>
                                  <a:pt x="73" y="678"/>
                                </a:lnTo>
                                <a:lnTo>
                                  <a:pt x="28" y="597"/>
                                </a:lnTo>
                                <a:lnTo>
                                  <a:pt x="10" y="552"/>
                                </a:lnTo>
                                <a:lnTo>
                                  <a:pt x="25" y="512"/>
                                </a:lnTo>
                                <a:lnTo>
                                  <a:pt x="5" y="459"/>
                                </a:lnTo>
                                <a:lnTo>
                                  <a:pt x="26" y="424"/>
                                </a:lnTo>
                                <a:lnTo>
                                  <a:pt x="42" y="335"/>
                                </a:lnTo>
                                <a:lnTo>
                                  <a:pt x="39" y="294"/>
                                </a:lnTo>
                                <a:lnTo>
                                  <a:pt x="66" y="269"/>
                                </a:lnTo>
                                <a:lnTo>
                                  <a:pt x="62" y="239"/>
                                </a:lnTo>
                                <a:lnTo>
                                  <a:pt x="107" y="218"/>
                                </a:lnTo>
                                <a:lnTo>
                                  <a:pt x="146" y="155"/>
                                </a:lnTo>
                                <a:lnTo>
                                  <a:pt x="138" y="260"/>
                                </a:lnTo>
                                <a:lnTo>
                                  <a:pt x="170" y="237"/>
                                </a:lnTo>
                                <a:lnTo>
                                  <a:pt x="169" y="153"/>
                                </a:lnTo>
                                <a:lnTo>
                                  <a:pt x="212" y="106"/>
                                </a:lnTo>
                                <a:lnTo>
                                  <a:pt x="241" y="99"/>
                                </a:lnTo>
                                <a:lnTo>
                                  <a:pt x="218" y="84"/>
                                </a:lnTo>
                                <a:lnTo>
                                  <a:pt x="208" y="55"/>
                                </a:lnTo>
                                <a:lnTo>
                                  <a:pt x="226" y="12"/>
                                </a:lnTo>
                                <a:lnTo>
                                  <a:pt x="264" y="0"/>
                                </a:lnTo>
                                <a:lnTo>
                                  <a:pt x="351" y="26"/>
                                </a:lnTo>
                                <a:lnTo>
                                  <a:pt x="385" y="58"/>
                                </a:lnTo>
                                <a:lnTo>
                                  <a:pt x="488" y="82"/>
                                </a:lnTo>
                                <a:lnTo>
                                  <a:pt x="509" y="113"/>
                                </a:lnTo>
                                <a:lnTo>
                                  <a:pt x="539" y="149"/>
                                </a:lnTo>
                                <a:lnTo>
                                  <a:pt x="510" y="148"/>
                                </a:lnTo>
                                <a:lnTo>
                                  <a:pt x="508" y="170"/>
                                </a:lnTo>
                                <a:lnTo>
                                  <a:pt x="541" y="209"/>
                                </a:lnTo>
                                <a:lnTo>
                                  <a:pt x="544" y="278"/>
                                </a:lnTo>
                                <a:lnTo>
                                  <a:pt x="544" y="322"/>
                                </a:lnTo>
                                <a:lnTo>
                                  <a:pt x="514" y="372"/>
                                </a:lnTo>
                                <a:lnTo>
                                  <a:pt x="510" y="397"/>
                                </a:lnTo>
                                <a:lnTo>
                                  <a:pt x="471" y="417"/>
                                </a:lnTo>
                                <a:lnTo>
                                  <a:pt x="460" y="441"/>
                                </a:lnTo>
                                <a:lnTo>
                                  <a:pt x="466" y="492"/>
                                </a:lnTo>
                                <a:lnTo>
                                  <a:pt x="510" y="515"/>
                                </a:lnTo>
                                <a:lnTo>
                                  <a:pt x="543" y="472"/>
                                </a:lnTo>
                                <a:lnTo>
                                  <a:pt x="569" y="415"/>
                                </a:lnTo>
                                <a:lnTo>
                                  <a:pt x="630" y="381"/>
                                </a:lnTo>
                                <a:lnTo>
                                  <a:pt x="670" y="403"/>
                                </a:lnTo>
                                <a:lnTo>
                                  <a:pt x="699" y="463"/>
                                </a:lnTo>
                                <a:lnTo>
                                  <a:pt x="733" y="587"/>
                                </a:lnTo>
                                <a:lnTo>
                                  <a:pt x="746" y="626"/>
                                </a:lnTo>
                                <a:lnTo>
                                  <a:pt x="739" y="659"/>
                                </a:lnTo>
                                <a:lnTo>
                                  <a:pt x="743" y="711"/>
                                </a:lnTo>
                                <a:lnTo>
                                  <a:pt x="728" y="738"/>
                                </a:lnTo>
                                <a:lnTo>
                                  <a:pt x="711" y="711"/>
                                </a:lnTo>
                                <a:lnTo>
                                  <a:pt x="693" y="722"/>
                                </a:lnTo>
                                <a:lnTo>
                                  <a:pt x="691" y="769"/>
                                </a:lnTo>
                                <a:lnTo>
                                  <a:pt x="682" y="790"/>
                                </a:lnTo>
                                <a:lnTo>
                                  <a:pt x="651" y="814"/>
                                </a:lnTo>
                                <a:lnTo>
                                  <a:pt x="651" y="877"/>
                                </a:lnTo>
                                <a:lnTo>
                                  <a:pt x="628" y="902"/>
                                </a:lnTo>
                                <a:lnTo>
                                  <a:pt x="609" y="956"/>
                                </a:lnTo>
                                <a:lnTo>
                                  <a:pt x="366" y="997"/>
                                </a:lnTo>
                                <a:lnTo>
                                  <a:pt x="360" y="981"/>
                                </a:lnTo>
                                <a:lnTo>
                                  <a:pt x="0" y="1019"/>
                                </a:lnTo>
                                <a:close/>
                              </a:path>
                            </a:pathLst>
                          </a:custGeom>
                          <a:solidFill>
                            <a:srgbClr val="DDDDDD"/>
                          </a:solidFill>
                          <a:ln w="9525">
                            <a:solidFill>
                              <a:srgbClr val="000000"/>
                            </a:solidFill>
                            <a:prstDash val="solid"/>
                            <a:round/>
                            <a:headEnd/>
                            <a:tailEnd/>
                          </a:ln>
                        </p:spPr>
                        <p:txBody>
                          <a:bodyPr/>
                          <a:lstStyle/>
                          <a:p>
                            <a:endParaRPr lang="en-US"/>
                          </a:p>
                        </p:txBody>
                      </p:sp>
                      <p:sp>
                        <p:nvSpPr>
                          <p:cNvPr id="23759" name="Freeform 207"/>
                          <p:cNvSpPr>
                            <a:spLocks/>
                          </p:cNvSpPr>
                          <p:nvPr/>
                        </p:nvSpPr>
                        <p:spPr bwMode="auto">
                          <a:xfrm>
                            <a:off x="2852" y="1241"/>
                            <a:ext cx="638" cy="718"/>
                          </a:xfrm>
                          <a:custGeom>
                            <a:avLst/>
                            <a:gdLst/>
                            <a:ahLst/>
                            <a:cxnLst>
                              <a:cxn ang="0">
                                <a:pos x="0" y="90"/>
                              </a:cxn>
                              <a:cxn ang="0">
                                <a:pos x="7" y="295"/>
                              </a:cxn>
                              <a:cxn ang="0">
                                <a:pos x="57" y="458"/>
                              </a:cxn>
                              <a:cxn ang="0">
                                <a:pos x="64" y="667"/>
                              </a:cxn>
                              <a:cxn ang="0">
                                <a:pos x="99" y="839"/>
                              </a:cxn>
                              <a:cxn ang="0">
                                <a:pos x="54" y="923"/>
                              </a:cxn>
                              <a:cxn ang="0">
                                <a:pos x="117" y="987"/>
                              </a:cxn>
                              <a:cxn ang="0">
                                <a:pos x="114" y="1436"/>
                              </a:cxn>
                              <a:cxn ang="0">
                                <a:pos x="1036" y="1420"/>
                              </a:cxn>
                              <a:cxn ang="0">
                                <a:pos x="1021" y="1332"/>
                              </a:cxn>
                              <a:cxn ang="0">
                                <a:pos x="993" y="1300"/>
                              </a:cxn>
                              <a:cxn ang="0">
                                <a:pos x="923" y="1253"/>
                              </a:cxn>
                              <a:cxn ang="0">
                                <a:pos x="873" y="1199"/>
                              </a:cxn>
                              <a:cxn ang="0">
                                <a:pos x="749" y="1122"/>
                              </a:cxn>
                              <a:cxn ang="0">
                                <a:pos x="753" y="988"/>
                              </a:cxn>
                              <a:cxn ang="0">
                                <a:pos x="726" y="905"/>
                              </a:cxn>
                              <a:cxn ang="0">
                                <a:pos x="826" y="777"/>
                              </a:cxn>
                              <a:cxn ang="0">
                                <a:pos x="821" y="654"/>
                              </a:cxn>
                              <a:cxn ang="0">
                                <a:pos x="843" y="632"/>
                              </a:cxn>
                              <a:cxn ang="0">
                                <a:pos x="966" y="530"/>
                              </a:cxn>
                              <a:cxn ang="0">
                                <a:pos x="1030" y="452"/>
                              </a:cxn>
                              <a:cxn ang="0">
                                <a:pos x="1111" y="389"/>
                              </a:cxn>
                              <a:cxn ang="0">
                                <a:pos x="1275" y="304"/>
                              </a:cxn>
                              <a:cxn ang="0">
                                <a:pos x="1215" y="309"/>
                              </a:cxn>
                              <a:cxn ang="0">
                                <a:pos x="1160" y="282"/>
                              </a:cxn>
                              <a:cxn ang="0">
                                <a:pos x="1067" y="290"/>
                              </a:cxn>
                              <a:cxn ang="0">
                                <a:pos x="1048" y="258"/>
                              </a:cxn>
                              <a:cxn ang="0">
                                <a:pos x="1019" y="270"/>
                              </a:cxn>
                              <a:cxn ang="0">
                                <a:pos x="956" y="308"/>
                              </a:cxn>
                              <a:cxn ang="0">
                                <a:pos x="912" y="298"/>
                              </a:cxn>
                              <a:cxn ang="0">
                                <a:pos x="896" y="277"/>
                              </a:cxn>
                              <a:cxn ang="0">
                                <a:pos x="860" y="265"/>
                              </a:cxn>
                              <a:cxn ang="0">
                                <a:pos x="845" y="238"/>
                              </a:cxn>
                              <a:cxn ang="0">
                                <a:pos x="812" y="244"/>
                              </a:cxn>
                              <a:cxn ang="0">
                                <a:pos x="810" y="266"/>
                              </a:cxn>
                              <a:cxn ang="0">
                                <a:pos x="797" y="270"/>
                              </a:cxn>
                              <a:cxn ang="0">
                                <a:pos x="772" y="218"/>
                              </a:cxn>
                              <a:cxn ang="0">
                                <a:pos x="742" y="217"/>
                              </a:cxn>
                              <a:cxn ang="0">
                                <a:pos x="753" y="195"/>
                              </a:cxn>
                              <a:cxn ang="0">
                                <a:pos x="678" y="180"/>
                              </a:cxn>
                              <a:cxn ang="0">
                                <a:pos x="649" y="176"/>
                              </a:cxn>
                              <a:cxn ang="0">
                                <a:pos x="564" y="212"/>
                              </a:cxn>
                              <a:cxn ang="0">
                                <a:pos x="550" y="180"/>
                              </a:cxn>
                              <a:cxn ang="0">
                                <a:pos x="415" y="152"/>
                              </a:cxn>
                              <a:cxn ang="0">
                                <a:pos x="394" y="13"/>
                              </a:cxn>
                              <a:cxn ang="0">
                                <a:pos x="336" y="0"/>
                              </a:cxn>
                              <a:cxn ang="0">
                                <a:pos x="336" y="93"/>
                              </a:cxn>
                              <a:cxn ang="0">
                                <a:pos x="0" y="90"/>
                              </a:cxn>
                            </a:cxnLst>
                            <a:rect l="0" t="0" r="r" b="b"/>
                            <a:pathLst>
                              <a:path w="1275" h="1436">
                                <a:moveTo>
                                  <a:pt x="0" y="90"/>
                                </a:moveTo>
                                <a:lnTo>
                                  <a:pt x="7" y="295"/>
                                </a:lnTo>
                                <a:lnTo>
                                  <a:pt x="57" y="458"/>
                                </a:lnTo>
                                <a:lnTo>
                                  <a:pt x="64" y="667"/>
                                </a:lnTo>
                                <a:lnTo>
                                  <a:pt x="99" y="839"/>
                                </a:lnTo>
                                <a:lnTo>
                                  <a:pt x="54" y="923"/>
                                </a:lnTo>
                                <a:lnTo>
                                  <a:pt x="117" y="987"/>
                                </a:lnTo>
                                <a:lnTo>
                                  <a:pt x="114" y="1436"/>
                                </a:lnTo>
                                <a:lnTo>
                                  <a:pt x="1036" y="1420"/>
                                </a:lnTo>
                                <a:lnTo>
                                  <a:pt x="1021" y="1332"/>
                                </a:lnTo>
                                <a:lnTo>
                                  <a:pt x="993" y="1300"/>
                                </a:lnTo>
                                <a:lnTo>
                                  <a:pt x="923" y="1253"/>
                                </a:lnTo>
                                <a:lnTo>
                                  <a:pt x="873" y="1199"/>
                                </a:lnTo>
                                <a:lnTo>
                                  <a:pt x="749" y="1122"/>
                                </a:lnTo>
                                <a:lnTo>
                                  <a:pt x="753" y="988"/>
                                </a:lnTo>
                                <a:lnTo>
                                  <a:pt x="726" y="905"/>
                                </a:lnTo>
                                <a:lnTo>
                                  <a:pt x="826" y="777"/>
                                </a:lnTo>
                                <a:lnTo>
                                  <a:pt x="821" y="654"/>
                                </a:lnTo>
                                <a:lnTo>
                                  <a:pt x="843" y="632"/>
                                </a:lnTo>
                                <a:lnTo>
                                  <a:pt x="966" y="530"/>
                                </a:lnTo>
                                <a:lnTo>
                                  <a:pt x="1030" y="452"/>
                                </a:lnTo>
                                <a:lnTo>
                                  <a:pt x="1111" y="389"/>
                                </a:lnTo>
                                <a:lnTo>
                                  <a:pt x="1275" y="304"/>
                                </a:lnTo>
                                <a:lnTo>
                                  <a:pt x="1215" y="309"/>
                                </a:lnTo>
                                <a:lnTo>
                                  <a:pt x="1160" y="282"/>
                                </a:lnTo>
                                <a:lnTo>
                                  <a:pt x="1067" y="290"/>
                                </a:lnTo>
                                <a:lnTo>
                                  <a:pt x="1048" y="258"/>
                                </a:lnTo>
                                <a:lnTo>
                                  <a:pt x="1019" y="270"/>
                                </a:lnTo>
                                <a:lnTo>
                                  <a:pt x="956" y="308"/>
                                </a:lnTo>
                                <a:lnTo>
                                  <a:pt x="912" y="298"/>
                                </a:lnTo>
                                <a:lnTo>
                                  <a:pt x="896" y="277"/>
                                </a:lnTo>
                                <a:lnTo>
                                  <a:pt x="860" y="265"/>
                                </a:lnTo>
                                <a:lnTo>
                                  <a:pt x="845" y="238"/>
                                </a:lnTo>
                                <a:lnTo>
                                  <a:pt x="812" y="244"/>
                                </a:lnTo>
                                <a:lnTo>
                                  <a:pt x="810" y="266"/>
                                </a:lnTo>
                                <a:lnTo>
                                  <a:pt x="797" y="270"/>
                                </a:lnTo>
                                <a:lnTo>
                                  <a:pt x="772" y="218"/>
                                </a:lnTo>
                                <a:lnTo>
                                  <a:pt x="742" y="217"/>
                                </a:lnTo>
                                <a:lnTo>
                                  <a:pt x="753" y="195"/>
                                </a:lnTo>
                                <a:lnTo>
                                  <a:pt x="678" y="180"/>
                                </a:lnTo>
                                <a:lnTo>
                                  <a:pt x="649" y="176"/>
                                </a:lnTo>
                                <a:lnTo>
                                  <a:pt x="564" y="212"/>
                                </a:lnTo>
                                <a:lnTo>
                                  <a:pt x="550" y="180"/>
                                </a:lnTo>
                                <a:lnTo>
                                  <a:pt x="415" y="152"/>
                                </a:lnTo>
                                <a:lnTo>
                                  <a:pt x="394" y="13"/>
                                </a:lnTo>
                                <a:lnTo>
                                  <a:pt x="336" y="0"/>
                                </a:lnTo>
                                <a:lnTo>
                                  <a:pt x="336" y="93"/>
                                </a:lnTo>
                                <a:lnTo>
                                  <a:pt x="0" y="90"/>
                                </a:lnTo>
                                <a:close/>
                              </a:path>
                            </a:pathLst>
                          </a:custGeom>
                          <a:solidFill>
                            <a:srgbClr val="DDDDDD"/>
                          </a:solidFill>
                          <a:ln w="9525">
                            <a:solidFill>
                              <a:srgbClr val="000000"/>
                            </a:solidFill>
                            <a:prstDash val="solid"/>
                            <a:round/>
                            <a:headEnd/>
                            <a:tailEnd/>
                          </a:ln>
                        </p:spPr>
                        <p:txBody>
                          <a:bodyPr/>
                          <a:lstStyle/>
                          <a:p>
                            <a:endParaRPr lang="en-US"/>
                          </a:p>
                        </p:txBody>
                      </p:sp>
                      <p:sp>
                        <p:nvSpPr>
                          <p:cNvPr id="23760" name="Freeform 208"/>
                          <p:cNvSpPr>
                            <a:spLocks/>
                          </p:cNvSpPr>
                          <p:nvPr/>
                        </p:nvSpPr>
                        <p:spPr bwMode="auto">
                          <a:xfrm>
                            <a:off x="3397" y="2977"/>
                            <a:ext cx="345" cy="599"/>
                          </a:xfrm>
                          <a:custGeom>
                            <a:avLst/>
                            <a:gdLst/>
                            <a:ahLst/>
                            <a:cxnLst>
                              <a:cxn ang="0">
                                <a:pos x="0" y="1013"/>
                              </a:cxn>
                              <a:cxn ang="0">
                                <a:pos x="3" y="969"/>
                              </a:cxn>
                              <a:cxn ang="0">
                                <a:pos x="47" y="833"/>
                              </a:cxn>
                              <a:cxn ang="0">
                                <a:pos x="114" y="742"/>
                              </a:cxn>
                              <a:cxn ang="0">
                                <a:pos x="93" y="718"/>
                              </a:cxn>
                              <a:cxn ang="0">
                                <a:pos x="101" y="629"/>
                              </a:cxn>
                              <a:cxn ang="0">
                                <a:pos x="69" y="527"/>
                              </a:cxn>
                              <a:cxn ang="0">
                                <a:pos x="54" y="393"/>
                              </a:cxn>
                              <a:cxn ang="0">
                                <a:pos x="106" y="248"/>
                              </a:cxn>
                              <a:cxn ang="0">
                                <a:pos x="179" y="145"/>
                              </a:cxn>
                              <a:cxn ang="0">
                                <a:pos x="174" y="116"/>
                              </a:cxn>
                              <a:cxn ang="0">
                                <a:pos x="230" y="26"/>
                              </a:cxn>
                              <a:cxn ang="0">
                                <a:pos x="643" y="0"/>
                              </a:cxn>
                              <a:cxn ang="0">
                                <a:pos x="661" y="23"/>
                              </a:cxn>
                              <a:cxn ang="0">
                                <a:pos x="643" y="765"/>
                              </a:cxn>
                              <a:cxn ang="0">
                                <a:pos x="689" y="1124"/>
                              </a:cxn>
                              <a:cxn ang="0">
                                <a:pos x="669" y="1141"/>
                              </a:cxn>
                              <a:cxn ang="0">
                                <a:pos x="643" y="1124"/>
                              </a:cxn>
                              <a:cxn ang="0">
                                <a:pos x="611" y="1141"/>
                              </a:cxn>
                              <a:cxn ang="0">
                                <a:pos x="583" y="1120"/>
                              </a:cxn>
                              <a:cxn ang="0">
                                <a:pos x="580" y="1132"/>
                              </a:cxn>
                              <a:cxn ang="0">
                                <a:pos x="548" y="1135"/>
                              </a:cxn>
                              <a:cxn ang="0">
                                <a:pos x="504" y="1159"/>
                              </a:cxn>
                              <a:cxn ang="0">
                                <a:pos x="488" y="1146"/>
                              </a:cxn>
                              <a:cxn ang="0">
                                <a:pos x="469" y="1187"/>
                              </a:cxn>
                              <a:cxn ang="0">
                                <a:pos x="449" y="1196"/>
                              </a:cxn>
                              <a:cxn ang="0">
                                <a:pos x="380" y="1080"/>
                              </a:cxn>
                              <a:cxn ang="0">
                                <a:pos x="392" y="999"/>
                              </a:cxn>
                              <a:cxn ang="0">
                                <a:pos x="0" y="1013"/>
                              </a:cxn>
                            </a:cxnLst>
                            <a:rect l="0" t="0" r="r" b="b"/>
                            <a:pathLst>
                              <a:path w="689" h="1196">
                                <a:moveTo>
                                  <a:pt x="0" y="1013"/>
                                </a:moveTo>
                                <a:lnTo>
                                  <a:pt x="3" y="969"/>
                                </a:lnTo>
                                <a:lnTo>
                                  <a:pt x="47" y="833"/>
                                </a:lnTo>
                                <a:lnTo>
                                  <a:pt x="114" y="742"/>
                                </a:lnTo>
                                <a:lnTo>
                                  <a:pt x="93" y="718"/>
                                </a:lnTo>
                                <a:lnTo>
                                  <a:pt x="101" y="629"/>
                                </a:lnTo>
                                <a:lnTo>
                                  <a:pt x="69" y="527"/>
                                </a:lnTo>
                                <a:lnTo>
                                  <a:pt x="54" y="393"/>
                                </a:lnTo>
                                <a:lnTo>
                                  <a:pt x="106" y="248"/>
                                </a:lnTo>
                                <a:lnTo>
                                  <a:pt x="179" y="145"/>
                                </a:lnTo>
                                <a:lnTo>
                                  <a:pt x="174" y="116"/>
                                </a:lnTo>
                                <a:lnTo>
                                  <a:pt x="230" y="26"/>
                                </a:lnTo>
                                <a:lnTo>
                                  <a:pt x="643" y="0"/>
                                </a:lnTo>
                                <a:lnTo>
                                  <a:pt x="661" y="23"/>
                                </a:lnTo>
                                <a:lnTo>
                                  <a:pt x="643" y="765"/>
                                </a:lnTo>
                                <a:lnTo>
                                  <a:pt x="689" y="1124"/>
                                </a:lnTo>
                                <a:lnTo>
                                  <a:pt x="669" y="1141"/>
                                </a:lnTo>
                                <a:lnTo>
                                  <a:pt x="643" y="1124"/>
                                </a:lnTo>
                                <a:lnTo>
                                  <a:pt x="611" y="1141"/>
                                </a:lnTo>
                                <a:lnTo>
                                  <a:pt x="583" y="1120"/>
                                </a:lnTo>
                                <a:lnTo>
                                  <a:pt x="580" y="1132"/>
                                </a:lnTo>
                                <a:lnTo>
                                  <a:pt x="548" y="1135"/>
                                </a:lnTo>
                                <a:lnTo>
                                  <a:pt x="504" y="1159"/>
                                </a:lnTo>
                                <a:lnTo>
                                  <a:pt x="488" y="1146"/>
                                </a:lnTo>
                                <a:lnTo>
                                  <a:pt x="469" y="1187"/>
                                </a:lnTo>
                                <a:lnTo>
                                  <a:pt x="449" y="1196"/>
                                </a:lnTo>
                                <a:lnTo>
                                  <a:pt x="380" y="1080"/>
                                </a:lnTo>
                                <a:lnTo>
                                  <a:pt x="392" y="999"/>
                                </a:lnTo>
                                <a:lnTo>
                                  <a:pt x="0" y="1013"/>
                                </a:lnTo>
                                <a:close/>
                              </a:path>
                            </a:pathLst>
                          </a:custGeom>
                          <a:solidFill>
                            <a:srgbClr val="DDDDDD"/>
                          </a:solidFill>
                          <a:ln w="9525">
                            <a:solidFill>
                              <a:srgbClr val="000000"/>
                            </a:solidFill>
                            <a:prstDash val="solid"/>
                            <a:round/>
                            <a:headEnd/>
                            <a:tailEnd/>
                          </a:ln>
                        </p:spPr>
                        <p:txBody>
                          <a:bodyPr/>
                          <a:lstStyle/>
                          <a:p>
                            <a:endParaRPr lang="en-US"/>
                          </a:p>
                        </p:txBody>
                      </p:sp>
                      <p:sp>
                        <p:nvSpPr>
                          <p:cNvPr id="23761" name="Freeform 209"/>
                          <p:cNvSpPr>
                            <a:spLocks/>
                          </p:cNvSpPr>
                          <p:nvPr/>
                        </p:nvSpPr>
                        <p:spPr bwMode="auto">
                          <a:xfrm>
                            <a:off x="2969" y="2305"/>
                            <a:ext cx="644" cy="563"/>
                          </a:xfrm>
                          <a:custGeom>
                            <a:avLst/>
                            <a:gdLst/>
                            <a:ahLst/>
                            <a:cxnLst>
                              <a:cxn ang="0">
                                <a:pos x="0" y="14"/>
                              </a:cxn>
                              <a:cxn ang="0">
                                <a:pos x="79" y="163"/>
                              </a:cxn>
                              <a:cxn ang="0">
                                <a:pos x="117" y="196"/>
                              </a:cxn>
                              <a:cxn ang="0">
                                <a:pos x="139" y="188"/>
                              </a:cxn>
                              <a:cxn ang="0">
                                <a:pos x="162" y="208"/>
                              </a:cxn>
                              <a:cxn ang="0">
                                <a:pos x="163" y="228"/>
                              </a:cxn>
                              <a:cxn ang="0">
                                <a:pos x="145" y="229"/>
                              </a:cxn>
                              <a:cxn ang="0">
                                <a:pos x="120" y="278"/>
                              </a:cxn>
                              <a:cxn ang="0">
                                <a:pos x="177" y="360"/>
                              </a:cxn>
                              <a:cxn ang="0">
                                <a:pos x="218" y="374"/>
                              </a:cxn>
                              <a:cxn ang="0">
                                <a:pos x="214" y="900"/>
                              </a:cxn>
                              <a:cxn ang="0">
                                <a:pos x="217" y="1026"/>
                              </a:cxn>
                              <a:cxn ang="0">
                                <a:pos x="1076" y="998"/>
                              </a:cxn>
                              <a:cxn ang="0">
                                <a:pos x="1088" y="1076"/>
                              </a:cxn>
                              <a:cxn ang="0">
                                <a:pos x="1052" y="1125"/>
                              </a:cxn>
                              <a:cxn ang="0">
                                <a:pos x="1181" y="1116"/>
                              </a:cxn>
                              <a:cxn ang="0">
                                <a:pos x="1202" y="1076"/>
                              </a:cxn>
                              <a:cxn ang="0">
                                <a:pos x="1206" y="1026"/>
                              </a:cxn>
                              <a:cxn ang="0">
                                <a:pos x="1235" y="989"/>
                              </a:cxn>
                              <a:cxn ang="0">
                                <a:pos x="1248" y="954"/>
                              </a:cxn>
                              <a:cxn ang="0">
                                <a:pos x="1281" y="951"/>
                              </a:cxn>
                              <a:cxn ang="0">
                                <a:pos x="1289" y="873"/>
                              </a:cxn>
                              <a:cxn ang="0">
                                <a:pos x="1271" y="866"/>
                              </a:cxn>
                              <a:cxn ang="0">
                                <a:pos x="1243" y="864"/>
                              </a:cxn>
                              <a:cxn ang="0">
                                <a:pos x="1213" y="805"/>
                              </a:cxn>
                              <a:cxn ang="0">
                                <a:pos x="1196" y="726"/>
                              </a:cxn>
                              <a:cxn ang="0">
                                <a:pos x="1163" y="675"/>
                              </a:cxn>
                              <a:cxn ang="0">
                                <a:pos x="1111" y="654"/>
                              </a:cxn>
                              <a:cxn ang="0">
                                <a:pos x="1048" y="604"/>
                              </a:cxn>
                              <a:cxn ang="0">
                                <a:pos x="1027" y="534"/>
                              </a:cxn>
                              <a:cxn ang="0">
                                <a:pos x="1063" y="427"/>
                              </a:cxn>
                              <a:cxn ang="0">
                                <a:pos x="1033" y="406"/>
                              </a:cxn>
                              <a:cxn ang="0">
                                <a:pos x="956" y="407"/>
                              </a:cxn>
                              <a:cxn ang="0">
                                <a:pos x="945" y="338"/>
                              </a:cxn>
                              <a:cxn ang="0">
                                <a:pos x="820" y="209"/>
                              </a:cxn>
                              <a:cxn ang="0">
                                <a:pos x="790" y="98"/>
                              </a:cxn>
                              <a:cxn ang="0">
                                <a:pos x="803" y="57"/>
                              </a:cxn>
                              <a:cxn ang="0">
                                <a:pos x="747" y="0"/>
                              </a:cxn>
                              <a:cxn ang="0">
                                <a:pos x="0" y="14"/>
                              </a:cxn>
                            </a:cxnLst>
                            <a:rect l="0" t="0" r="r" b="b"/>
                            <a:pathLst>
                              <a:path w="1289" h="1125">
                                <a:moveTo>
                                  <a:pt x="0" y="14"/>
                                </a:moveTo>
                                <a:lnTo>
                                  <a:pt x="79" y="163"/>
                                </a:lnTo>
                                <a:lnTo>
                                  <a:pt x="117" y="196"/>
                                </a:lnTo>
                                <a:lnTo>
                                  <a:pt x="139" y="188"/>
                                </a:lnTo>
                                <a:lnTo>
                                  <a:pt x="162" y="208"/>
                                </a:lnTo>
                                <a:lnTo>
                                  <a:pt x="163" y="228"/>
                                </a:lnTo>
                                <a:lnTo>
                                  <a:pt x="145" y="229"/>
                                </a:lnTo>
                                <a:lnTo>
                                  <a:pt x="120" y="278"/>
                                </a:lnTo>
                                <a:lnTo>
                                  <a:pt x="177" y="360"/>
                                </a:lnTo>
                                <a:lnTo>
                                  <a:pt x="218" y="374"/>
                                </a:lnTo>
                                <a:lnTo>
                                  <a:pt x="214" y="900"/>
                                </a:lnTo>
                                <a:lnTo>
                                  <a:pt x="217" y="1026"/>
                                </a:lnTo>
                                <a:lnTo>
                                  <a:pt x="1076" y="998"/>
                                </a:lnTo>
                                <a:lnTo>
                                  <a:pt x="1088" y="1076"/>
                                </a:lnTo>
                                <a:lnTo>
                                  <a:pt x="1052" y="1125"/>
                                </a:lnTo>
                                <a:lnTo>
                                  <a:pt x="1181" y="1116"/>
                                </a:lnTo>
                                <a:lnTo>
                                  <a:pt x="1202" y="1076"/>
                                </a:lnTo>
                                <a:lnTo>
                                  <a:pt x="1206" y="1026"/>
                                </a:lnTo>
                                <a:lnTo>
                                  <a:pt x="1235" y="989"/>
                                </a:lnTo>
                                <a:lnTo>
                                  <a:pt x="1248" y="954"/>
                                </a:lnTo>
                                <a:lnTo>
                                  <a:pt x="1281" y="951"/>
                                </a:lnTo>
                                <a:lnTo>
                                  <a:pt x="1289" y="873"/>
                                </a:lnTo>
                                <a:lnTo>
                                  <a:pt x="1271" y="866"/>
                                </a:lnTo>
                                <a:lnTo>
                                  <a:pt x="1243" y="864"/>
                                </a:lnTo>
                                <a:lnTo>
                                  <a:pt x="1213" y="805"/>
                                </a:lnTo>
                                <a:lnTo>
                                  <a:pt x="1196" y="726"/>
                                </a:lnTo>
                                <a:lnTo>
                                  <a:pt x="1163" y="675"/>
                                </a:lnTo>
                                <a:lnTo>
                                  <a:pt x="1111" y="654"/>
                                </a:lnTo>
                                <a:lnTo>
                                  <a:pt x="1048" y="604"/>
                                </a:lnTo>
                                <a:lnTo>
                                  <a:pt x="1027" y="534"/>
                                </a:lnTo>
                                <a:lnTo>
                                  <a:pt x="1063" y="427"/>
                                </a:lnTo>
                                <a:lnTo>
                                  <a:pt x="1033" y="406"/>
                                </a:lnTo>
                                <a:lnTo>
                                  <a:pt x="956" y="407"/>
                                </a:lnTo>
                                <a:lnTo>
                                  <a:pt x="945" y="338"/>
                                </a:lnTo>
                                <a:lnTo>
                                  <a:pt x="820" y="209"/>
                                </a:lnTo>
                                <a:lnTo>
                                  <a:pt x="790" y="98"/>
                                </a:lnTo>
                                <a:lnTo>
                                  <a:pt x="803" y="57"/>
                                </a:lnTo>
                                <a:lnTo>
                                  <a:pt x="747" y="0"/>
                                </a:lnTo>
                                <a:lnTo>
                                  <a:pt x="0" y="14"/>
                                </a:lnTo>
                                <a:close/>
                              </a:path>
                            </a:pathLst>
                          </a:custGeom>
                          <a:solidFill>
                            <a:srgbClr val="DDDDDD"/>
                          </a:solidFill>
                          <a:ln w="9525">
                            <a:solidFill>
                              <a:srgbClr val="000000"/>
                            </a:solidFill>
                            <a:prstDash val="solid"/>
                            <a:round/>
                            <a:headEnd/>
                            <a:tailEnd/>
                          </a:ln>
                        </p:spPr>
                        <p:txBody>
                          <a:bodyPr/>
                          <a:lstStyle/>
                          <a:p>
                            <a:endParaRPr lang="en-US"/>
                          </a:p>
                        </p:txBody>
                      </p:sp>
                      <p:sp>
                        <p:nvSpPr>
                          <p:cNvPr id="23762" name="Freeform 210"/>
                          <p:cNvSpPr>
                            <a:spLocks/>
                          </p:cNvSpPr>
                          <p:nvPr/>
                        </p:nvSpPr>
                        <p:spPr bwMode="auto">
                          <a:xfrm>
                            <a:off x="1307" y="1108"/>
                            <a:ext cx="990" cy="633"/>
                          </a:xfrm>
                          <a:custGeom>
                            <a:avLst/>
                            <a:gdLst/>
                            <a:ahLst/>
                            <a:cxnLst>
                              <a:cxn ang="0">
                                <a:pos x="0" y="235"/>
                              </a:cxn>
                              <a:cxn ang="0">
                                <a:pos x="31" y="319"/>
                              </a:cxn>
                              <a:cxn ang="0">
                                <a:pos x="36" y="372"/>
                              </a:cxn>
                              <a:cxn ang="0">
                                <a:pos x="16" y="383"/>
                              </a:cxn>
                              <a:cxn ang="0">
                                <a:pos x="78" y="439"/>
                              </a:cxn>
                              <a:cxn ang="0">
                                <a:pos x="139" y="590"/>
                              </a:cxn>
                              <a:cxn ang="0">
                                <a:pos x="159" y="583"/>
                              </a:cxn>
                              <a:cxn ang="0">
                                <a:pos x="162" y="605"/>
                              </a:cxn>
                              <a:cxn ang="0">
                                <a:pos x="191" y="614"/>
                              </a:cxn>
                              <a:cxn ang="0">
                                <a:pos x="212" y="618"/>
                              </a:cxn>
                              <a:cxn ang="0">
                                <a:pos x="158" y="726"/>
                              </a:cxn>
                              <a:cxn ang="0">
                                <a:pos x="169" y="798"/>
                              </a:cxn>
                              <a:cxn ang="0">
                                <a:pos x="123" y="868"/>
                              </a:cxn>
                              <a:cxn ang="0">
                                <a:pos x="155" y="902"/>
                              </a:cxn>
                              <a:cxn ang="0">
                                <a:pos x="234" y="855"/>
                              </a:cxn>
                              <a:cxn ang="0">
                                <a:pos x="291" y="1093"/>
                              </a:cxn>
                              <a:cxn ang="0">
                                <a:pos x="326" y="1105"/>
                              </a:cxn>
                              <a:cxn ang="0">
                                <a:pos x="333" y="1179"/>
                              </a:cxn>
                              <a:cxn ang="0">
                                <a:pos x="364" y="1209"/>
                              </a:cxn>
                              <a:cxn ang="0">
                                <a:pos x="386" y="1182"/>
                              </a:cxn>
                              <a:cxn ang="0">
                                <a:pos x="438" y="1205"/>
                              </a:cxn>
                              <a:cxn ang="0">
                                <a:pos x="471" y="1180"/>
                              </a:cxn>
                              <a:cxn ang="0">
                                <a:pos x="576" y="1199"/>
                              </a:cxn>
                              <a:cxn ang="0">
                                <a:pos x="601" y="1207"/>
                              </a:cxn>
                              <a:cxn ang="0">
                                <a:pos x="625" y="1159"/>
                              </a:cxn>
                              <a:cxn ang="0">
                                <a:pos x="671" y="1236"/>
                              </a:cxn>
                              <a:cxn ang="0">
                                <a:pos x="691" y="1115"/>
                              </a:cxn>
                              <a:cxn ang="0">
                                <a:pos x="1229" y="1194"/>
                              </a:cxn>
                              <a:cxn ang="0">
                                <a:pos x="1891" y="1264"/>
                              </a:cxn>
                              <a:cxn ang="0">
                                <a:pos x="1915" y="1036"/>
                              </a:cxn>
                              <a:cxn ang="0">
                                <a:pos x="1980" y="297"/>
                              </a:cxn>
                              <a:cxn ang="0">
                                <a:pos x="1102" y="191"/>
                              </a:cxn>
                              <a:cxn ang="0">
                                <a:pos x="666" y="121"/>
                              </a:cxn>
                              <a:cxn ang="0">
                                <a:pos x="50" y="0"/>
                              </a:cxn>
                              <a:cxn ang="0">
                                <a:pos x="0" y="235"/>
                              </a:cxn>
                            </a:cxnLst>
                            <a:rect l="0" t="0" r="r" b="b"/>
                            <a:pathLst>
                              <a:path w="1980" h="1264">
                                <a:moveTo>
                                  <a:pt x="0" y="235"/>
                                </a:moveTo>
                                <a:lnTo>
                                  <a:pt x="31" y="319"/>
                                </a:lnTo>
                                <a:lnTo>
                                  <a:pt x="36" y="372"/>
                                </a:lnTo>
                                <a:lnTo>
                                  <a:pt x="16" y="383"/>
                                </a:lnTo>
                                <a:lnTo>
                                  <a:pt x="78" y="439"/>
                                </a:lnTo>
                                <a:lnTo>
                                  <a:pt x="139" y="590"/>
                                </a:lnTo>
                                <a:lnTo>
                                  <a:pt x="159" y="583"/>
                                </a:lnTo>
                                <a:lnTo>
                                  <a:pt x="162" y="605"/>
                                </a:lnTo>
                                <a:lnTo>
                                  <a:pt x="191" y="614"/>
                                </a:lnTo>
                                <a:lnTo>
                                  <a:pt x="212" y="618"/>
                                </a:lnTo>
                                <a:lnTo>
                                  <a:pt x="158" y="726"/>
                                </a:lnTo>
                                <a:lnTo>
                                  <a:pt x="169" y="798"/>
                                </a:lnTo>
                                <a:lnTo>
                                  <a:pt x="123" y="868"/>
                                </a:lnTo>
                                <a:lnTo>
                                  <a:pt x="155" y="902"/>
                                </a:lnTo>
                                <a:lnTo>
                                  <a:pt x="234" y="855"/>
                                </a:lnTo>
                                <a:lnTo>
                                  <a:pt x="291" y="1093"/>
                                </a:lnTo>
                                <a:lnTo>
                                  <a:pt x="326" y="1105"/>
                                </a:lnTo>
                                <a:lnTo>
                                  <a:pt x="333" y="1179"/>
                                </a:lnTo>
                                <a:lnTo>
                                  <a:pt x="364" y="1209"/>
                                </a:lnTo>
                                <a:lnTo>
                                  <a:pt x="386" y="1182"/>
                                </a:lnTo>
                                <a:lnTo>
                                  <a:pt x="438" y="1205"/>
                                </a:lnTo>
                                <a:lnTo>
                                  <a:pt x="471" y="1180"/>
                                </a:lnTo>
                                <a:lnTo>
                                  <a:pt x="576" y="1199"/>
                                </a:lnTo>
                                <a:lnTo>
                                  <a:pt x="601" y="1207"/>
                                </a:lnTo>
                                <a:lnTo>
                                  <a:pt x="625" y="1159"/>
                                </a:lnTo>
                                <a:lnTo>
                                  <a:pt x="671" y="1236"/>
                                </a:lnTo>
                                <a:lnTo>
                                  <a:pt x="691" y="1115"/>
                                </a:lnTo>
                                <a:lnTo>
                                  <a:pt x="1229" y="1194"/>
                                </a:lnTo>
                                <a:lnTo>
                                  <a:pt x="1891" y="1264"/>
                                </a:lnTo>
                                <a:lnTo>
                                  <a:pt x="1915" y="1036"/>
                                </a:lnTo>
                                <a:lnTo>
                                  <a:pt x="1980" y="297"/>
                                </a:lnTo>
                                <a:lnTo>
                                  <a:pt x="1102" y="191"/>
                                </a:lnTo>
                                <a:lnTo>
                                  <a:pt x="666" y="121"/>
                                </a:lnTo>
                                <a:lnTo>
                                  <a:pt x="50" y="0"/>
                                </a:lnTo>
                                <a:lnTo>
                                  <a:pt x="0" y="235"/>
                                </a:lnTo>
                                <a:close/>
                              </a:path>
                            </a:pathLst>
                          </a:custGeom>
                          <a:solidFill>
                            <a:srgbClr val="DDDDDD"/>
                          </a:solidFill>
                          <a:ln w="9525">
                            <a:solidFill>
                              <a:srgbClr val="000000"/>
                            </a:solidFill>
                            <a:prstDash val="solid"/>
                            <a:round/>
                            <a:headEnd/>
                            <a:tailEnd/>
                          </a:ln>
                        </p:spPr>
                        <p:txBody>
                          <a:bodyPr/>
                          <a:lstStyle/>
                          <a:p>
                            <a:endParaRPr lang="en-US"/>
                          </a:p>
                        </p:txBody>
                      </p:sp>
                      <p:sp>
                        <p:nvSpPr>
                          <p:cNvPr id="23763" name="Freeform 211"/>
                          <p:cNvSpPr>
                            <a:spLocks/>
                          </p:cNvSpPr>
                          <p:nvPr/>
                        </p:nvSpPr>
                        <p:spPr bwMode="auto">
                          <a:xfrm>
                            <a:off x="2208" y="1985"/>
                            <a:ext cx="801" cy="402"/>
                          </a:xfrm>
                          <a:custGeom>
                            <a:avLst/>
                            <a:gdLst/>
                            <a:ahLst/>
                            <a:cxnLst>
                              <a:cxn ang="0">
                                <a:pos x="0" y="491"/>
                              </a:cxn>
                              <a:cxn ang="0">
                                <a:pos x="45" y="0"/>
                              </a:cxn>
                              <a:cxn ang="0">
                                <a:pos x="1032" y="62"/>
                              </a:cxn>
                              <a:cxn ang="0">
                                <a:pos x="1098" y="111"/>
                              </a:cxn>
                              <a:cxn ang="0">
                                <a:pos x="1215" y="106"/>
                              </a:cxn>
                              <a:cxn ang="0">
                                <a:pos x="1271" y="120"/>
                              </a:cxn>
                              <a:cxn ang="0">
                                <a:pos x="1337" y="148"/>
                              </a:cxn>
                              <a:cxn ang="0">
                                <a:pos x="1371" y="190"/>
                              </a:cxn>
                              <a:cxn ang="0">
                                <a:pos x="1401" y="199"/>
                              </a:cxn>
                              <a:cxn ang="0">
                                <a:pos x="1453" y="351"/>
                              </a:cxn>
                              <a:cxn ang="0">
                                <a:pos x="1456" y="397"/>
                              </a:cxn>
                              <a:cxn ang="0">
                                <a:pos x="1491" y="468"/>
                              </a:cxn>
                              <a:cxn ang="0">
                                <a:pos x="1508" y="584"/>
                              </a:cxn>
                              <a:cxn ang="0">
                                <a:pos x="1500" y="620"/>
                              </a:cxn>
                              <a:cxn ang="0">
                                <a:pos x="1522" y="656"/>
                              </a:cxn>
                              <a:cxn ang="0">
                                <a:pos x="1601" y="805"/>
                              </a:cxn>
                              <a:cxn ang="0">
                                <a:pos x="887" y="796"/>
                              </a:cxn>
                              <a:cxn ang="0">
                                <a:pos x="350" y="763"/>
                              </a:cxn>
                              <a:cxn ang="0">
                                <a:pos x="365" y="520"/>
                              </a:cxn>
                              <a:cxn ang="0">
                                <a:pos x="0" y="491"/>
                              </a:cxn>
                            </a:cxnLst>
                            <a:rect l="0" t="0" r="r" b="b"/>
                            <a:pathLst>
                              <a:path w="1601" h="805">
                                <a:moveTo>
                                  <a:pt x="0" y="491"/>
                                </a:moveTo>
                                <a:lnTo>
                                  <a:pt x="45" y="0"/>
                                </a:lnTo>
                                <a:lnTo>
                                  <a:pt x="1032" y="62"/>
                                </a:lnTo>
                                <a:lnTo>
                                  <a:pt x="1098" y="111"/>
                                </a:lnTo>
                                <a:lnTo>
                                  <a:pt x="1215" y="106"/>
                                </a:lnTo>
                                <a:lnTo>
                                  <a:pt x="1271" y="120"/>
                                </a:lnTo>
                                <a:lnTo>
                                  <a:pt x="1337" y="148"/>
                                </a:lnTo>
                                <a:lnTo>
                                  <a:pt x="1371" y="190"/>
                                </a:lnTo>
                                <a:lnTo>
                                  <a:pt x="1401" y="199"/>
                                </a:lnTo>
                                <a:lnTo>
                                  <a:pt x="1453" y="351"/>
                                </a:lnTo>
                                <a:lnTo>
                                  <a:pt x="1456" y="397"/>
                                </a:lnTo>
                                <a:lnTo>
                                  <a:pt x="1491" y="468"/>
                                </a:lnTo>
                                <a:lnTo>
                                  <a:pt x="1508" y="584"/>
                                </a:lnTo>
                                <a:lnTo>
                                  <a:pt x="1500" y="620"/>
                                </a:lnTo>
                                <a:lnTo>
                                  <a:pt x="1522" y="656"/>
                                </a:lnTo>
                                <a:lnTo>
                                  <a:pt x="1601" y="805"/>
                                </a:lnTo>
                                <a:lnTo>
                                  <a:pt x="887" y="796"/>
                                </a:lnTo>
                                <a:lnTo>
                                  <a:pt x="350" y="763"/>
                                </a:lnTo>
                                <a:lnTo>
                                  <a:pt x="365" y="520"/>
                                </a:lnTo>
                                <a:lnTo>
                                  <a:pt x="0" y="491"/>
                                </a:lnTo>
                                <a:close/>
                              </a:path>
                            </a:pathLst>
                          </a:custGeom>
                          <a:solidFill>
                            <a:srgbClr val="DDDDDD"/>
                          </a:solidFill>
                          <a:ln w="9525">
                            <a:solidFill>
                              <a:srgbClr val="000000"/>
                            </a:solidFill>
                            <a:prstDash val="solid"/>
                            <a:round/>
                            <a:headEnd/>
                            <a:tailEnd/>
                          </a:ln>
                        </p:spPr>
                        <p:txBody>
                          <a:bodyPr/>
                          <a:lstStyle/>
                          <a:p>
                            <a:endParaRPr lang="en-US"/>
                          </a:p>
                        </p:txBody>
                      </p:sp>
                      <p:sp>
                        <p:nvSpPr>
                          <p:cNvPr id="23764" name="Freeform 212"/>
                          <p:cNvSpPr>
                            <a:spLocks/>
                          </p:cNvSpPr>
                          <p:nvPr/>
                        </p:nvSpPr>
                        <p:spPr bwMode="auto">
                          <a:xfrm>
                            <a:off x="709" y="1856"/>
                            <a:ext cx="617" cy="955"/>
                          </a:xfrm>
                          <a:custGeom>
                            <a:avLst/>
                            <a:gdLst/>
                            <a:ahLst/>
                            <a:cxnLst>
                              <a:cxn ang="0">
                                <a:pos x="0" y="703"/>
                              </a:cxn>
                              <a:cxn ang="0">
                                <a:pos x="58" y="813"/>
                              </a:cxn>
                              <a:cxn ang="0">
                                <a:pos x="786" y="1910"/>
                              </a:cxn>
                              <a:cxn ang="0">
                                <a:pos x="814" y="1654"/>
                              </a:cxn>
                              <a:cxn ang="0">
                                <a:pos x="857" y="1640"/>
                              </a:cxn>
                              <a:cxn ang="0">
                                <a:pos x="931" y="1686"/>
                              </a:cxn>
                              <a:cxn ang="0">
                                <a:pos x="995" y="1457"/>
                              </a:cxn>
                              <a:cxn ang="0">
                                <a:pos x="1234" y="246"/>
                              </a:cxn>
                              <a:cxn ang="0">
                                <a:pos x="709" y="131"/>
                              </a:cxn>
                              <a:cxn ang="0">
                                <a:pos x="185" y="0"/>
                              </a:cxn>
                              <a:cxn ang="0">
                                <a:pos x="0" y="703"/>
                              </a:cxn>
                            </a:cxnLst>
                            <a:rect l="0" t="0" r="r" b="b"/>
                            <a:pathLst>
                              <a:path w="1234" h="1910">
                                <a:moveTo>
                                  <a:pt x="0" y="703"/>
                                </a:moveTo>
                                <a:lnTo>
                                  <a:pt x="58" y="813"/>
                                </a:lnTo>
                                <a:lnTo>
                                  <a:pt x="786" y="1910"/>
                                </a:lnTo>
                                <a:lnTo>
                                  <a:pt x="814" y="1654"/>
                                </a:lnTo>
                                <a:lnTo>
                                  <a:pt x="857" y="1640"/>
                                </a:lnTo>
                                <a:lnTo>
                                  <a:pt x="931" y="1686"/>
                                </a:lnTo>
                                <a:lnTo>
                                  <a:pt x="995" y="1457"/>
                                </a:lnTo>
                                <a:lnTo>
                                  <a:pt x="1234" y="246"/>
                                </a:lnTo>
                                <a:lnTo>
                                  <a:pt x="709" y="131"/>
                                </a:lnTo>
                                <a:lnTo>
                                  <a:pt x="185" y="0"/>
                                </a:lnTo>
                                <a:lnTo>
                                  <a:pt x="0" y="703"/>
                                </a:lnTo>
                                <a:close/>
                              </a:path>
                            </a:pathLst>
                          </a:custGeom>
                          <a:solidFill>
                            <a:srgbClr val="DDDDDD"/>
                          </a:solidFill>
                          <a:ln w="9525">
                            <a:solidFill>
                              <a:srgbClr val="000000"/>
                            </a:solidFill>
                            <a:prstDash val="solid"/>
                            <a:round/>
                            <a:headEnd/>
                            <a:tailEnd/>
                          </a:ln>
                        </p:spPr>
                        <p:txBody>
                          <a:bodyPr/>
                          <a:lstStyle/>
                          <a:p>
                            <a:endParaRPr lang="en-US"/>
                          </a:p>
                        </p:txBody>
                      </p:sp>
                      <p:sp>
                        <p:nvSpPr>
                          <p:cNvPr id="23765" name="Freeform 213"/>
                          <p:cNvSpPr>
                            <a:spLocks/>
                          </p:cNvSpPr>
                          <p:nvPr/>
                        </p:nvSpPr>
                        <p:spPr bwMode="auto">
                          <a:xfrm>
                            <a:off x="5018" y="1467"/>
                            <a:ext cx="157" cy="338"/>
                          </a:xfrm>
                          <a:custGeom>
                            <a:avLst/>
                            <a:gdLst/>
                            <a:ahLst/>
                            <a:cxnLst>
                              <a:cxn ang="0">
                                <a:pos x="0" y="465"/>
                              </a:cxn>
                              <a:cxn ang="0">
                                <a:pos x="18" y="317"/>
                              </a:cxn>
                              <a:cxn ang="0">
                                <a:pos x="54" y="248"/>
                              </a:cxn>
                              <a:cxn ang="0">
                                <a:pos x="58" y="89"/>
                              </a:cxn>
                              <a:cxn ang="0">
                                <a:pos x="57" y="31"/>
                              </a:cxn>
                              <a:cxn ang="0">
                                <a:pos x="112" y="0"/>
                              </a:cxn>
                              <a:cxn ang="0">
                                <a:pos x="244" y="422"/>
                              </a:cxn>
                              <a:cxn ang="0">
                                <a:pos x="310" y="515"/>
                              </a:cxn>
                              <a:cxn ang="0">
                                <a:pos x="314" y="533"/>
                              </a:cxn>
                              <a:cxn ang="0">
                                <a:pos x="305" y="572"/>
                              </a:cxn>
                              <a:cxn ang="0">
                                <a:pos x="245" y="622"/>
                              </a:cxn>
                              <a:cxn ang="0">
                                <a:pos x="30" y="678"/>
                              </a:cxn>
                              <a:cxn ang="0">
                                <a:pos x="0" y="465"/>
                              </a:cxn>
                            </a:cxnLst>
                            <a:rect l="0" t="0" r="r" b="b"/>
                            <a:pathLst>
                              <a:path w="314" h="678">
                                <a:moveTo>
                                  <a:pt x="0" y="465"/>
                                </a:moveTo>
                                <a:lnTo>
                                  <a:pt x="18" y="317"/>
                                </a:lnTo>
                                <a:lnTo>
                                  <a:pt x="54" y="248"/>
                                </a:lnTo>
                                <a:lnTo>
                                  <a:pt x="58" y="89"/>
                                </a:lnTo>
                                <a:lnTo>
                                  <a:pt x="57" y="31"/>
                                </a:lnTo>
                                <a:lnTo>
                                  <a:pt x="112" y="0"/>
                                </a:lnTo>
                                <a:lnTo>
                                  <a:pt x="244" y="422"/>
                                </a:lnTo>
                                <a:lnTo>
                                  <a:pt x="310" y="515"/>
                                </a:lnTo>
                                <a:lnTo>
                                  <a:pt x="314" y="533"/>
                                </a:lnTo>
                                <a:lnTo>
                                  <a:pt x="305" y="572"/>
                                </a:lnTo>
                                <a:lnTo>
                                  <a:pt x="245" y="622"/>
                                </a:lnTo>
                                <a:lnTo>
                                  <a:pt x="30" y="678"/>
                                </a:lnTo>
                                <a:lnTo>
                                  <a:pt x="0" y="465"/>
                                </a:lnTo>
                                <a:close/>
                              </a:path>
                            </a:pathLst>
                          </a:custGeom>
                          <a:solidFill>
                            <a:srgbClr val="DDDDDD"/>
                          </a:solidFill>
                          <a:ln w="9525">
                            <a:solidFill>
                              <a:srgbClr val="000000"/>
                            </a:solidFill>
                            <a:prstDash val="solid"/>
                            <a:round/>
                            <a:headEnd/>
                            <a:tailEnd/>
                          </a:ln>
                        </p:spPr>
                        <p:txBody>
                          <a:bodyPr/>
                          <a:lstStyle/>
                          <a:p>
                            <a:endParaRPr lang="en-US"/>
                          </a:p>
                        </p:txBody>
                      </p:sp>
                      <p:sp>
                        <p:nvSpPr>
                          <p:cNvPr id="23766" name="Freeform 214"/>
                          <p:cNvSpPr>
                            <a:spLocks/>
                          </p:cNvSpPr>
                          <p:nvPr/>
                        </p:nvSpPr>
                        <p:spPr bwMode="auto">
                          <a:xfrm>
                            <a:off x="1584" y="2666"/>
                            <a:ext cx="681" cy="697"/>
                          </a:xfrm>
                          <a:custGeom>
                            <a:avLst/>
                            <a:gdLst/>
                            <a:ahLst/>
                            <a:cxnLst>
                              <a:cxn ang="0">
                                <a:pos x="0" y="1373"/>
                              </a:cxn>
                              <a:cxn ang="0">
                                <a:pos x="169" y="1395"/>
                              </a:cxn>
                              <a:cxn ang="0">
                                <a:pos x="187" y="1292"/>
                              </a:cxn>
                              <a:cxn ang="0">
                                <a:pos x="530" y="1337"/>
                              </a:cxn>
                              <a:cxn ang="0">
                                <a:pos x="515" y="1285"/>
                              </a:cxn>
                              <a:cxn ang="0">
                                <a:pos x="569" y="1289"/>
                              </a:cxn>
                              <a:cxn ang="0">
                                <a:pos x="1252" y="1356"/>
                              </a:cxn>
                              <a:cxn ang="0">
                                <a:pos x="1353" y="257"/>
                              </a:cxn>
                              <a:cxn ang="0">
                                <a:pos x="1363" y="128"/>
                              </a:cxn>
                              <a:cxn ang="0">
                                <a:pos x="783" y="78"/>
                              </a:cxn>
                              <a:cxn ang="0">
                                <a:pos x="201" y="0"/>
                              </a:cxn>
                              <a:cxn ang="0">
                                <a:pos x="0" y="1373"/>
                              </a:cxn>
                            </a:cxnLst>
                            <a:rect l="0" t="0" r="r" b="b"/>
                            <a:pathLst>
                              <a:path w="1363" h="1395">
                                <a:moveTo>
                                  <a:pt x="0" y="1373"/>
                                </a:moveTo>
                                <a:lnTo>
                                  <a:pt x="169" y="1395"/>
                                </a:lnTo>
                                <a:lnTo>
                                  <a:pt x="187" y="1292"/>
                                </a:lnTo>
                                <a:lnTo>
                                  <a:pt x="530" y="1337"/>
                                </a:lnTo>
                                <a:lnTo>
                                  <a:pt x="515" y="1285"/>
                                </a:lnTo>
                                <a:lnTo>
                                  <a:pt x="569" y="1289"/>
                                </a:lnTo>
                                <a:lnTo>
                                  <a:pt x="1252" y="1356"/>
                                </a:lnTo>
                                <a:lnTo>
                                  <a:pt x="1353" y="257"/>
                                </a:lnTo>
                                <a:lnTo>
                                  <a:pt x="1363" y="128"/>
                                </a:lnTo>
                                <a:lnTo>
                                  <a:pt x="783" y="78"/>
                                </a:lnTo>
                                <a:lnTo>
                                  <a:pt x="201" y="0"/>
                                </a:lnTo>
                                <a:lnTo>
                                  <a:pt x="0" y="1373"/>
                                </a:lnTo>
                                <a:close/>
                              </a:path>
                            </a:pathLst>
                          </a:custGeom>
                          <a:solidFill>
                            <a:srgbClr val="DDDDDD"/>
                          </a:solidFill>
                          <a:ln w="9525">
                            <a:solidFill>
                              <a:srgbClr val="000000"/>
                            </a:solidFill>
                            <a:prstDash val="solid"/>
                            <a:round/>
                            <a:headEnd/>
                            <a:tailEnd/>
                          </a:ln>
                        </p:spPr>
                        <p:txBody>
                          <a:bodyPr/>
                          <a:lstStyle/>
                          <a:p>
                            <a:endParaRPr lang="en-US"/>
                          </a:p>
                        </p:txBody>
                      </p:sp>
                      <p:sp>
                        <p:nvSpPr>
                          <p:cNvPr id="23767" name="Freeform 215"/>
                          <p:cNvSpPr>
                            <a:spLocks/>
                          </p:cNvSpPr>
                          <p:nvPr/>
                        </p:nvSpPr>
                        <p:spPr bwMode="auto">
                          <a:xfrm>
                            <a:off x="4403" y="1550"/>
                            <a:ext cx="574" cy="515"/>
                          </a:xfrm>
                          <a:custGeom>
                            <a:avLst/>
                            <a:gdLst/>
                            <a:ahLst/>
                            <a:cxnLst>
                              <a:cxn ang="0">
                                <a:pos x="0" y="886"/>
                              </a:cxn>
                              <a:cxn ang="0">
                                <a:pos x="38" y="943"/>
                              </a:cxn>
                              <a:cxn ang="0">
                                <a:pos x="786" y="801"/>
                              </a:cxn>
                              <a:cxn ang="0">
                                <a:pos x="837" y="828"/>
                              </a:cxn>
                              <a:cxn ang="0">
                                <a:pos x="867" y="886"/>
                              </a:cxn>
                              <a:cxn ang="0">
                                <a:pos x="942" y="925"/>
                              </a:cxn>
                              <a:cxn ang="0">
                                <a:pos x="1106" y="983"/>
                              </a:cxn>
                              <a:cxn ang="0">
                                <a:pos x="1110" y="1006"/>
                              </a:cxn>
                              <a:cxn ang="0">
                                <a:pos x="1120" y="1028"/>
                              </a:cxn>
                              <a:cxn ang="0">
                                <a:pos x="1132" y="1015"/>
                              </a:cxn>
                              <a:cxn ang="0">
                                <a:pos x="1148" y="967"/>
                              </a:cxn>
                              <a:cxn ang="0">
                                <a:pos x="1148" y="880"/>
                              </a:cxn>
                              <a:cxn ang="0">
                                <a:pos x="1120" y="715"/>
                              </a:cxn>
                              <a:cxn ang="0">
                                <a:pos x="1119" y="538"/>
                              </a:cxn>
                              <a:cxn ang="0">
                                <a:pos x="1088" y="401"/>
                              </a:cxn>
                              <a:cxn ang="0">
                                <a:pos x="1039" y="287"/>
                              </a:cxn>
                              <a:cxn ang="0">
                                <a:pos x="1025" y="176"/>
                              </a:cxn>
                              <a:cxn ang="0">
                                <a:pos x="976" y="0"/>
                              </a:cxn>
                              <a:cxn ang="0">
                                <a:pos x="747" y="57"/>
                              </a:cxn>
                              <a:cxn ang="0">
                                <a:pos x="731" y="55"/>
                              </a:cxn>
                              <a:cxn ang="0">
                                <a:pos x="659" y="111"/>
                              </a:cxn>
                              <a:cxn ang="0">
                                <a:pos x="598" y="204"/>
                              </a:cxn>
                              <a:cxn ang="0">
                                <a:pos x="591" y="243"/>
                              </a:cxn>
                              <a:cxn ang="0">
                                <a:pos x="562" y="283"/>
                              </a:cxn>
                              <a:cxn ang="0">
                                <a:pos x="512" y="331"/>
                              </a:cxn>
                              <a:cxn ang="0">
                                <a:pos x="533" y="361"/>
                              </a:cxn>
                              <a:cxn ang="0">
                                <a:pos x="539" y="338"/>
                              </a:cxn>
                              <a:cxn ang="0">
                                <a:pos x="554" y="346"/>
                              </a:cxn>
                              <a:cxn ang="0">
                                <a:pos x="547" y="356"/>
                              </a:cxn>
                              <a:cxn ang="0">
                                <a:pos x="559" y="361"/>
                              </a:cxn>
                              <a:cxn ang="0">
                                <a:pos x="548" y="384"/>
                              </a:cxn>
                              <a:cxn ang="0">
                                <a:pos x="539" y="382"/>
                              </a:cxn>
                              <a:cxn ang="0">
                                <a:pos x="536" y="392"/>
                              </a:cxn>
                              <a:cxn ang="0">
                                <a:pos x="561" y="427"/>
                              </a:cxn>
                              <a:cxn ang="0">
                                <a:pos x="563" y="456"/>
                              </a:cxn>
                              <a:cxn ang="0">
                                <a:pos x="527" y="474"/>
                              </a:cxn>
                              <a:cxn ang="0">
                                <a:pos x="489" y="530"/>
                              </a:cxn>
                              <a:cxn ang="0">
                                <a:pos x="449" y="556"/>
                              </a:cxn>
                              <a:cxn ang="0">
                                <a:pos x="377" y="561"/>
                              </a:cxn>
                              <a:cxn ang="0">
                                <a:pos x="352" y="582"/>
                              </a:cxn>
                              <a:cxn ang="0">
                                <a:pos x="310" y="563"/>
                              </a:cxn>
                              <a:cxn ang="0">
                                <a:pos x="186" y="579"/>
                              </a:cxn>
                              <a:cxn ang="0">
                                <a:pos x="94" y="616"/>
                              </a:cxn>
                              <a:cxn ang="0">
                                <a:pos x="97" y="647"/>
                              </a:cxn>
                              <a:cxn ang="0">
                                <a:pos x="94" y="663"/>
                              </a:cxn>
                              <a:cxn ang="0">
                                <a:pos x="99" y="665"/>
                              </a:cxn>
                              <a:cxn ang="0">
                                <a:pos x="114" y="694"/>
                              </a:cxn>
                              <a:cxn ang="0">
                                <a:pos x="127" y="693"/>
                              </a:cxn>
                              <a:cxn ang="0">
                                <a:pos x="141" y="724"/>
                              </a:cxn>
                              <a:cxn ang="0">
                                <a:pos x="139" y="737"/>
                              </a:cxn>
                              <a:cxn ang="0">
                                <a:pos x="114" y="754"/>
                              </a:cxn>
                              <a:cxn ang="0">
                                <a:pos x="101" y="789"/>
                              </a:cxn>
                              <a:cxn ang="0">
                                <a:pos x="0" y="886"/>
                              </a:cxn>
                            </a:cxnLst>
                            <a:rect l="0" t="0" r="r" b="b"/>
                            <a:pathLst>
                              <a:path w="1148" h="1028">
                                <a:moveTo>
                                  <a:pt x="0" y="886"/>
                                </a:moveTo>
                                <a:lnTo>
                                  <a:pt x="38" y="943"/>
                                </a:lnTo>
                                <a:lnTo>
                                  <a:pt x="786" y="801"/>
                                </a:lnTo>
                                <a:lnTo>
                                  <a:pt x="837" y="828"/>
                                </a:lnTo>
                                <a:lnTo>
                                  <a:pt x="867" y="886"/>
                                </a:lnTo>
                                <a:lnTo>
                                  <a:pt x="942" y="925"/>
                                </a:lnTo>
                                <a:lnTo>
                                  <a:pt x="1106" y="983"/>
                                </a:lnTo>
                                <a:lnTo>
                                  <a:pt x="1110" y="1006"/>
                                </a:lnTo>
                                <a:lnTo>
                                  <a:pt x="1120" y="1028"/>
                                </a:lnTo>
                                <a:lnTo>
                                  <a:pt x="1132" y="1015"/>
                                </a:lnTo>
                                <a:lnTo>
                                  <a:pt x="1148" y="967"/>
                                </a:lnTo>
                                <a:lnTo>
                                  <a:pt x="1148" y="880"/>
                                </a:lnTo>
                                <a:lnTo>
                                  <a:pt x="1120" y="715"/>
                                </a:lnTo>
                                <a:lnTo>
                                  <a:pt x="1119" y="538"/>
                                </a:lnTo>
                                <a:lnTo>
                                  <a:pt x="1088" y="401"/>
                                </a:lnTo>
                                <a:lnTo>
                                  <a:pt x="1039" y="287"/>
                                </a:lnTo>
                                <a:lnTo>
                                  <a:pt x="1025" y="176"/>
                                </a:lnTo>
                                <a:lnTo>
                                  <a:pt x="976" y="0"/>
                                </a:lnTo>
                                <a:lnTo>
                                  <a:pt x="747" y="57"/>
                                </a:lnTo>
                                <a:lnTo>
                                  <a:pt x="731" y="55"/>
                                </a:lnTo>
                                <a:lnTo>
                                  <a:pt x="659" y="111"/>
                                </a:lnTo>
                                <a:lnTo>
                                  <a:pt x="598" y="204"/>
                                </a:lnTo>
                                <a:lnTo>
                                  <a:pt x="591" y="243"/>
                                </a:lnTo>
                                <a:lnTo>
                                  <a:pt x="562" y="283"/>
                                </a:lnTo>
                                <a:lnTo>
                                  <a:pt x="512" y="331"/>
                                </a:lnTo>
                                <a:lnTo>
                                  <a:pt x="533" y="361"/>
                                </a:lnTo>
                                <a:lnTo>
                                  <a:pt x="539" y="338"/>
                                </a:lnTo>
                                <a:lnTo>
                                  <a:pt x="554" y="346"/>
                                </a:lnTo>
                                <a:lnTo>
                                  <a:pt x="547" y="356"/>
                                </a:lnTo>
                                <a:lnTo>
                                  <a:pt x="559" y="361"/>
                                </a:lnTo>
                                <a:lnTo>
                                  <a:pt x="548" y="384"/>
                                </a:lnTo>
                                <a:lnTo>
                                  <a:pt x="539" y="382"/>
                                </a:lnTo>
                                <a:lnTo>
                                  <a:pt x="536" y="392"/>
                                </a:lnTo>
                                <a:lnTo>
                                  <a:pt x="561" y="427"/>
                                </a:lnTo>
                                <a:lnTo>
                                  <a:pt x="563" y="456"/>
                                </a:lnTo>
                                <a:lnTo>
                                  <a:pt x="527" y="474"/>
                                </a:lnTo>
                                <a:lnTo>
                                  <a:pt x="489" y="530"/>
                                </a:lnTo>
                                <a:lnTo>
                                  <a:pt x="449" y="556"/>
                                </a:lnTo>
                                <a:lnTo>
                                  <a:pt x="377" y="561"/>
                                </a:lnTo>
                                <a:lnTo>
                                  <a:pt x="352" y="582"/>
                                </a:lnTo>
                                <a:lnTo>
                                  <a:pt x="310" y="563"/>
                                </a:lnTo>
                                <a:lnTo>
                                  <a:pt x="186" y="579"/>
                                </a:lnTo>
                                <a:lnTo>
                                  <a:pt x="94" y="616"/>
                                </a:lnTo>
                                <a:lnTo>
                                  <a:pt x="97" y="647"/>
                                </a:lnTo>
                                <a:lnTo>
                                  <a:pt x="94" y="663"/>
                                </a:lnTo>
                                <a:lnTo>
                                  <a:pt x="99" y="665"/>
                                </a:lnTo>
                                <a:lnTo>
                                  <a:pt x="114" y="694"/>
                                </a:lnTo>
                                <a:lnTo>
                                  <a:pt x="127" y="693"/>
                                </a:lnTo>
                                <a:lnTo>
                                  <a:pt x="141" y="724"/>
                                </a:lnTo>
                                <a:lnTo>
                                  <a:pt x="139" y="737"/>
                                </a:lnTo>
                                <a:lnTo>
                                  <a:pt x="114" y="754"/>
                                </a:lnTo>
                                <a:lnTo>
                                  <a:pt x="101" y="789"/>
                                </a:lnTo>
                                <a:lnTo>
                                  <a:pt x="0" y="886"/>
                                </a:lnTo>
                                <a:close/>
                              </a:path>
                            </a:pathLst>
                          </a:custGeom>
                          <a:solidFill>
                            <a:srgbClr val="DDDDDD"/>
                          </a:solidFill>
                          <a:ln w="9525">
                            <a:solidFill>
                              <a:srgbClr val="000000"/>
                            </a:solidFill>
                            <a:prstDash val="solid"/>
                            <a:round/>
                            <a:headEnd/>
                            <a:tailEnd/>
                          </a:ln>
                        </p:spPr>
                        <p:txBody>
                          <a:bodyPr/>
                          <a:lstStyle/>
                          <a:p>
                            <a:endParaRPr lang="en-US"/>
                          </a:p>
                        </p:txBody>
                      </p:sp>
                      <p:sp>
                        <p:nvSpPr>
                          <p:cNvPr id="23768" name="Freeform 216"/>
                          <p:cNvSpPr>
                            <a:spLocks/>
                          </p:cNvSpPr>
                          <p:nvPr/>
                        </p:nvSpPr>
                        <p:spPr bwMode="auto">
                          <a:xfrm>
                            <a:off x="4102" y="2622"/>
                            <a:ext cx="828" cy="369"/>
                          </a:xfrm>
                          <a:custGeom>
                            <a:avLst/>
                            <a:gdLst/>
                            <a:ahLst/>
                            <a:cxnLst>
                              <a:cxn ang="0">
                                <a:pos x="1" y="636"/>
                              </a:cxn>
                              <a:cxn ang="0">
                                <a:pos x="381" y="538"/>
                              </a:cxn>
                              <a:cxn ang="0">
                                <a:pos x="752" y="578"/>
                              </a:cxn>
                              <a:cxn ang="0">
                                <a:pos x="1184" y="739"/>
                              </a:cxn>
                              <a:cxn ang="0">
                                <a:pos x="1283" y="715"/>
                              </a:cxn>
                              <a:cxn ang="0">
                                <a:pos x="1309" y="693"/>
                              </a:cxn>
                              <a:cxn ang="0">
                                <a:pos x="1361" y="559"/>
                              </a:cxn>
                              <a:cxn ang="0">
                                <a:pos x="1375" y="527"/>
                              </a:cxn>
                              <a:cxn ang="0">
                                <a:pos x="1366" y="485"/>
                              </a:cxn>
                              <a:cxn ang="0">
                                <a:pos x="1385" y="518"/>
                              </a:cxn>
                              <a:cxn ang="0">
                                <a:pos x="1419" y="505"/>
                              </a:cxn>
                              <a:cxn ang="0">
                                <a:pos x="1420" y="469"/>
                              </a:cxn>
                              <a:cxn ang="0">
                                <a:pos x="1440" y="489"/>
                              </a:cxn>
                              <a:cxn ang="0">
                                <a:pos x="1547" y="457"/>
                              </a:cxn>
                              <a:cxn ang="0">
                                <a:pos x="1570" y="378"/>
                              </a:cxn>
                              <a:cxn ang="0">
                                <a:pos x="1544" y="372"/>
                              </a:cxn>
                              <a:cxn ang="0">
                                <a:pos x="1531" y="408"/>
                              </a:cxn>
                              <a:cxn ang="0">
                                <a:pos x="1508" y="417"/>
                              </a:cxn>
                              <a:cxn ang="0">
                                <a:pos x="1417" y="390"/>
                              </a:cxn>
                              <a:cxn ang="0">
                                <a:pos x="1478" y="406"/>
                              </a:cxn>
                              <a:cxn ang="0">
                                <a:pos x="1500" y="354"/>
                              </a:cxn>
                              <a:cxn ang="0">
                                <a:pos x="1498" y="324"/>
                              </a:cxn>
                              <a:cxn ang="0">
                                <a:pos x="1452" y="284"/>
                              </a:cxn>
                              <a:cxn ang="0">
                                <a:pos x="1498" y="290"/>
                              </a:cxn>
                              <a:cxn ang="0">
                                <a:pos x="1493" y="268"/>
                              </a:cxn>
                              <a:cxn ang="0">
                                <a:pos x="1505" y="276"/>
                              </a:cxn>
                              <a:cxn ang="0">
                                <a:pos x="1534" y="279"/>
                              </a:cxn>
                              <a:cxn ang="0">
                                <a:pos x="1564" y="298"/>
                              </a:cxn>
                              <a:cxn ang="0">
                                <a:pos x="1613" y="268"/>
                              </a:cxn>
                              <a:cxn ang="0">
                                <a:pos x="1654" y="214"/>
                              </a:cxn>
                              <a:cxn ang="0">
                                <a:pos x="1636" y="148"/>
                              </a:cxn>
                              <a:cxn ang="0">
                                <a:pos x="1586" y="214"/>
                              </a:cxn>
                              <a:cxn ang="0">
                                <a:pos x="1570" y="137"/>
                              </a:cxn>
                              <a:cxn ang="0">
                                <a:pos x="1449" y="177"/>
                              </a:cxn>
                              <a:cxn ang="0">
                                <a:pos x="1491" y="126"/>
                              </a:cxn>
                              <a:cxn ang="0">
                                <a:pos x="1538" y="64"/>
                              </a:cxn>
                              <a:cxn ang="0">
                                <a:pos x="1573" y="57"/>
                              </a:cxn>
                              <a:cxn ang="0">
                                <a:pos x="1580" y="29"/>
                              </a:cxn>
                              <a:cxn ang="0">
                                <a:pos x="957" y="114"/>
                              </a:cxn>
                              <a:cxn ang="0">
                                <a:pos x="463" y="232"/>
                              </a:cxn>
                              <a:cxn ang="0">
                                <a:pos x="403" y="309"/>
                              </a:cxn>
                              <a:cxn ang="0">
                                <a:pos x="345" y="321"/>
                              </a:cxn>
                              <a:cxn ang="0">
                                <a:pos x="297" y="335"/>
                              </a:cxn>
                              <a:cxn ang="0">
                                <a:pos x="248" y="404"/>
                              </a:cxn>
                              <a:cxn ang="0">
                                <a:pos x="50" y="557"/>
                              </a:cxn>
                            </a:cxnLst>
                            <a:rect l="0" t="0" r="r" b="b"/>
                            <a:pathLst>
                              <a:path w="1654" h="739">
                                <a:moveTo>
                                  <a:pt x="0" y="581"/>
                                </a:moveTo>
                                <a:lnTo>
                                  <a:pt x="1" y="636"/>
                                </a:lnTo>
                                <a:lnTo>
                                  <a:pt x="239" y="609"/>
                                </a:lnTo>
                                <a:lnTo>
                                  <a:pt x="381" y="538"/>
                                </a:lnTo>
                                <a:lnTo>
                                  <a:pt x="644" y="508"/>
                                </a:lnTo>
                                <a:lnTo>
                                  <a:pt x="752" y="578"/>
                                </a:lnTo>
                                <a:lnTo>
                                  <a:pt x="922" y="554"/>
                                </a:lnTo>
                                <a:lnTo>
                                  <a:pt x="1184" y="739"/>
                                </a:lnTo>
                                <a:lnTo>
                                  <a:pt x="1217" y="718"/>
                                </a:lnTo>
                                <a:lnTo>
                                  <a:pt x="1283" y="715"/>
                                </a:lnTo>
                                <a:lnTo>
                                  <a:pt x="1296" y="666"/>
                                </a:lnTo>
                                <a:lnTo>
                                  <a:pt x="1309" y="693"/>
                                </a:lnTo>
                                <a:lnTo>
                                  <a:pt x="1325" y="607"/>
                                </a:lnTo>
                                <a:lnTo>
                                  <a:pt x="1361" y="559"/>
                                </a:lnTo>
                                <a:lnTo>
                                  <a:pt x="1394" y="536"/>
                                </a:lnTo>
                                <a:lnTo>
                                  <a:pt x="1375" y="527"/>
                                </a:lnTo>
                                <a:lnTo>
                                  <a:pt x="1381" y="506"/>
                                </a:lnTo>
                                <a:lnTo>
                                  <a:pt x="1366" y="485"/>
                                </a:lnTo>
                                <a:lnTo>
                                  <a:pt x="1390" y="511"/>
                                </a:lnTo>
                                <a:lnTo>
                                  <a:pt x="1385" y="518"/>
                                </a:lnTo>
                                <a:lnTo>
                                  <a:pt x="1401" y="529"/>
                                </a:lnTo>
                                <a:lnTo>
                                  <a:pt x="1419" y="505"/>
                                </a:lnTo>
                                <a:lnTo>
                                  <a:pt x="1430" y="501"/>
                                </a:lnTo>
                                <a:lnTo>
                                  <a:pt x="1420" y="469"/>
                                </a:lnTo>
                                <a:lnTo>
                                  <a:pt x="1430" y="469"/>
                                </a:lnTo>
                                <a:lnTo>
                                  <a:pt x="1440" y="489"/>
                                </a:lnTo>
                                <a:lnTo>
                                  <a:pt x="1500" y="458"/>
                                </a:lnTo>
                                <a:lnTo>
                                  <a:pt x="1547" y="457"/>
                                </a:lnTo>
                                <a:lnTo>
                                  <a:pt x="1579" y="394"/>
                                </a:lnTo>
                                <a:lnTo>
                                  <a:pt x="1570" y="378"/>
                                </a:lnTo>
                                <a:lnTo>
                                  <a:pt x="1550" y="402"/>
                                </a:lnTo>
                                <a:lnTo>
                                  <a:pt x="1544" y="372"/>
                                </a:lnTo>
                                <a:lnTo>
                                  <a:pt x="1523" y="392"/>
                                </a:lnTo>
                                <a:lnTo>
                                  <a:pt x="1531" y="408"/>
                                </a:lnTo>
                                <a:lnTo>
                                  <a:pt x="1512" y="400"/>
                                </a:lnTo>
                                <a:lnTo>
                                  <a:pt x="1508" y="417"/>
                                </a:lnTo>
                                <a:lnTo>
                                  <a:pt x="1453" y="415"/>
                                </a:lnTo>
                                <a:lnTo>
                                  <a:pt x="1417" y="390"/>
                                </a:lnTo>
                                <a:lnTo>
                                  <a:pt x="1419" y="375"/>
                                </a:lnTo>
                                <a:lnTo>
                                  <a:pt x="1478" y="406"/>
                                </a:lnTo>
                                <a:lnTo>
                                  <a:pt x="1523" y="357"/>
                                </a:lnTo>
                                <a:lnTo>
                                  <a:pt x="1500" y="354"/>
                                </a:lnTo>
                                <a:lnTo>
                                  <a:pt x="1526" y="316"/>
                                </a:lnTo>
                                <a:lnTo>
                                  <a:pt x="1498" y="324"/>
                                </a:lnTo>
                                <a:lnTo>
                                  <a:pt x="1411" y="291"/>
                                </a:lnTo>
                                <a:lnTo>
                                  <a:pt x="1452" y="284"/>
                                </a:lnTo>
                                <a:lnTo>
                                  <a:pt x="1494" y="300"/>
                                </a:lnTo>
                                <a:lnTo>
                                  <a:pt x="1498" y="290"/>
                                </a:lnTo>
                                <a:lnTo>
                                  <a:pt x="1478" y="268"/>
                                </a:lnTo>
                                <a:lnTo>
                                  <a:pt x="1493" y="268"/>
                                </a:lnTo>
                                <a:lnTo>
                                  <a:pt x="1520" y="253"/>
                                </a:lnTo>
                                <a:lnTo>
                                  <a:pt x="1505" y="276"/>
                                </a:lnTo>
                                <a:lnTo>
                                  <a:pt x="1514" y="298"/>
                                </a:lnTo>
                                <a:lnTo>
                                  <a:pt x="1534" y="279"/>
                                </a:lnTo>
                                <a:lnTo>
                                  <a:pt x="1545" y="300"/>
                                </a:lnTo>
                                <a:lnTo>
                                  <a:pt x="1564" y="298"/>
                                </a:lnTo>
                                <a:lnTo>
                                  <a:pt x="1591" y="295"/>
                                </a:lnTo>
                                <a:lnTo>
                                  <a:pt x="1613" y="268"/>
                                </a:lnTo>
                                <a:lnTo>
                                  <a:pt x="1627" y="220"/>
                                </a:lnTo>
                                <a:lnTo>
                                  <a:pt x="1654" y="214"/>
                                </a:lnTo>
                                <a:lnTo>
                                  <a:pt x="1654" y="191"/>
                                </a:lnTo>
                                <a:lnTo>
                                  <a:pt x="1636" y="148"/>
                                </a:lnTo>
                                <a:lnTo>
                                  <a:pt x="1612" y="148"/>
                                </a:lnTo>
                                <a:lnTo>
                                  <a:pt x="1586" y="214"/>
                                </a:lnTo>
                                <a:lnTo>
                                  <a:pt x="1575" y="180"/>
                                </a:lnTo>
                                <a:lnTo>
                                  <a:pt x="1570" y="137"/>
                                </a:lnTo>
                                <a:lnTo>
                                  <a:pt x="1515" y="162"/>
                                </a:lnTo>
                                <a:lnTo>
                                  <a:pt x="1449" y="177"/>
                                </a:lnTo>
                                <a:lnTo>
                                  <a:pt x="1453" y="144"/>
                                </a:lnTo>
                                <a:lnTo>
                                  <a:pt x="1491" y="126"/>
                                </a:lnTo>
                                <a:lnTo>
                                  <a:pt x="1563" y="98"/>
                                </a:lnTo>
                                <a:lnTo>
                                  <a:pt x="1538" y="64"/>
                                </a:lnTo>
                                <a:lnTo>
                                  <a:pt x="1587" y="87"/>
                                </a:lnTo>
                                <a:lnTo>
                                  <a:pt x="1573" y="57"/>
                                </a:lnTo>
                                <a:lnTo>
                                  <a:pt x="1617" y="98"/>
                                </a:lnTo>
                                <a:lnTo>
                                  <a:pt x="1580" y="29"/>
                                </a:lnTo>
                                <a:lnTo>
                                  <a:pt x="1547" y="0"/>
                                </a:lnTo>
                                <a:lnTo>
                                  <a:pt x="957" y="114"/>
                                </a:lnTo>
                                <a:lnTo>
                                  <a:pt x="470" y="177"/>
                                </a:lnTo>
                                <a:lnTo>
                                  <a:pt x="463" y="232"/>
                                </a:lnTo>
                                <a:lnTo>
                                  <a:pt x="435" y="249"/>
                                </a:lnTo>
                                <a:lnTo>
                                  <a:pt x="403" y="309"/>
                                </a:lnTo>
                                <a:lnTo>
                                  <a:pt x="377" y="305"/>
                                </a:lnTo>
                                <a:lnTo>
                                  <a:pt x="345" y="321"/>
                                </a:lnTo>
                                <a:lnTo>
                                  <a:pt x="326" y="352"/>
                                </a:lnTo>
                                <a:lnTo>
                                  <a:pt x="297" y="335"/>
                                </a:lnTo>
                                <a:lnTo>
                                  <a:pt x="253" y="372"/>
                                </a:lnTo>
                                <a:lnTo>
                                  <a:pt x="248" y="404"/>
                                </a:lnTo>
                                <a:lnTo>
                                  <a:pt x="59" y="515"/>
                                </a:lnTo>
                                <a:lnTo>
                                  <a:pt x="50" y="557"/>
                                </a:lnTo>
                                <a:lnTo>
                                  <a:pt x="0" y="581"/>
                                </a:lnTo>
                                <a:close/>
                              </a:path>
                            </a:pathLst>
                          </a:custGeom>
                          <a:solidFill>
                            <a:srgbClr val="DDDDDD"/>
                          </a:solidFill>
                          <a:ln w="9525">
                            <a:solidFill>
                              <a:srgbClr val="000000"/>
                            </a:solidFill>
                            <a:prstDash val="solid"/>
                            <a:round/>
                            <a:headEnd/>
                            <a:tailEnd/>
                          </a:ln>
                        </p:spPr>
                        <p:txBody>
                          <a:bodyPr/>
                          <a:lstStyle/>
                          <a:p>
                            <a:endParaRPr lang="en-US"/>
                          </a:p>
                        </p:txBody>
                      </p:sp>
                      <p:sp>
                        <p:nvSpPr>
                          <p:cNvPr id="23769" name="Freeform 217"/>
                          <p:cNvSpPr>
                            <a:spLocks/>
                          </p:cNvSpPr>
                          <p:nvPr/>
                        </p:nvSpPr>
                        <p:spPr bwMode="auto">
                          <a:xfrm>
                            <a:off x="2264" y="1257"/>
                            <a:ext cx="638" cy="403"/>
                          </a:xfrm>
                          <a:custGeom>
                            <a:avLst/>
                            <a:gdLst/>
                            <a:ahLst/>
                            <a:cxnLst>
                              <a:cxn ang="0">
                                <a:pos x="0" y="739"/>
                              </a:cxn>
                              <a:cxn ang="0">
                                <a:pos x="65" y="0"/>
                              </a:cxn>
                              <a:cxn ang="0">
                                <a:pos x="694" y="44"/>
                              </a:cxn>
                              <a:cxn ang="0">
                                <a:pos x="1177" y="57"/>
                              </a:cxn>
                              <a:cxn ang="0">
                                <a:pos x="1184" y="262"/>
                              </a:cxn>
                              <a:cxn ang="0">
                                <a:pos x="1234" y="425"/>
                              </a:cxn>
                              <a:cxn ang="0">
                                <a:pos x="1241" y="634"/>
                              </a:cxn>
                              <a:cxn ang="0">
                                <a:pos x="1276" y="806"/>
                              </a:cxn>
                              <a:cxn ang="0">
                                <a:pos x="602" y="784"/>
                              </a:cxn>
                              <a:cxn ang="0">
                                <a:pos x="0" y="739"/>
                              </a:cxn>
                            </a:cxnLst>
                            <a:rect l="0" t="0" r="r" b="b"/>
                            <a:pathLst>
                              <a:path w="1276" h="806">
                                <a:moveTo>
                                  <a:pt x="0" y="739"/>
                                </a:moveTo>
                                <a:lnTo>
                                  <a:pt x="65" y="0"/>
                                </a:lnTo>
                                <a:lnTo>
                                  <a:pt x="694" y="44"/>
                                </a:lnTo>
                                <a:lnTo>
                                  <a:pt x="1177" y="57"/>
                                </a:lnTo>
                                <a:lnTo>
                                  <a:pt x="1184" y="262"/>
                                </a:lnTo>
                                <a:lnTo>
                                  <a:pt x="1234" y="425"/>
                                </a:lnTo>
                                <a:lnTo>
                                  <a:pt x="1241" y="634"/>
                                </a:lnTo>
                                <a:lnTo>
                                  <a:pt x="1276" y="806"/>
                                </a:lnTo>
                                <a:lnTo>
                                  <a:pt x="602" y="784"/>
                                </a:lnTo>
                                <a:lnTo>
                                  <a:pt x="0" y="739"/>
                                </a:lnTo>
                                <a:close/>
                              </a:path>
                            </a:pathLst>
                          </a:custGeom>
                          <a:solidFill>
                            <a:srgbClr val="DDDDDD"/>
                          </a:solidFill>
                          <a:ln w="9525">
                            <a:solidFill>
                              <a:srgbClr val="000000"/>
                            </a:solidFill>
                            <a:prstDash val="solid"/>
                            <a:round/>
                            <a:headEnd/>
                            <a:tailEnd/>
                          </a:ln>
                        </p:spPr>
                        <p:txBody>
                          <a:bodyPr/>
                          <a:lstStyle/>
                          <a:p>
                            <a:endParaRPr lang="en-US"/>
                          </a:p>
                        </p:txBody>
                      </p:sp>
                      <p:sp>
                        <p:nvSpPr>
                          <p:cNvPr id="23770" name="Freeform 218"/>
                          <p:cNvSpPr>
                            <a:spLocks/>
                          </p:cNvSpPr>
                          <p:nvPr/>
                        </p:nvSpPr>
                        <p:spPr bwMode="auto">
                          <a:xfrm>
                            <a:off x="2261" y="2730"/>
                            <a:ext cx="838" cy="439"/>
                          </a:xfrm>
                          <a:custGeom>
                            <a:avLst/>
                            <a:gdLst/>
                            <a:ahLst/>
                            <a:cxnLst>
                              <a:cxn ang="0">
                                <a:pos x="0" y="129"/>
                              </a:cxn>
                              <a:cxn ang="0">
                                <a:pos x="10" y="0"/>
                              </a:cxn>
                              <a:cxn ang="0">
                                <a:pos x="195" y="13"/>
                              </a:cxn>
                              <a:cxn ang="0">
                                <a:pos x="1015" y="52"/>
                              </a:cxn>
                              <a:cxn ang="0">
                                <a:pos x="1631" y="52"/>
                              </a:cxn>
                              <a:cxn ang="0">
                                <a:pos x="1634" y="178"/>
                              </a:cxn>
                              <a:cxn ang="0">
                                <a:pos x="1676" y="452"/>
                              </a:cxn>
                              <a:cxn ang="0">
                                <a:pos x="1667" y="879"/>
                              </a:cxn>
                              <a:cxn ang="0">
                                <a:pos x="1615" y="857"/>
                              </a:cxn>
                              <a:cxn ang="0">
                                <a:pos x="1532" y="802"/>
                              </a:cxn>
                              <a:cxn ang="0">
                                <a:pos x="1499" y="818"/>
                              </a:cxn>
                              <a:cxn ang="0">
                                <a:pos x="1392" y="828"/>
                              </a:cxn>
                              <a:cxn ang="0">
                                <a:pos x="1284" y="864"/>
                              </a:cxn>
                              <a:cxn ang="0">
                                <a:pos x="1242" y="823"/>
                              </a:cxn>
                              <a:cxn ang="0">
                                <a:pos x="1188" y="833"/>
                              </a:cxn>
                              <a:cxn ang="0">
                                <a:pos x="1178" y="804"/>
                              </a:cxn>
                              <a:cxn ang="0">
                                <a:pos x="1140" y="831"/>
                              </a:cxn>
                              <a:cxn ang="0">
                                <a:pos x="1133" y="865"/>
                              </a:cxn>
                              <a:cxn ang="0">
                                <a:pos x="1119" y="818"/>
                              </a:cxn>
                              <a:cxn ang="0">
                                <a:pos x="1081" y="843"/>
                              </a:cxn>
                              <a:cxn ang="0">
                                <a:pos x="1020" y="795"/>
                              </a:cxn>
                              <a:cxn ang="0">
                                <a:pos x="985" y="831"/>
                              </a:cxn>
                              <a:cxn ang="0">
                                <a:pos x="964" y="810"/>
                              </a:cxn>
                              <a:cxn ang="0">
                                <a:pos x="936" y="752"/>
                              </a:cxn>
                              <a:cxn ang="0">
                                <a:pos x="884" y="747"/>
                              </a:cxn>
                              <a:cxn ang="0">
                                <a:pos x="874" y="768"/>
                              </a:cxn>
                              <a:cxn ang="0">
                                <a:pos x="840" y="742"/>
                              </a:cxn>
                              <a:cxn ang="0">
                                <a:pos x="810" y="753"/>
                              </a:cxn>
                              <a:cxn ang="0">
                                <a:pos x="770" y="732"/>
                              </a:cxn>
                              <a:cxn ang="0">
                                <a:pos x="722" y="726"/>
                              </a:cxn>
                              <a:cxn ang="0">
                                <a:pos x="723" y="698"/>
                              </a:cxn>
                              <a:cxn ang="0">
                                <a:pos x="691" y="669"/>
                              </a:cxn>
                              <a:cxn ang="0">
                                <a:pos x="679" y="688"/>
                              </a:cxn>
                              <a:cxn ang="0">
                                <a:pos x="623" y="687"/>
                              </a:cxn>
                              <a:cxn ang="0">
                                <a:pos x="566" y="637"/>
                              </a:cxn>
                              <a:cxn ang="0">
                                <a:pos x="584" y="162"/>
                              </a:cxn>
                              <a:cxn ang="0">
                                <a:pos x="0" y="129"/>
                              </a:cxn>
                            </a:cxnLst>
                            <a:rect l="0" t="0" r="r" b="b"/>
                            <a:pathLst>
                              <a:path w="1676" h="879">
                                <a:moveTo>
                                  <a:pt x="0" y="129"/>
                                </a:moveTo>
                                <a:lnTo>
                                  <a:pt x="10" y="0"/>
                                </a:lnTo>
                                <a:lnTo>
                                  <a:pt x="195" y="13"/>
                                </a:lnTo>
                                <a:lnTo>
                                  <a:pt x="1015" y="52"/>
                                </a:lnTo>
                                <a:lnTo>
                                  <a:pt x="1631" y="52"/>
                                </a:lnTo>
                                <a:lnTo>
                                  <a:pt x="1634" y="178"/>
                                </a:lnTo>
                                <a:lnTo>
                                  <a:pt x="1676" y="452"/>
                                </a:lnTo>
                                <a:lnTo>
                                  <a:pt x="1667" y="879"/>
                                </a:lnTo>
                                <a:lnTo>
                                  <a:pt x="1615" y="857"/>
                                </a:lnTo>
                                <a:lnTo>
                                  <a:pt x="1532" y="802"/>
                                </a:lnTo>
                                <a:lnTo>
                                  <a:pt x="1499" y="818"/>
                                </a:lnTo>
                                <a:lnTo>
                                  <a:pt x="1392" y="828"/>
                                </a:lnTo>
                                <a:lnTo>
                                  <a:pt x="1284" y="864"/>
                                </a:lnTo>
                                <a:lnTo>
                                  <a:pt x="1242" y="823"/>
                                </a:lnTo>
                                <a:lnTo>
                                  <a:pt x="1188" y="833"/>
                                </a:lnTo>
                                <a:lnTo>
                                  <a:pt x="1178" y="804"/>
                                </a:lnTo>
                                <a:lnTo>
                                  <a:pt x="1140" y="831"/>
                                </a:lnTo>
                                <a:lnTo>
                                  <a:pt x="1133" y="865"/>
                                </a:lnTo>
                                <a:lnTo>
                                  <a:pt x="1119" y="818"/>
                                </a:lnTo>
                                <a:lnTo>
                                  <a:pt x="1081" y="843"/>
                                </a:lnTo>
                                <a:lnTo>
                                  <a:pt x="1020" y="795"/>
                                </a:lnTo>
                                <a:lnTo>
                                  <a:pt x="985" y="831"/>
                                </a:lnTo>
                                <a:lnTo>
                                  <a:pt x="964" y="810"/>
                                </a:lnTo>
                                <a:lnTo>
                                  <a:pt x="936" y="752"/>
                                </a:lnTo>
                                <a:lnTo>
                                  <a:pt x="884" y="747"/>
                                </a:lnTo>
                                <a:lnTo>
                                  <a:pt x="874" y="768"/>
                                </a:lnTo>
                                <a:lnTo>
                                  <a:pt x="840" y="742"/>
                                </a:lnTo>
                                <a:lnTo>
                                  <a:pt x="810" y="753"/>
                                </a:lnTo>
                                <a:lnTo>
                                  <a:pt x="770" y="732"/>
                                </a:lnTo>
                                <a:lnTo>
                                  <a:pt x="722" y="726"/>
                                </a:lnTo>
                                <a:lnTo>
                                  <a:pt x="723" y="698"/>
                                </a:lnTo>
                                <a:lnTo>
                                  <a:pt x="691" y="669"/>
                                </a:lnTo>
                                <a:lnTo>
                                  <a:pt x="679" y="688"/>
                                </a:lnTo>
                                <a:lnTo>
                                  <a:pt x="623" y="687"/>
                                </a:lnTo>
                                <a:lnTo>
                                  <a:pt x="566" y="637"/>
                                </a:lnTo>
                                <a:lnTo>
                                  <a:pt x="584" y="162"/>
                                </a:lnTo>
                                <a:lnTo>
                                  <a:pt x="0" y="129"/>
                                </a:lnTo>
                                <a:close/>
                              </a:path>
                            </a:pathLst>
                          </a:custGeom>
                          <a:solidFill>
                            <a:srgbClr val="DDDDDD"/>
                          </a:solidFill>
                          <a:ln w="9525">
                            <a:solidFill>
                              <a:srgbClr val="000000"/>
                            </a:solidFill>
                            <a:prstDash val="solid"/>
                            <a:round/>
                            <a:headEnd/>
                            <a:tailEnd/>
                          </a:ln>
                        </p:spPr>
                        <p:txBody>
                          <a:bodyPr/>
                          <a:lstStyle/>
                          <a:p>
                            <a:endParaRPr lang="en-US"/>
                          </a:p>
                        </p:txBody>
                      </p:sp>
                      <p:sp>
                        <p:nvSpPr>
                          <p:cNvPr id="23771" name="Freeform 219"/>
                          <p:cNvSpPr>
                            <a:spLocks/>
                          </p:cNvSpPr>
                          <p:nvPr/>
                        </p:nvSpPr>
                        <p:spPr bwMode="auto">
                          <a:xfrm>
                            <a:off x="437" y="1263"/>
                            <a:ext cx="772" cy="659"/>
                          </a:xfrm>
                          <a:custGeom>
                            <a:avLst/>
                            <a:gdLst/>
                            <a:ahLst/>
                            <a:cxnLst>
                              <a:cxn ang="0">
                                <a:pos x="0" y="980"/>
                              </a:cxn>
                              <a:cxn ang="0">
                                <a:pos x="24" y="743"/>
                              </a:cxn>
                              <a:cxn ang="0">
                                <a:pos x="144" y="549"/>
                              </a:cxn>
                              <a:cxn ang="0">
                                <a:pos x="335" y="0"/>
                              </a:cxn>
                              <a:cxn ang="0">
                                <a:pos x="432" y="30"/>
                              </a:cxn>
                              <a:cxn ang="0">
                                <a:pos x="435" y="54"/>
                              </a:cxn>
                              <a:cxn ang="0">
                                <a:pos x="461" y="57"/>
                              </a:cxn>
                              <a:cxn ang="0">
                                <a:pos x="509" y="151"/>
                              </a:cxn>
                              <a:cxn ang="0">
                                <a:pos x="500" y="183"/>
                              </a:cxn>
                              <a:cxn ang="0">
                                <a:pos x="575" y="245"/>
                              </a:cxn>
                              <a:cxn ang="0">
                                <a:pos x="709" y="241"/>
                              </a:cxn>
                              <a:cxn ang="0">
                                <a:pos x="805" y="286"/>
                              </a:cxn>
                              <a:cxn ang="0">
                                <a:pos x="852" y="278"/>
                              </a:cxn>
                              <a:cxn ang="0">
                                <a:pos x="1149" y="286"/>
                              </a:cxn>
                              <a:cxn ang="0">
                                <a:pos x="1486" y="365"/>
                              </a:cxn>
                              <a:cxn ang="0">
                                <a:pos x="1503" y="407"/>
                              </a:cxn>
                              <a:cxn ang="0">
                                <a:pos x="1544" y="468"/>
                              </a:cxn>
                              <a:cxn ang="0">
                                <a:pos x="1491" y="549"/>
                              </a:cxn>
                              <a:cxn ang="0">
                                <a:pos x="1431" y="643"/>
                              </a:cxn>
                              <a:cxn ang="0">
                                <a:pos x="1358" y="714"/>
                              </a:cxn>
                              <a:cxn ang="0">
                                <a:pos x="1346" y="759"/>
                              </a:cxn>
                              <a:cxn ang="0">
                                <a:pos x="1389" y="810"/>
                              </a:cxn>
                              <a:cxn ang="0">
                                <a:pos x="1342" y="917"/>
                              </a:cxn>
                              <a:cxn ang="0">
                                <a:pos x="1252" y="1316"/>
                              </a:cxn>
                              <a:cxn ang="0">
                                <a:pos x="728" y="1185"/>
                              </a:cxn>
                              <a:cxn ang="0">
                                <a:pos x="0" y="980"/>
                              </a:cxn>
                            </a:cxnLst>
                            <a:rect l="0" t="0" r="r" b="b"/>
                            <a:pathLst>
                              <a:path w="1544" h="1316">
                                <a:moveTo>
                                  <a:pt x="0" y="980"/>
                                </a:moveTo>
                                <a:lnTo>
                                  <a:pt x="24" y="743"/>
                                </a:lnTo>
                                <a:lnTo>
                                  <a:pt x="144" y="549"/>
                                </a:lnTo>
                                <a:lnTo>
                                  <a:pt x="335" y="0"/>
                                </a:lnTo>
                                <a:lnTo>
                                  <a:pt x="432" y="30"/>
                                </a:lnTo>
                                <a:lnTo>
                                  <a:pt x="435" y="54"/>
                                </a:lnTo>
                                <a:lnTo>
                                  <a:pt x="461" y="57"/>
                                </a:lnTo>
                                <a:lnTo>
                                  <a:pt x="509" y="151"/>
                                </a:lnTo>
                                <a:lnTo>
                                  <a:pt x="500" y="183"/>
                                </a:lnTo>
                                <a:lnTo>
                                  <a:pt x="575" y="245"/>
                                </a:lnTo>
                                <a:lnTo>
                                  <a:pt x="709" y="241"/>
                                </a:lnTo>
                                <a:lnTo>
                                  <a:pt x="805" y="286"/>
                                </a:lnTo>
                                <a:lnTo>
                                  <a:pt x="852" y="278"/>
                                </a:lnTo>
                                <a:lnTo>
                                  <a:pt x="1149" y="286"/>
                                </a:lnTo>
                                <a:lnTo>
                                  <a:pt x="1486" y="365"/>
                                </a:lnTo>
                                <a:lnTo>
                                  <a:pt x="1503" y="407"/>
                                </a:lnTo>
                                <a:lnTo>
                                  <a:pt x="1544" y="468"/>
                                </a:lnTo>
                                <a:lnTo>
                                  <a:pt x="1491" y="549"/>
                                </a:lnTo>
                                <a:lnTo>
                                  <a:pt x="1431" y="643"/>
                                </a:lnTo>
                                <a:lnTo>
                                  <a:pt x="1358" y="714"/>
                                </a:lnTo>
                                <a:lnTo>
                                  <a:pt x="1346" y="759"/>
                                </a:lnTo>
                                <a:lnTo>
                                  <a:pt x="1389" y="810"/>
                                </a:lnTo>
                                <a:lnTo>
                                  <a:pt x="1342" y="917"/>
                                </a:lnTo>
                                <a:lnTo>
                                  <a:pt x="1252" y="1316"/>
                                </a:lnTo>
                                <a:lnTo>
                                  <a:pt x="728" y="1185"/>
                                </a:lnTo>
                                <a:lnTo>
                                  <a:pt x="0" y="980"/>
                                </a:lnTo>
                                <a:close/>
                              </a:path>
                            </a:pathLst>
                          </a:custGeom>
                          <a:solidFill>
                            <a:srgbClr val="DDDDDD"/>
                          </a:solidFill>
                          <a:ln w="9525">
                            <a:solidFill>
                              <a:srgbClr val="000000"/>
                            </a:solidFill>
                            <a:prstDash val="solid"/>
                            <a:round/>
                            <a:headEnd/>
                            <a:tailEnd/>
                          </a:ln>
                        </p:spPr>
                        <p:txBody>
                          <a:bodyPr/>
                          <a:lstStyle/>
                          <a:p>
                            <a:endParaRPr lang="en-US"/>
                          </a:p>
                        </p:txBody>
                      </p:sp>
                      <p:sp>
                        <p:nvSpPr>
                          <p:cNvPr id="23772" name="Freeform 220"/>
                          <p:cNvSpPr>
                            <a:spLocks/>
                          </p:cNvSpPr>
                          <p:nvPr/>
                        </p:nvSpPr>
                        <p:spPr bwMode="auto">
                          <a:xfrm>
                            <a:off x="4340" y="1951"/>
                            <a:ext cx="564" cy="362"/>
                          </a:xfrm>
                          <a:custGeom>
                            <a:avLst/>
                            <a:gdLst/>
                            <a:ahLst/>
                            <a:cxnLst>
                              <a:cxn ang="0">
                                <a:pos x="0" y="178"/>
                              </a:cxn>
                              <a:cxn ang="0">
                                <a:pos x="57" y="498"/>
                              </a:cxn>
                              <a:cxn ang="0">
                                <a:pos x="91" y="723"/>
                              </a:cxn>
                              <a:cxn ang="0">
                                <a:pos x="281" y="693"/>
                              </a:cxn>
                              <a:cxn ang="0">
                                <a:pos x="960" y="563"/>
                              </a:cxn>
                              <a:cxn ang="0">
                                <a:pos x="986" y="529"/>
                              </a:cxn>
                              <a:cxn ang="0">
                                <a:pos x="1025" y="529"/>
                              </a:cxn>
                              <a:cxn ang="0">
                                <a:pos x="1069" y="499"/>
                              </a:cxn>
                              <a:cxn ang="0">
                                <a:pos x="1092" y="451"/>
                              </a:cxn>
                              <a:cxn ang="0">
                                <a:pos x="1129" y="415"/>
                              </a:cxn>
                              <a:cxn ang="0">
                                <a:pos x="1019" y="326"/>
                              </a:cxn>
                              <a:cxn ang="0">
                                <a:pos x="1016" y="240"/>
                              </a:cxn>
                              <a:cxn ang="0">
                                <a:pos x="1068" y="124"/>
                              </a:cxn>
                              <a:cxn ang="0">
                                <a:pos x="993" y="85"/>
                              </a:cxn>
                              <a:cxn ang="0">
                                <a:pos x="963" y="27"/>
                              </a:cxn>
                              <a:cxn ang="0">
                                <a:pos x="912" y="0"/>
                              </a:cxn>
                              <a:cxn ang="0">
                                <a:pos x="164" y="142"/>
                              </a:cxn>
                              <a:cxn ang="0">
                                <a:pos x="126" y="85"/>
                              </a:cxn>
                              <a:cxn ang="0">
                                <a:pos x="0" y="178"/>
                              </a:cxn>
                            </a:cxnLst>
                            <a:rect l="0" t="0" r="r" b="b"/>
                            <a:pathLst>
                              <a:path w="1129" h="723">
                                <a:moveTo>
                                  <a:pt x="0" y="178"/>
                                </a:moveTo>
                                <a:lnTo>
                                  <a:pt x="57" y="498"/>
                                </a:lnTo>
                                <a:lnTo>
                                  <a:pt x="91" y="723"/>
                                </a:lnTo>
                                <a:lnTo>
                                  <a:pt x="281" y="693"/>
                                </a:lnTo>
                                <a:lnTo>
                                  <a:pt x="960" y="563"/>
                                </a:lnTo>
                                <a:lnTo>
                                  <a:pt x="986" y="529"/>
                                </a:lnTo>
                                <a:lnTo>
                                  <a:pt x="1025" y="529"/>
                                </a:lnTo>
                                <a:lnTo>
                                  <a:pt x="1069" y="499"/>
                                </a:lnTo>
                                <a:lnTo>
                                  <a:pt x="1092" y="451"/>
                                </a:lnTo>
                                <a:lnTo>
                                  <a:pt x="1129" y="415"/>
                                </a:lnTo>
                                <a:lnTo>
                                  <a:pt x="1019" y="326"/>
                                </a:lnTo>
                                <a:lnTo>
                                  <a:pt x="1016" y="240"/>
                                </a:lnTo>
                                <a:lnTo>
                                  <a:pt x="1068" y="124"/>
                                </a:lnTo>
                                <a:lnTo>
                                  <a:pt x="993" y="85"/>
                                </a:lnTo>
                                <a:lnTo>
                                  <a:pt x="963" y="27"/>
                                </a:lnTo>
                                <a:lnTo>
                                  <a:pt x="912" y="0"/>
                                </a:lnTo>
                                <a:lnTo>
                                  <a:pt x="164" y="142"/>
                                </a:lnTo>
                                <a:lnTo>
                                  <a:pt x="126" y="85"/>
                                </a:lnTo>
                                <a:lnTo>
                                  <a:pt x="0" y="178"/>
                                </a:lnTo>
                                <a:close/>
                              </a:path>
                            </a:pathLst>
                          </a:custGeom>
                          <a:solidFill>
                            <a:srgbClr val="DDDDDD"/>
                          </a:solidFill>
                          <a:ln w="9525">
                            <a:solidFill>
                              <a:srgbClr val="000000"/>
                            </a:solidFill>
                            <a:prstDash val="solid"/>
                            <a:round/>
                            <a:headEnd/>
                            <a:tailEnd/>
                          </a:ln>
                        </p:spPr>
                        <p:txBody>
                          <a:bodyPr/>
                          <a:lstStyle/>
                          <a:p>
                            <a:endParaRPr lang="en-US"/>
                          </a:p>
                        </p:txBody>
                      </p:sp>
                      <p:sp>
                        <p:nvSpPr>
                          <p:cNvPr id="23773" name="Freeform 221"/>
                          <p:cNvSpPr>
                            <a:spLocks/>
                          </p:cNvSpPr>
                          <p:nvPr/>
                        </p:nvSpPr>
                        <p:spPr bwMode="auto">
                          <a:xfrm>
                            <a:off x="4202" y="2876"/>
                            <a:ext cx="493" cy="377"/>
                          </a:xfrm>
                          <a:custGeom>
                            <a:avLst/>
                            <a:gdLst/>
                            <a:ahLst/>
                            <a:cxnLst>
                              <a:cxn ang="0">
                                <a:pos x="0" y="176"/>
                              </a:cxn>
                              <a:cxn ang="0">
                                <a:pos x="40" y="101"/>
                              </a:cxn>
                              <a:cxn ang="0">
                                <a:pos x="182" y="30"/>
                              </a:cxn>
                              <a:cxn ang="0">
                                <a:pos x="445" y="0"/>
                              </a:cxn>
                              <a:cxn ang="0">
                                <a:pos x="553" y="70"/>
                              </a:cxn>
                              <a:cxn ang="0">
                                <a:pos x="723" y="46"/>
                              </a:cxn>
                              <a:cxn ang="0">
                                <a:pos x="985" y="231"/>
                              </a:cxn>
                              <a:cxn ang="0">
                                <a:pos x="908" y="319"/>
                              </a:cxn>
                              <a:cxn ang="0">
                                <a:pos x="869" y="378"/>
                              </a:cxn>
                              <a:cxn ang="0">
                                <a:pos x="876" y="436"/>
                              </a:cxn>
                              <a:cxn ang="0">
                                <a:pos x="806" y="496"/>
                              </a:cxn>
                              <a:cxn ang="0">
                                <a:pos x="751" y="577"/>
                              </a:cxn>
                              <a:cxn ang="0">
                                <a:pos x="678" y="623"/>
                              </a:cxn>
                              <a:cxn ang="0">
                                <a:pos x="645" y="630"/>
                              </a:cxn>
                              <a:cxn ang="0">
                                <a:pos x="630" y="683"/>
                              </a:cxn>
                              <a:cxn ang="0">
                                <a:pos x="588" y="654"/>
                              </a:cxn>
                              <a:cxn ang="0">
                                <a:pos x="625" y="703"/>
                              </a:cxn>
                              <a:cxn ang="0">
                                <a:pos x="590" y="755"/>
                              </a:cxn>
                              <a:cxn ang="0">
                                <a:pos x="554" y="745"/>
                              </a:cxn>
                              <a:cxn ang="0">
                                <a:pos x="529" y="716"/>
                              </a:cxn>
                              <a:cxn ang="0">
                                <a:pos x="487" y="643"/>
                              </a:cxn>
                              <a:cxn ang="0">
                                <a:pos x="466" y="632"/>
                              </a:cxn>
                              <a:cxn ang="0">
                                <a:pos x="417" y="532"/>
                              </a:cxn>
                              <a:cxn ang="0">
                                <a:pos x="347" y="490"/>
                              </a:cxn>
                              <a:cxn ang="0">
                                <a:pos x="300" y="423"/>
                              </a:cxn>
                              <a:cxn ang="0">
                                <a:pos x="183" y="337"/>
                              </a:cxn>
                              <a:cxn ang="0">
                                <a:pos x="127" y="259"/>
                              </a:cxn>
                              <a:cxn ang="0">
                                <a:pos x="0" y="176"/>
                              </a:cxn>
                            </a:cxnLst>
                            <a:rect l="0" t="0" r="r" b="b"/>
                            <a:pathLst>
                              <a:path w="985" h="755">
                                <a:moveTo>
                                  <a:pt x="0" y="176"/>
                                </a:moveTo>
                                <a:lnTo>
                                  <a:pt x="40" y="101"/>
                                </a:lnTo>
                                <a:lnTo>
                                  <a:pt x="182" y="30"/>
                                </a:lnTo>
                                <a:lnTo>
                                  <a:pt x="445" y="0"/>
                                </a:lnTo>
                                <a:lnTo>
                                  <a:pt x="553" y="70"/>
                                </a:lnTo>
                                <a:lnTo>
                                  <a:pt x="723" y="46"/>
                                </a:lnTo>
                                <a:lnTo>
                                  <a:pt x="985" y="231"/>
                                </a:lnTo>
                                <a:lnTo>
                                  <a:pt x="908" y="319"/>
                                </a:lnTo>
                                <a:lnTo>
                                  <a:pt x="869" y="378"/>
                                </a:lnTo>
                                <a:lnTo>
                                  <a:pt x="876" y="436"/>
                                </a:lnTo>
                                <a:lnTo>
                                  <a:pt x="806" y="496"/>
                                </a:lnTo>
                                <a:lnTo>
                                  <a:pt x="751" y="577"/>
                                </a:lnTo>
                                <a:lnTo>
                                  <a:pt x="678" y="623"/>
                                </a:lnTo>
                                <a:lnTo>
                                  <a:pt x="645" y="630"/>
                                </a:lnTo>
                                <a:lnTo>
                                  <a:pt x="630" y="683"/>
                                </a:lnTo>
                                <a:lnTo>
                                  <a:pt x="588" y="654"/>
                                </a:lnTo>
                                <a:lnTo>
                                  <a:pt x="625" y="703"/>
                                </a:lnTo>
                                <a:lnTo>
                                  <a:pt x="590" y="755"/>
                                </a:lnTo>
                                <a:lnTo>
                                  <a:pt x="554" y="745"/>
                                </a:lnTo>
                                <a:lnTo>
                                  <a:pt x="529" y="716"/>
                                </a:lnTo>
                                <a:lnTo>
                                  <a:pt x="487" y="643"/>
                                </a:lnTo>
                                <a:lnTo>
                                  <a:pt x="466" y="632"/>
                                </a:lnTo>
                                <a:lnTo>
                                  <a:pt x="417" y="532"/>
                                </a:lnTo>
                                <a:lnTo>
                                  <a:pt x="347" y="490"/>
                                </a:lnTo>
                                <a:lnTo>
                                  <a:pt x="300" y="423"/>
                                </a:lnTo>
                                <a:lnTo>
                                  <a:pt x="183" y="337"/>
                                </a:lnTo>
                                <a:lnTo>
                                  <a:pt x="127" y="259"/>
                                </a:lnTo>
                                <a:lnTo>
                                  <a:pt x="0" y="176"/>
                                </a:lnTo>
                                <a:close/>
                              </a:path>
                            </a:pathLst>
                          </a:custGeom>
                          <a:solidFill>
                            <a:srgbClr val="DDDDDD"/>
                          </a:solidFill>
                          <a:ln w="9525">
                            <a:solidFill>
                              <a:srgbClr val="000000"/>
                            </a:solidFill>
                            <a:prstDash val="solid"/>
                            <a:round/>
                            <a:headEnd/>
                            <a:tailEnd/>
                          </a:ln>
                        </p:spPr>
                        <p:txBody>
                          <a:bodyPr/>
                          <a:lstStyle/>
                          <a:p>
                            <a:endParaRPr lang="en-US"/>
                          </a:p>
                        </p:txBody>
                      </p:sp>
                      <p:sp>
                        <p:nvSpPr>
                          <p:cNvPr id="23774" name="Freeform 222"/>
                          <p:cNvSpPr>
                            <a:spLocks/>
                          </p:cNvSpPr>
                          <p:nvPr/>
                        </p:nvSpPr>
                        <p:spPr bwMode="auto">
                          <a:xfrm>
                            <a:off x="2230" y="1626"/>
                            <a:ext cx="681" cy="458"/>
                          </a:xfrm>
                          <a:custGeom>
                            <a:avLst/>
                            <a:gdLst/>
                            <a:ahLst/>
                            <a:cxnLst>
                              <a:cxn ang="0">
                                <a:pos x="0" y="716"/>
                              </a:cxn>
                              <a:cxn ang="0">
                                <a:pos x="43" y="228"/>
                              </a:cxn>
                              <a:cxn ang="0">
                                <a:pos x="67" y="0"/>
                              </a:cxn>
                              <a:cxn ang="0">
                                <a:pos x="669" y="45"/>
                              </a:cxn>
                              <a:cxn ang="0">
                                <a:pos x="1343" y="67"/>
                              </a:cxn>
                              <a:cxn ang="0">
                                <a:pos x="1298" y="151"/>
                              </a:cxn>
                              <a:cxn ang="0">
                                <a:pos x="1361" y="215"/>
                              </a:cxn>
                              <a:cxn ang="0">
                                <a:pos x="1358" y="664"/>
                              </a:cxn>
                              <a:cxn ang="0">
                                <a:pos x="1333" y="663"/>
                              </a:cxn>
                              <a:cxn ang="0">
                                <a:pos x="1334" y="721"/>
                              </a:cxn>
                              <a:cxn ang="0">
                                <a:pos x="1356" y="766"/>
                              </a:cxn>
                              <a:cxn ang="0">
                                <a:pos x="1343" y="807"/>
                              </a:cxn>
                              <a:cxn ang="0">
                                <a:pos x="1356" y="915"/>
                              </a:cxn>
                              <a:cxn ang="0">
                                <a:pos x="1326" y="906"/>
                              </a:cxn>
                              <a:cxn ang="0">
                                <a:pos x="1292" y="864"/>
                              </a:cxn>
                              <a:cxn ang="0">
                                <a:pos x="1226" y="836"/>
                              </a:cxn>
                              <a:cxn ang="0">
                                <a:pos x="1170" y="822"/>
                              </a:cxn>
                              <a:cxn ang="0">
                                <a:pos x="1053" y="827"/>
                              </a:cxn>
                              <a:cxn ang="0">
                                <a:pos x="987" y="778"/>
                              </a:cxn>
                              <a:cxn ang="0">
                                <a:pos x="0" y="716"/>
                              </a:cxn>
                            </a:cxnLst>
                            <a:rect l="0" t="0" r="r" b="b"/>
                            <a:pathLst>
                              <a:path w="1361" h="915">
                                <a:moveTo>
                                  <a:pt x="0" y="716"/>
                                </a:moveTo>
                                <a:lnTo>
                                  <a:pt x="43" y="228"/>
                                </a:lnTo>
                                <a:lnTo>
                                  <a:pt x="67" y="0"/>
                                </a:lnTo>
                                <a:lnTo>
                                  <a:pt x="669" y="45"/>
                                </a:lnTo>
                                <a:lnTo>
                                  <a:pt x="1343" y="67"/>
                                </a:lnTo>
                                <a:lnTo>
                                  <a:pt x="1298" y="151"/>
                                </a:lnTo>
                                <a:lnTo>
                                  <a:pt x="1361" y="215"/>
                                </a:lnTo>
                                <a:lnTo>
                                  <a:pt x="1358" y="664"/>
                                </a:lnTo>
                                <a:lnTo>
                                  <a:pt x="1333" y="663"/>
                                </a:lnTo>
                                <a:lnTo>
                                  <a:pt x="1334" y="721"/>
                                </a:lnTo>
                                <a:lnTo>
                                  <a:pt x="1356" y="766"/>
                                </a:lnTo>
                                <a:lnTo>
                                  <a:pt x="1343" y="807"/>
                                </a:lnTo>
                                <a:lnTo>
                                  <a:pt x="1356" y="915"/>
                                </a:lnTo>
                                <a:lnTo>
                                  <a:pt x="1326" y="906"/>
                                </a:lnTo>
                                <a:lnTo>
                                  <a:pt x="1292" y="864"/>
                                </a:lnTo>
                                <a:lnTo>
                                  <a:pt x="1226" y="836"/>
                                </a:lnTo>
                                <a:lnTo>
                                  <a:pt x="1170" y="822"/>
                                </a:lnTo>
                                <a:lnTo>
                                  <a:pt x="1053" y="827"/>
                                </a:lnTo>
                                <a:lnTo>
                                  <a:pt x="987" y="778"/>
                                </a:lnTo>
                                <a:lnTo>
                                  <a:pt x="0" y="716"/>
                                </a:lnTo>
                                <a:close/>
                              </a:path>
                            </a:pathLst>
                          </a:custGeom>
                          <a:solidFill>
                            <a:srgbClr val="DDDDDD"/>
                          </a:solidFill>
                          <a:ln w="9525">
                            <a:solidFill>
                              <a:srgbClr val="000000"/>
                            </a:solidFill>
                            <a:prstDash val="solid"/>
                            <a:round/>
                            <a:headEnd/>
                            <a:tailEnd/>
                          </a:ln>
                        </p:spPr>
                        <p:txBody>
                          <a:bodyPr/>
                          <a:lstStyle/>
                          <a:p>
                            <a:endParaRPr lang="en-US"/>
                          </a:p>
                        </p:txBody>
                      </p:sp>
                      <p:sp>
                        <p:nvSpPr>
                          <p:cNvPr id="23775" name="Freeform 223"/>
                          <p:cNvSpPr>
                            <a:spLocks/>
                          </p:cNvSpPr>
                          <p:nvPr/>
                        </p:nvSpPr>
                        <p:spPr bwMode="auto">
                          <a:xfrm>
                            <a:off x="3512" y="2710"/>
                            <a:ext cx="826" cy="281"/>
                          </a:xfrm>
                          <a:custGeom>
                            <a:avLst/>
                            <a:gdLst/>
                            <a:ahLst/>
                            <a:cxnLst>
                              <a:cxn ang="0">
                                <a:pos x="0" y="561"/>
                              </a:cxn>
                              <a:cxn ang="0">
                                <a:pos x="26" y="462"/>
                              </a:cxn>
                              <a:cxn ang="0">
                                <a:pos x="17" y="453"/>
                              </a:cxn>
                              <a:cxn ang="0">
                                <a:pos x="66" y="416"/>
                              </a:cxn>
                              <a:cxn ang="0">
                                <a:pos x="109" y="326"/>
                              </a:cxn>
                              <a:cxn ang="0">
                                <a:pos x="94" y="307"/>
                              </a:cxn>
                              <a:cxn ang="0">
                                <a:pos x="115" y="267"/>
                              </a:cxn>
                              <a:cxn ang="0">
                                <a:pos x="119" y="217"/>
                              </a:cxn>
                              <a:cxn ang="0">
                                <a:pos x="148" y="180"/>
                              </a:cxn>
                              <a:cxn ang="0">
                                <a:pos x="410" y="163"/>
                              </a:cxn>
                              <a:cxn ang="0">
                                <a:pos x="406" y="121"/>
                              </a:cxn>
                              <a:cxn ang="0">
                                <a:pos x="489" y="123"/>
                              </a:cxn>
                              <a:cxn ang="0">
                                <a:pos x="1264" y="51"/>
                              </a:cxn>
                              <a:cxn ang="0">
                                <a:pos x="1650" y="0"/>
                              </a:cxn>
                              <a:cxn ang="0">
                                <a:pos x="1643" y="55"/>
                              </a:cxn>
                              <a:cxn ang="0">
                                <a:pos x="1615" y="72"/>
                              </a:cxn>
                              <a:cxn ang="0">
                                <a:pos x="1583" y="132"/>
                              </a:cxn>
                              <a:cxn ang="0">
                                <a:pos x="1557" y="128"/>
                              </a:cxn>
                              <a:cxn ang="0">
                                <a:pos x="1525" y="144"/>
                              </a:cxn>
                              <a:cxn ang="0">
                                <a:pos x="1506" y="175"/>
                              </a:cxn>
                              <a:cxn ang="0">
                                <a:pos x="1477" y="158"/>
                              </a:cxn>
                              <a:cxn ang="0">
                                <a:pos x="1433" y="195"/>
                              </a:cxn>
                              <a:cxn ang="0">
                                <a:pos x="1428" y="227"/>
                              </a:cxn>
                              <a:cxn ang="0">
                                <a:pos x="1239" y="338"/>
                              </a:cxn>
                              <a:cxn ang="0">
                                <a:pos x="1230" y="380"/>
                              </a:cxn>
                              <a:cxn ang="0">
                                <a:pos x="1180" y="404"/>
                              </a:cxn>
                              <a:cxn ang="0">
                                <a:pos x="1181" y="459"/>
                              </a:cxn>
                              <a:cxn ang="0">
                                <a:pos x="925" y="493"/>
                              </a:cxn>
                              <a:cxn ang="0">
                                <a:pos x="413" y="535"/>
                              </a:cxn>
                              <a:cxn ang="0">
                                <a:pos x="0" y="561"/>
                              </a:cxn>
                            </a:cxnLst>
                            <a:rect l="0" t="0" r="r" b="b"/>
                            <a:pathLst>
                              <a:path w="1650" h="561">
                                <a:moveTo>
                                  <a:pt x="0" y="561"/>
                                </a:moveTo>
                                <a:lnTo>
                                  <a:pt x="26" y="462"/>
                                </a:lnTo>
                                <a:lnTo>
                                  <a:pt x="17" y="453"/>
                                </a:lnTo>
                                <a:lnTo>
                                  <a:pt x="66" y="416"/>
                                </a:lnTo>
                                <a:lnTo>
                                  <a:pt x="109" y="326"/>
                                </a:lnTo>
                                <a:lnTo>
                                  <a:pt x="94" y="307"/>
                                </a:lnTo>
                                <a:lnTo>
                                  <a:pt x="115" y="267"/>
                                </a:lnTo>
                                <a:lnTo>
                                  <a:pt x="119" y="217"/>
                                </a:lnTo>
                                <a:lnTo>
                                  <a:pt x="148" y="180"/>
                                </a:lnTo>
                                <a:lnTo>
                                  <a:pt x="410" y="163"/>
                                </a:lnTo>
                                <a:lnTo>
                                  <a:pt x="406" y="121"/>
                                </a:lnTo>
                                <a:lnTo>
                                  <a:pt x="489" y="123"/>
                                </a:lnTo>
                                <a:lnTo>
                                  <a:pt x="1264" y="51"/>
                                </a:lnTo>
                                <a:lnTo>
                                  <a:pt x="1650" y="0"/>
                                </a:lnTo>
                                <a:lnTo>
                                  <a:pt x="1643" y="55"/>
                                </a:lnTo>
                                <a:lnTo>
                                  <a:pt x="1615" y="72"/>
                                </a:lnTo>
                                <a:lnTo>
                                  <a:pt x="1583" y="132"/>
                                </a:lnTo>
                                <a:lnTo>
                                  <a:pt x="1557" y="128"/>
                                </a:lnTo>
                                <a:lnTo>
                                  <a:pt x="1525" y="144"/>
                                </a:lnTo>
                                <a:lnTo>
                                  <a:pt x="1506" y="175"/>
                                </a:lnTo>
                                <a:lnTo>
                                  <a:pt x="1477" y="158"/>
                                </a:lnTo>
                                <a:lnTo>
                                  <a:pt x="1433" y="195"/>
                                </a:lnTo>
                                <a:lnTo>
                                  <a:pt x="1428" y="227"/>
                                </a:lnTo>
                                <a:lnTo>
                                  <a:pt x="1239" y="338"/>
                                </a:lnTo>
                                <a:lnTo>
                                  <a:pt x="1230" y="380"/>
                                </a:lnTo>
                                <a:lnTo>
                                  <a:pt x="1180" y="404"/>
                                </a:lnTo>
                                <a:lnTo>
                                  <a:pt x="1181" y="459"/>
                                </a:lnTo>
                                <a:lnTo>
                                  <a:pt x="925" y="493"/>
                                </a:lnTo>
                                <a:lnTo>
                                  <a:pt x="413" y="535"/>
                                </a:lnTo>
                                <a:lnTo>
                                  <a:pt x="0" y="561"/>
                                </a:lnTo>
                                <a:close/>
                              </a:path>
                            </a:pathLst>
                          </a:custGeom>
                          <a:solidFill>
                            <a:srgbClr val="DDDDDD"/>
                          </a:solidFill>
                          <a:ln w="9525">
                            <a:solidFill>
                              <a:srgbClr val="000000"/>
                            </a:solidFill>
                            <a:prstDash val="solid"/>
                            <a:round/>
                            <a:headEnd/>
                            <a:tailEnd/>
                          </a:ln>
                        </p:spPr>
                        <p:txBody>
                          <a:bodyPr/>
                          <a:lstStyle/>
                          <a:p>
                            <a:endParaRPr lang="en-US"/>
                          </a:p>
                        </p:txBody>
                      </p:sp>
                      <p:sp>
                        <p:nvSpPr>
                          <p:cNvPr id="23776" name="Freeform 224"/>
                          <p:cNvSpPr>
                            <a:spLocks/>
                          </p:cNvSpPr>
                          <p:nvPr/>
                        </p:nvSpPr>
                        <p:spPr bwMode="auto">
                          <a:xfrm>
                            <a:off x="1842" y="2794"/>
                            <a:ext cx="1355" cy="1315"/>
                          </a:xfrm>
                          <a:custGeom>
                            <a:avLst/>
                            <a:gdLst/>
                            <a:ahLst/>
                            <a:cxnLst>
                              <a:cxn ang="0">
                                <a:pos x="54" y="1032"/>
                              </a:cxn>
                              <a:cxn ang="0">
                                <a:pos x="1422" y="33"/>
                              </a:cxn>
                              <a:cxn ang="0">
                                <a:pos x="1517" y="559"/>
                              </a:cxn>
                              <a:cxn ang="0">
                                <a:pos x="1560" y="597"/>
                              </a:cxn>
                              <a:cxn ang="0">
                                <a:pos x="1678" y="613"/>
                              </a:cxn>
                              <a:cxn ang="0">
                                <a:pos x="1774" y="623"/>
                              </a:cxn>
                              <a:cxn ang="0">
                                <a:pos x="1858" y="666"/>
                              </a:cxn>
                              <a:cxn ang="0">
                                <a:pos x="1971" y="736"/>
                              </a:cxn>
                              <a:cxn ang="0">
                                <a:pos x="2026" y="704"/>
                              </a:cxn>
                              <a:cxn ang="0">
                                <a:pos x="2230" y="699"/>
                              </a:cxn>
                              <a:cxn ang="0">
                                <a:pos x="2453" y="728"/>
                              </a:cxn>
                              <a:cxn ang="0">
                                <a:pos x="2594" y="771"/>
                              </a:cxn>
                              <a:cxn ang="0">
                                <a:pos x="2639" y="1192"/>
                              </a:cxn>
                              <a:cxn ang="0">
                                <a:pos x="2708" y="1429"/>
                              </a:cxn>
                              <a:cxn ang="0">
                                <a:pos x="2687" y="1585"/>
                              </a:cxn>
                              <a:cxn ang="0">
                                <a:pos x="2635" y="1688"/>
                              </a:cxn>
                              <a:cxn ang="0">
                                <a:pos x="2459" y="1793"/>
                              </a:cxn>
                              <a:cxn ang="0">
                                <a:pos x="2470" y="1685"/>
                              </a:cxn>
                              <a:cxn ang="0">
                                <a:pos x="2403" y="1755"/>
                              </a:cxn>
                              <a:cxn ang="0">
                                <a:pos x="2391" y="1836"/>
                              </a:cxn>
                              <a:cxn ang="0">
                                <a:pos x="2113" y="2034"/>
                              </a:cxn>
                              <a:cxn ang="0">
                                <a:pos x="2142" y="1990"/>
                              </a:cxn>
                              <a:cxn ang="0">
                                <a:pos x="2100" y="1956"/>
                              </a:cxn>
                              <a:cxn ang="0">
                                <a:pos x="2053" y="1989"/>
                              </a:cxn>
                              <a:cxn ang="0">
                                <a:pos x="2022" y="2011"/>
                              </a:cxn>
                              <a:cxn ang="0">
                                <a:pos x="1930" y="2086"/>
                              </a:cxn>
                              <a:cxn ang="0">
                                <a:pos x="1856" y="2162"/>
                              </a:cxn>
                              <a:cxn ang="0">
                                <a:pos x="1909" y="2205"/>
                              </a:cxn>
                              <a:cxn ang="0">
                                <a:pos x="1862" y="2269"/>
                              </a:cxn>
                              <a:cxn ang="0">
                                <a:pos x="1807" y="2304"/>
                              </a:cxn>
                              <a:cxn ang="0">
                                <a:pos x="1870" y="2514"/>
                              </a:cxn>
                              <a:cxn ang="0">
                                <a:pos x="1776" y="2595"/>
                              </a:cxn>
                              <a:cxn ang="0">
                                <a:pos x="1507" y="2506"/>
                              </a:cxn>
                              <a:cxn ang="0">
                                <a:pos x="1434" y="2353"/>
                              </a:cxn>
                              <a:cxn ang="0">
                                <a:pos x="1419" y="2216"/>
                              </a:cxn>
                              <a:cxn ang="0">
                                <a:pos x="1169" y="1800"/>
                              </a:cxn>
                              <a:cxn ang="0">
                                <a:pos x="973" y="1662"/>
                              </a:cxn>
                              <a:cxn ang="0">
                                <a:pos x="836" y="1654"/>
                              </a:cxn>
                              <a:cxn ang="0">
                                <a:pos x="666" y="1832"/>
                              </a:cxn>
                              <a:cxn ang="0">
                                <a:pos x="485" y="1737"/>
                              </a:cxn>
                              <a:cxn ang="0">
                                <a:pos x="359" y="1501"/>
                              </a:cxn>
                              <a:cxn ang="0">
                                <a:pos x="120" y="1189"/>
                              </a:cxn>
                              <a:cxn ang="0">
                                <a:pos x="15" y="1080"/>
                              </a:cxn>
                            </a:cxnLst>
                            <a:rect l="0" t="0" r="r" b="b"/>
                            <a:pathLst>
                              <a:path w="2710" h="2629">
                                <a:moveTo>
                                  <a:pt x="15" y="1080"/>
                                </a:moveTo>
                                <a:lnTo>
                                  <a:pt x="0" y="1028"/>
                                </a:lnTo>
                                <a:lnTo>
                                  <a:pt x="54" y="1032"/>
                                </a:lnTo>
                                <a:lnTo>
                                  <a:pt x="737" y="1099"/>
                                </a:lnTo>
                                <a:lnTo>
                                  <a:pt x="838" y="0"/>
                                </a:lnTo>
                                <a:lnTo>
                                  <a:pt x="1422" y="33"/>
                                </a:lnTo>
                                <a:lnTo>
                                  <a:pt x="1404" y="508"/>
                                </a:lnTo>
                                <a:lnTo>
                                  <a:pt x="1461" y="558"/>
                                </a:lnTo>
                                <a:lnTo>
                                  <a:pt x="1517" y="559"/>
                                </a:lnTo>
                                <a:lnTo>
                                  <a:pt x="1529" y="540"/>
                                </a:lnTo>
                                <a:lnTo>
                                  <a:pt x="1561" y="569"/>
                                </a:lnTo>
                                <a:lnTo>
                                  <a:pt x="1560" y="597"/>
                                </a:lnTo>
                                <a:lnTo>
                                  <a:pt x="1608" y="603"/>
                                </a:lnTo>
                                <a:lnTo>
                                  <a:pt x="1648" y="624"/>
                                </a:lnTo>
                                <a:lnTo>
                                  <a:pt x="1678" y="613"/>
                                </a:lnTo>
                                <a:lnTo>
                                  <a:pt x="1712" y="639"/>
                                </a:lnTo>
                                <a:lnTo>
                                  <a:pt x="1722" y="618"/>
                                </a:lnTo>
                                <a:lnTo>
                                  <a:pt x="1774" y="623"/>
                                </a:lnTo>
                                <a:lnTo>
                                  <a:pt x="1802" y="681"/>
                                </a:lnTo>
                                <a:lnTo>
                                  <a:pt x="1823" y="702"/>
                                </a:lnTo>
                                <a:lnTo>
                                  <a:pt x="1858" y="666"/>
                                </a:lnTo>
                                <a:lnTo>
                                  <a:pt x="1919" y="714"/>
                                </a:lnTo>
                                <a:lnTo>
                                  <a:pt x="1957" y="689"/>
                                </a:lnTo>
                                <a:lnTo>
                                  <a:pt x="1971" y="736"/>
                                </a:lnTo>
                                <a:lnTo>
                                  <a:pt x="1978" y="702"/>
                                </a:lnTo>
                                <a:lnTo>
                                  <a:pt x="2016" y="675"/>
                                </a:lnTo>
                                <a:lnTo>
                                  <a:pt x="2026" y="704"/>
                                </a:lnTo>
                                <a:lnTo>
                                  <a:pt x="2080" y="694"/>
                                </a:lnTo>
                                <a:lnTo>
                                  <a:pt x="2122" y="735"/>
                                </a:lnTo>
                                <a:lnTo>
                                  <a:pt x="2230" y="699"/>
                                </a:lnTo>
                                <a:lnTo>
                                  <a:pt x="2337" y="689"/>
                                </a:lnTo>
                                <a:lnTo>
                                  <a:pt x="2370" y="673"/>
                                </a:lnTo>
                                <a:lnTo>
                                  <a:pt x="2453" y="728"/>
                                </a:lnTo>
                                <a:lnTo>
                                  <a:pt x="2505" y="750"/>
                                </a:lnTo>
                                <a:lnTo>
                                  <a:pt x="2524" y="773"/>
                                </a:lnTo>
                                <a:lnTo>
                                  <a:pt x="2594" y="771"/>
                                </a:lnTo>
                                <a:lnTo>
                                  <a:pt x="2598" y="903"/>
                                </a:lnTo>
                                <a:lnTo>
                                  <a:pt x="2610" y="1158"/>
                                </a:lnTo>
                                <a:lnTo>
                                  <a:pt x="2639" y="1192"/>
                                </a:lnTo>
                                <a:lnTo>
                                  <a:pt x="2650" y="1259"/>
                                </a:lnTo>
                                <a:lnTo>
                                  <a:pt x="2710" y="1349"/>
                                </a:lnTo>
                                <a:lnTo>
                                  <a:pt x="2708" y="1429"/>
                                </a:lnTo>
                                <a:lnTo>
                                  <a:pt x="2671" y="1500"/>
                                </a:lnTo>
                                <a:lnTo>
                                  <a:pt x="2674" y="1541"/>
                                </a:lnTo>
                                <a:lnTo>
                                  <a:pt x="2687" y="1585"/>
                                </a:lnTo>
                                <a:lnTo>
                                  <a:pt x="2681" y="1626"/>
                                </a:lnTo>
                                <a:lnTo>
                                  <a:pt x="2663" y="1654"/>
                                </a:lnTo>
                                <a:lnTo>
                                  <a:pt x="2635" y="1688"/>
                                </a:lnTo>
                                <a:lnTo>
                                  <a:pt x="2652" y="1707"/>
                                </a:lnTo>
                                <a:lnTo>
                                  <a:pt x="2544" y="1744"/>
                                </a:lnTo>
                                <a:lnTo>
                                  <a:pt x="2459" y="1793"/>
                                </a:lnTo>
                                <a:lnTo>
                                  <a:pt x="2510" y="1754"/>
                                </a:lnTo>
                                <a:lnTo>
                                  <a:pt x="2453" y="1752"/>
                                </a:lnTo>
                                <a:lnTo>
                                  <a:pt x="2470" y="1685"/>
                                </a:lnTo>
                                <a:lnTo>
                                  <a:pt x="2424" y="1723"/>
                                </a:lnTo>
                                <a:lnTo>
                                  <a:pt x="2403" y="1711"/>
                                </a:lnTo>
                                <a:lnTo>
                                  <a:pt x="2403" y="1755"/>
                                </a:lnTo>
                                <a:lnTo>
                                  <a:pt x="2423" y="1763"/>
                                </a:lnTo>
                                <a:lnTo>
                                  <a:pt x="2425" y="1804"/>
                                </a:lnTo>
                                <a:lnTo>
                                  <a:pt x="2391" y="1836"/>
                                </a:lnTo>
                                <a:lnTo>
                                  <a:pt x="2372" y="1834"/>
                                </a:lnTo>
                                <a:lnTo>
                                  <a:pt x="2365" y="1880"/>
                                </a:lnTo>
                                <a:lnTo>
                                  <a:pt x="2113" y="2034"/>
                                </a:lnTo>
                                <a:lnTo>
                                  <a:pt x="2119" y="2018"/>
                                </a:lnTo>
                                <a:lnTo>
                                  <a:pt x="2233" y="1943"/>
                                </a:lnTo>
                                <a:lnTo>
                                  <a:pt x="2142" y="1990"/>
                                </a:lnTo>
                                <a:lnTo>
                                  <a:pt x="2150" y="1948"/>
                                </a:lnTo>
                                <a:lnTo>
                                  <a:pt x="2126" y="1970"/>
                                </a:lnTo>
                                <a:lnTo>
                                  <a:pt x="2100" y="1956"/>
                                </a:lnTo>
                                <a:lnTo>
                                  <a:pt x="2089" y="1990"/>
                                </a:lnTo>
                                <a:lnTo>
                                  <a:pt x="2050" y="1956"/>
                                </a:lnTo>
                                <a:lnTo>
                                  <a:pt x="2053" y="1989"/>
                                </a:lnTo>
                                <a:lnTo>
                                  <a:pt x="2100" y="2021"/>
                                </a:lnTo>
                                <a:lnTo>
                                  <a:pt x="2045" y="2050"/>
                                </a:lnTo>
                                <a:lnTo>
                                  <a:pt x="2022" y="2011"/>
                                </a:lnTo>
                                <a:lnTo>
                                  <a:pt x="2001" y="2112"/>
                                </a:lnTo>
                                <a:lnTo>
                                  <a:pt x="1978" y="2070"/>
                                </a:lnTo>
                                <a:lnTo>
                                  <a:pt x="1930" y="2086"/>
                                </a:lnTo>
                                <a:lnTo>
                                  <a:pt x="1922" y="2113"/>
                                </a:lnTo>
                                <a:lnTo>
                                  <a:pt x="1945" y="2158"/>
                                </a:lnTo>
                                <a:lnTo>
                                  <a:pt x="1856" y="2162"/>
                                </a:lnTo>
                                <a:lnTo>
                                  <a:pt x="1889" y="2173"/>
                                </a:lnTo>
                                <a:lnTo>
                                  <a:pt x="1889" y="2216"/>
                                </a:lnTo>
                                <a:lnTo>
                                  <a:pt x="1909" y="2205"/>
                                </a:lnTo>
                                <a:lnTo>
                                  <a:pt x="1900" y="2238"/>
                                </a:lnTo>
                                <a:lnTo>
                                  <a:pt x="1860" y="2301"/>
                                </a:lnTo>
                                <a:lnTo>
                                  <a:pt x="1862" y="2269"/>
                                </a:lnTo>
                                <a:lnTo>
                                  <a:pt x="1836" y="2298"/>
                                </a:lnTo>
                                <a:lnTo>
                                  <a:pt x="1800" y="2258"/>
                                </a:lnTo>
                                <a:lnTo>
                                  <a:pt x="1807" y="2304"/>
                                </a:lnTo>
                                <a:lnTo>
                                  <a:pt x="1874" y="2312"/>
                                </a:lnTo>
                                <a:lnTo>
                                  <a:pt x="1849" y="2379"/>
                                </a:lnTo>
                                <a:lnTo>
                                  <a:pt x="1870" y="2514"/>
                                </a:lnTo>
                                <a:lnTo>
                                  <a:pt x="1930" y="2625"/>
                                </a:lnTo>
                                <a:lnTo>
                                  <a:pt x="1852" y="2629"/>
                                </a:lnTo>
                                <a:lnTo>
                                  <a:pt x="1776" y="2595"/>
                                </a:lnTo>
                                <a:lnTo>
                                  <a:pt x="1711" y="2596"/>
                                </a:lnTo>
                                <a:lnTo>
                                  <a:pt x="1618" y="2544"/>
                                </a:lnTo>
                                <a:lnTo>
                                  <a:pt x="1507" y="2506"/>
                                </a:lnTo>
                                <a:lnTo>
                                  <a:pt x="1495" y="2462"/>
                                </a:lnTo>
                                <a:lnTo>
                                  <a:pt x="1471" y="2397"/>
                                </a:lnTo>
                                <a:lnTo>
                                  <a:pt x="1434" y="2353"/>
                                </a:lnTo>
                                <a:lnTo>
                                  <a:pt x="1440" y="2301"/>
                                </a:lnTo>
                                <a:lnTo>
                                  <a:pt x="1419" y="2284"/>
                                </a:lnTo>
                                <a:lnTo>
                                  <a:pt x="1419" y="2216"/>
                                </a:lnTo>
                                <a:lnTo>
                                  <a:pt x="1354" y="2163"/>
                                </a:lnTo>
                                <a:lnTo>
                                  <a:pt x="1284" y="2062"/>
                                </a:lnTo>
                                <a:lnTo>
                                  <a:pt x="1169" y="1800"/>
                                </a:lnTo>
                                <a:lnTo>
                                  <a:pt x="1080" y="1731"/>
                                </a:lnTo>
                                <a:lnTo>
                                  <a:pt x="1051" y="1671"/>
                                </a:lnTo>
                                <a:lnTo>
                                  <a:pt x="973" y="1662"/>
                                </a:lnTo>
                                <a:lnTo>
                                  <a:pt x="910" y="1654"/>
                                </a:lnTo>
                                <a:lnTo>
                                  <a:pt x="854" y="1627"/>
                                </a:lnTo>
                                <a:lnTo>
                                  <a:pt x="836" y="1654"/>
                                </a:lnTo>
                                <a:lnTo>
                                  <a:pt x="778" y="1654"/>
                                </a:lnTo>
                                <a:lnTo>
                                  <a:pt x="725" y="1778"/>
                                </a:lnTo>
                                <a:lnTo>
                                  <a:pt x="666" y="1832"/>
                                </a:lnTo>
                                <a:lnTo>
                                  <a:pt x="634" y="1828"/>
                                </a:lnTo>
                                <a:lnTo>
                                  <a:pt x="530" y="1750"/>
                                </a:lnTo>
                                <a:lnTo>
                                  <a:pt x="485" y="1737"/>
                                </a:lnTo>
                                <a:lnTo>
                                  <a:pt x="387" y="1647"/>
                                </a:lnTo>
                                <a:lnTo>
                                  <a:pt x="359" y="1576"/>
                                </a:lnTo>
                                <a:lnTo>
                                  <a:pt x="359" y="1501"/>
                                </a:lnTo>
                                <a:lnTo>
                                  <a:pt x="312" y="1397"/>
                                </a:lnTo>
                                <a:lnTo>
                                  <a:pt x="232" y="1332"/>
                                </a:lnTo>
                                <a:lnTo>
                                  <a:pt x="120" y="1189"/>
                                </a:lnTo>
                                <a:lnTo>
                                  <a:pt x="77" y="1166"/>
                                </a:lnTo>
                                <a:lnTo>
                                  <a:pt x="47" y="1090"/>
                                </a:lnTo>
                                <a:lnTo>
                                  <a:pt x="15" y="1080"/>
                                </a:lnTo>
                                <a:close/>
                              </a:path>
                            </a:pathLst>
                          </a:custGeom>
                          <a:solidFill>
                            <a:srgbClr val="DDDDDD"/>
                          </a:solidFill>
                          <a:ln w="9525">
                            <a:solidFill>
                              <a:srgbClr val="000000"/>
                            </a:solidFill>
                            <a:prstDash val="solid"/>
                            <a:round/>
                            <a:headEnd/>
                            <a:tailEnd/>
                          </a:ln>
                        </p:spPr>
                        <p:txBody>
                          <a:bodyPr/>
                          <a:lstStyle/>
                          <a:p>
                            <a:endParaRPr lang="en-US"/>
                          </a:p>
                        </p:txBody>
                      </p:sp>
                      <p:sp>
                        <p:nvSpPr>
                          <p:cNvPr id="23777" name="Freeform 225"/>
                          <p:cNvSpPr>
                            <a:spLocks/>
                          </p:cNvSpPr>
                          <p:nvPr/>
                        </p:nvSpPr>
                        <p:spPr bwMode="auto">
                          <a:xfrm>
                            <a:off x="1206" y="1979"/>
                            <a:ext cx="547" cy="687"/>
                          </a:xfrm>
                          <a:custGeom>
                            <a:avLst/>
                            <a:gdLst/>
                            <a:ahLst/>
                            <a:cxnLst>
                              <a:cxn ang="0">
                                <a:pos x="0" y="1211"/>
                              </a:cxn>
                              <a:cxn ang="0">
                                <a:pos x="239" y="0"/>
                              </a:cxn>
                              <a:cxn ang="0">
                                <a:pos x="772" y="97"/>
                              </a:cxn>
                              <a:cxn ang="0">
                                <a:pos x="731" y="343"/>
                              </a:cxn>
                              <a:cxn ang="0">
                                <a:pos x="1094" y="399"/>
                              </a:cxn>
                              <a:cxn ang="0">
                                <a:pos x="957" y="1373"/>
                              </a:cxn>
                              <a:cxn ang="0">
                                <a:pos x="0" y="1211"/>
                              </a:cxn>
                            </a:cxnLst>
                            <a:rect l="0" t="0" r="r" b="b"/>
                            <a:pathLst>
                              <a:path w="1094" h="1373">
                                <a:moveTo>
                                  <a:pt x="0" y="1211"/>
                                </a:moveTo>
                                <a:lnTo>
                                  <a:pt x="239" y="0"/>
                                </a:lnTo>
                                <a:lnTo>
                                  <a:pt x="772" y="97"/>
                                </a:lnTo>
                                <a:lnTo>
                                  <a:pt x="731" y="343"/>
                                </a:lnTo>
                                <a:lnTo>
                                  <a:pt x="1094" y="399"/>
                                </a:lnTo>
                                <a:lnTo>
                                  <a:pt x="957" y="1373"/>
                                </a:lnTo>
                                <a:lnTo>
                                  <a:pt x="0" y="1211"/>
                                </a:lnTo>
                                <a:close/>
                              </a:path>
                            </a:pathLst>
                          </a:custGeom>
                          <a:solidFill>
                            <a:srgbClr val="DDDDDD"/>
                          </a:solidFill>
                          <a:ln w="9525">
                            <a:solidFill>
                              <a:srgbClr val="000000"/>
                            </a:solidFill>
                            <a:prstDash val="solid"/>
                            <a:round/>
                            <a:headEnd/>
                            <a:tailEnd/>
                          </a:ln>
                        </p:spPr>
                        <p:txBody>
                          <a:bodyPr/>
                          <a:lstStyle/>
                          <a:p>
                            <a:endParaRPr lang="en-US"/>
                          </a:p>
                        </p:txBody>
                      </p:sp>
                      <p:sp>
                        <p:nvSpPr>
                          <p:cNvPr id="23778" name="Freeform 226"/>
                          <p:cNvSpPr>
                            <a:spLocks/>
                          </p:cNvSpPr>
                          <p:nvPr/>
                        </p:nvSpPr>
                        <p:spPr bwMode="auto">
                          <a:xfrm>
                            <a:off x="4891" y="1511"/>
                            <a:ext cx="156" cy="309"/>
                          </a:xfrm>
                          <a:custGeom>
                            <a:avLst/>
                            <a:gdLst/>
                            <a:ahLst/>
                            <a:cxnLst>
                              <a:cxn ang="0">
                                <a:pos x="0" y="79"/>
                              </a:cxn>
                              <a:cxn ang="0">
                                <a:pos x="49" y="255"/>
                              </a:cxn>
                              <a:cxn ang="0">
                                <a:pos x="63" y="366"/>
                              </a:cxn>
                              <a:cxn ang="0">
                                <a:pos x="112" y="480"/>
                              </a:cxn>
                              <a:cxn ang="0">
                                <a:pos x="143" y="617"/>
                              </a:cxn>
                              <a:cxn ang="0">
                                <a:pos x="284" y="589"/>
                              </a:cxn>
                              <a:cxn ang="0">
                                <a:pos x="254" y="376"/>
                              </a:cxn>
                              <a:cxn ang="0">
                                <a:pos x="272" y="228"/>
                              </a:cxn>
                              <a:cxn ang="0">
                                <a:pos x="308" y="159"/>
                              </a:cxn>
                              <a:cxn ang="0">
                                <a:pos x="312" y="0"/>
                              </a:cxn>
                              <a:cxn ang="0">
                                <a:pos x="0" y="79"/>
                              </a:cxn>
                            </a:cxnLst>
                            <a:rect l="0" t="0" r="r" b="b"/>
                            <a:pathLst>
                              <a:path w="312" h="617">
                                <a:moveTo>
                                  <a:pt x="0" y="79"/>
                                </a:moveTo>
                                <a:lnTo>
                                  <a:pt x="49" y="255"/>
                                </a:lnTo>
                                <a:lnTo>
                                  <a:pt x="63" y="366"/>
                                </a:lnTo>
                                <a:lnTo>
                                  <a:pt x="112" y="480"/>
                                </a:lnTo>
                                <a:lnTo>
                                  <a:pt x="143" y="617"/>
                                </a:lnTo>
                                <a:lnTo>
                                  <a:pt x="284" y="589"/>
                                </a:lnTo>
                                <a:lnTo>
                                  <a:pt x="254" y="376"/>
                                </a:lnTo>
                                <a:lnTo>
                                  <a:pt x="272" y="228"/>
                                </a:lnTo>
                                <a:lnTo>
                                  <a:pt x="308" y="159"/>
                                </a:lnTo>
                                <a:lnTo>
                                  <a:pt x="312" y="0"/>
                                </a:lnTo>
                                <a:lnTo>
                                  <a:pt x="0" y="79"/>
                                </a:lnTo>
                                <a:close/>
                              </a:path>
                            </a:pathLst>
                          </a:custGeom>
                          <a:solidFill>
                            <a:srgbClr val="DDDDDD"/>
                          </a:solidFill>
                          <a:ln w="9525">
                            <a:solidFill>
                              <a:srgbClr val="000000"/>
                            </a:solidFill>
                            <a:prstDash val="solid"/>
                            <a:round/>
                            <a:headEnd/>
                            <a:tailEnd/>
                          </a:ln>
                        </p:spPr>
                        <p:txBody>
                          <a:bodyPr/>
                          <a:lstStyle/>
                          <a:p>
                            <a:endParaRPr lang="en-US"/>
                          </a:p>
                        </p:txBody>
                      </p:sp>
                      <p:sp>
                        <p:nvSpPr>
                          <p:cNvPr id="23779" name="Freeform 227"/>
                          <p:cNvSpPr>
                            <a:spLocks/>
                          </p:cNvSpPr>
                          <p:nvPr/>
                        </p:nvSpPr>
                        <p:spPr bwMode="auto">
                          <a:xfrm>
                            <a:off x="4145" y="2311"/>
                            <a:ext cx="749" cy="424"/>
                          </a:xfrm>
                          <a:custGeom>
                            <a:avLst/>
                            <a:gdLst/>
                            <a:ahLst/>
                            <a:cxnLst>
                              <a:cxn ang="0">
                                <a:pos x="141" y="759"/>
                              </a:cxn>
                              <a:cxn ang="0">
                                <a:pos x="191" y="677"/>
                              </a:cxn>
                              <a:cxn ang="0">
                                <a:pos x="293" y="579"/>
                              </a:cxn>
                              <a:cxn ang="0">
                                <a:pos x="415" y="611"/>
                              </a:cxn>
                              <a:cxn ang="0">
                                <a:pos x="485" y="611"/>
                              </a:cxn>
                              <a:cxn ang="0">
                                <a:pos x="584" y="562"/>
                              </a:cxn>
                              <a:cxn ang="0">
                                <a:pos x="603" y="495"/>
                              </a:cxn>
                              <a:cxn ang="0">
                                <a:pos x="690" y="252"/>
                              </a:cxn>
                              <a:cxn ang="0">
                                <a:pos x="793" y="193"/>
                              </a:cxn>
                              <a:cxn ang="0">
                                <a:pos x="880" y="97"/>
                              </a:cxn>
                              <a:cxn ang="0">
                                <a:pos x="999" y="61"/>
                              </a:cxn>
                              <a:cxn ang="0">
                                <a:pos x="1068" y="25"/>
                              </a:cxn>
                              <a:cxn ang="0">
                                <a:pos x="1142" y="84"/>
                              </a:cxn>
                              <a:cxn ang="0">
                                <a:pos x="1160" y="140"/>
                              </a:cxn>
                              <a:cxn ang="0">
                                <a:pos x="1142" y="235"/>
                              </a:cxn>
                              <a:cxn ang="0">
                                <a:pos x="1196" y="240"/>
                              </a:cxn>
                              <a:cxn ang="0">
                                <a:pos x="1276" y="264"/>
                              </a:cxn>
                              <a:cxn ang="0">
                                <a:pos x="1358" y="301"/>
                              </a:cxn>
                              <a:cxn ang="0">
                                <a:pos x="1349" y="355"/>
                              </a:cxn>
                              <a:cxn ang="0">
                                <a:pos x="1330" y="366"/>
                              </a:cxn>
                              <a:cxn ang="0">
                                <a:pos x="1223" y="299"/>
                              </a:cxn>
                              <a:cxn ang="0">
                                <a:pos x="1365" y="386"/>
                              </a:cxn>
                              <a:cxn ang="0">
                                <a:pos x="1382" y="425"/>
                              </a:cxn>
                              <a:cxn ang="0">
                                <a:pos x="1366" y="428"/>
                              </a:cxn>
                              <a:cxn ang="0">
                                <a:pos x="1352" y="445"/>
                              </a:cxn>
                              <a:cxn ang="0">
                                <a:pos x="1347" y="467"/>
                              </a:cxn>
                              <a:cxn ang="0">
                                <a:pos x="1274" y="415"/>
                              </a:cxn>
                              <a:cxn ang="0">
                                <a:pos x="1336" y="474"/>
                              </a:cxn>
                              <a:cxn ang="0">
                                <a:pos x="1381" y="486"/>
                              </a:cxn>
                              <a:cxn ang="0">
                                <a:pos x="1392" y="500"/>
                              </a:cxn>
                              <a:cxn ang="0">
                                <a:pos x="1374" y="528"/>
                              </a:cxn>
                              <a:cxn ang="0">
                                <a:pos x="1325" y="491"/>
                              </a:cxn>
                              <a:cxn ang="0">
                                <a:pos x="1266" y="471"/>
                              </a:cxn>
                              <a:cxn ang="0">
                                <a:pos x="1315" y="507"/>
                              </a:cxn>
                              <a:cxn ang="0">
                                <a:pos x="1377" y="550"/>
                              </a:cxn>
                              <a:cxn ang="0">
                                <a:pos x="1399" y="529"/>
                              </a:cxn>
                              <a:cxn ang="0">
                                <a:pos x="1457" y="531"/>
                              </a:cxn>
                              <a:cxn ang="0">
                                <a:pos x="1471" y="599"/>
                              </a:cxn>
                              <a:cxn ang="0">
                                <a:pos x="873" y="736"/>
                              </a:cxn>
                              <a:cxn ang="0">
                                <a:pos x="0" y="850"/>
                              </a:cxn>
                            </a:cxnLst>
                            <a:rect l="0" t="0" r="r" b="b"/>
                            <a:pathLst>
                              <a:path w="1498" h="850">
                                <a:moveTo>
                                  <a:pt x="0" y="850"/>
                                </a:moveTo>
                                <a:lnTo>
                                  <a:pt x="141" y="759"/>
                                </a:lnTo>
                                <a:lnTo>
                                  <a:pt x="141" y="738"/>
                                </a:lnTo>
                                <a:lnTo>
                                  <a:pt x="191" y="677"/>
                                </a:lnTo>
                                <a:lnTo>
                                  <a:pt x="237" y="644"/>
                                </a:lnTo>
                                <a:lnTo>
                                  <a:pt x="293" y="579"/>
                                </a:lnTo>
                                <a:lnTo>
                                  <a:pt x="346" y="644"/>
                                </a:lnTo>
                                <a:lnTo>
                                  <a:pt x="415" y="611"/>
                                </a:lnTo>
                                <a:lnTo>
                                  <a:pt x="441" y="631"/>
                                </a:lnTo>
                                <a:lnTo>
                                  <a:pt x="485" y="611"/>
                                </a:lnTo>
                                <a:lnTo>
                                  <a:pt x="510" y="576"/>
                                </a:lnTo>
                                <a:lnTo>
                                  <a:pt x="584" y="562"/>
                                </a:lnTo>
                                <a:lnTo>
                                  <a:pt x="623" y="510"/>
                                </a:lnTo>
                                <a:lnTo>
                                  <a:pt x="603" y="495"/>
                                </a:lnTo>
                                <a:lnTo>
                                  <a:pt x="674" y="334"/>
                                </a:lnTo>
                                <a:lnTo>
                                  <a:pt x="690" y="252"/>
                                </a:lnTo>
                                <a:lnTo>
                                  <a:pt x="759" y="285"/>
                                </a:lnTo>
                                <a:lnTo>
                                  <a:pt x="793" y="193"/>
                                </a:lnTo>
                                <a:lnTo>
                                  <a:pt x="828" y="186"/>
                                </a:lnTo>
                                <a:lnTo>
                                  <a:pt x="880" y="97"/>
                                </a:lnTo>
                                <a:lnTo>
                                  <a:pt x="894" y="0"/>
                                </a:lnTo>
                                <a:lnTo>
                                  <a:pt x="999" y="61"/>
                                </a:lnTo>
                                <a:lnTo>
                                  <a:pt x="1019" y="11"/>
                                </a:lnTo>
                                <a:lnTo>
                                  <a:pt x="1068" y="25"/>
                                </a:lnTo>
                                <a:lnTo>
                                  <a:pt x="1098" y="63"/>
                                </a:lnTo>
                                <a:lnTo>
                                  <a:pt x="1142" y="84"/>
                                </a:lnTo>
                                <a:lnTo>
                                  <a:pt x="1162" y="113"/>
                                </a:lnTo>
                                <a:lnTo>
                                  <a:pt x="1160" y="140"/>
                                </a:lnTo>
                                <a:lnTo>
                                  <a:pt x="1131" y="196"/>
                                </a:lnTo>
                                <a:lnTo>
                                  <a:pt x="1142" y="235"/>
                                </a:lnTo>
                                <a:lnTo>
                                  <a:pt x="1180" y="218"/>
                                </a:lnTo>
                                <a:lnTo>
                                  <a:pt x="1196" y="240"/>
                                </a:lnTo>
                                <a:lnTo>
                                  <a:pt x="1210" y="256"/>
                                </a:lnTo>
                                <a:lnTo>
                                  <a:pt x="1276" y="264"/>
                                </a:lnTo>
                                <a:lnTo>
                                  <a:pt x="1296" y="284"/>
                                </a:lnTo>
                                <a:lnTo>
                                  <a:pt x="1358" y="301"/>
                                </a:lnTo>
                                <a:lnTo>
                                  <a:pt x="1341" y="318"/>
                                </a:lnTo>
                                <a:lnTo>
                                  <a:pt x="1349" y="355"/>
                                </a:lnTo>
                                <a:lnTo>
                                  <a:pt x="1353" y="373"/>
                                </a:lnTo>
                                <a:lnTo>
                                  <a:pt x="1330" y="366"/>
                                </a:lnTo>
                                <a:lnTo>
                                  <a:pt x="1287" y="344"/>
                                </a:lnTo>
                                <a:lnTo>
                                  <a:pt x="1223" y="299"/>
                                </a:lnTo>
                                <a:lnTo>
                                  <a:pt x="1314" y="384"/>
                                </a:lnTo>
                                <a:lnTo>
                                  <a:pt x="1365" y="386"/>
                                </a:lnTo>
                                <a:lnTo>
                                  <a:pt x="1335" y="401"/>
                                </a:lnTo>
                                <a:lnTo>
                                  <a:pt x="1382" y="425"/>
                                </a:lnTo>
                                <a:lnTo>
                                  <a:pt x="1382" y="444"/>
                                </a:lnTo>
                                <a:lnTo>
                                  <a:pt x="1366" y="428"/>
                                </a:lnTo>
                                <a:lnTo>
                                  <a:pt x="1347" y="429"/>
                                </a:lnTo>
                                <a:lnTo>
                                  <a:pt x="1352" y="445"/>
                                </a:lnTo>
                                <a:lnTo>
                                  <a:pt x="1366" y="457"/>
                                </a:lnTo>
                                <a:lnTo>
                                  <a:pt x="1347" y="467"/>
                                </a:lnTo>
                                <a:lnTo>
                                  <a:pt x="1295" y="431"/>
                                </a:lnTo>
                                <a:lnTo>
                                  <a:pt x="1274" y="415"/>
                                </a:lnTo>
                                <a:lnTo>
                                  <a:pt x="1287" y="437"/>
                                </a:lnTo>
                                <a:lnTo>
                                  <a:pt x="1336" y="474"/>
                                </a:lnTo>
                                <a:lnTo>
                                  <a:pt x="1358" y="477"/>
                                </a:lnTo>
                                <a:lnTo>
                                  <a:pt x="1381" y="486"/>
                                </a:lnTo>
                                <a:lnTo>
                                  <a:pt x="1379" y="500"/>
                                </a:lnTo>
                                <a:lnTo>
                                  <a:pt x="1392" y="500"/>
                                </a:lnTo>
                                <a:lnTo>
                                  <a:pt x="1395" y="511"/>
                                </a:lnTo>
                                <a:lnTo>
                                  <a:pt x="1374" y="528"/>
                                </a:lnTo>
                                <a:lnTo>
                                  <a:pt x="1335" y="511"/>
                                </a:lnTo>
                                <a:lnTo>
                                  <a:pt x="1325" y="491"/>
                                </a:lnTo>
                                <a:lnTo>
                                  <a:pt x="1276" y="486"/>
                                </a:lnTo>
                                <a:lnTo>
                                  <a:pt x="1266" y="471"/>
                                </a:lnTo>
                                <a:lnTo>
                                  <a:pt x="1249" y="490"/>
                                </a:lnTo>
                                <a:lnTo>
                                  <a:pt x="1315" y="507"/>
                                </a:lnTo>
                                <a:lnTo>
                                  <a:pt x="1318" y="525"/>
                                </a:lnTo>
                                <a:lnTo>
                                  <a:pt x="1377" y="550"/>
                                </a:lnTo>
                                <a:lnTo>
                                  <a:pt x="1394" y="550"/>
                                </a:lnTo>
                                <a:lnTo>
                                  <a:pt x="1399" y="529"/>
                                </a:lnTo>
                                <a:lnTo>
                                  <a:pt x="1419" y="535"/>
                                </a:lnTo>
                                <a:lnTo>
                                  <a:pt x="1457" y="531"/>
                                </a:lnTo>
                                <a:lnTo>
                                  <a:pt x="1498" y="611"/>
                                </a:lnTo>
                                <a:lnTo>
                                  <a:pt x="1471" y="599"/>
                                </a:lnTo>
                                <a:lnTo>
                                  <a:pt x="1463" y="622"/>
                                </a:lnTo>
                                <a:lnTo>
                                  <a:pt x="873" y="736"/>
                                </a:lnTo>
                                <a:lnTo>
                                  <a:pt x="386" y="799"/>
                                </a:lnTo>
                                <a:lnTo>
                                  <a:pt x="0" y="850"/>
                                </a:lnTo>
                                <a:close/>
                              </a:path>
                            </a:pathLst>
                          </a:custGeom>
                          <a:solidFill>
                            <a:srgbClr val="DDDDDD"/>
                          </a:solidFill>
                          <a:ln w="9525">
                            <a:solidFill>
                              <a:srgbClr val="000000"/>
                            </a:solidFill>
                            <a:prstDash val="solid"/>
                            <a:round/>
                            <a:headEnd/>
                            <a:tailEnd/>
                          </a:ln>
                        </p:spPr>
                        <p:txBody>
                          <a:bodyPr/>
                          <a:lstStyle/>
                          <a:p>
                            <a:endParaRPr lang="en-US"/>
                          </a:p>
                        </p:txBody>
                      </p:sp>
                      <p:sp>
                        <p:nvSpPr>
                          <p:cNvPr id="23780" name="Freeform 228"/>
                          <p:cNvSpPr>
                            <a:spLocks/>
                          </p:cNvSpPr>
                          <p:nvPr/>
                        </p:nvSpPr>
                        <p:spPr bwMode="auto">
                          <a:xfrm>
                            <a:off x="606" y="974"/>
                            <a:ext cx="648" cy="472"/>
                          </a:xfrm>
                          <a:custGeom>
                            <a:avLst/>
                            <a:gdLst/>
                            <a:ahLst/>
                            <a:cxnLst>
                              <a:cxn ang="0">
                                <a:pos x="46" y="259"/>
                              </a:cxn>
                              <a:cxn ang="0">
                                <a:pos x="39" y="403"/>
                              </a:cxn>
                              <a:cxn ang="0">
                                <a:pos x="56" y="420"/>
                              </a:cxn>
                              <a:cxn ang="0">
                                <a:pos x="30" y="465"/>
                              </a:cxn>
                              <a:cxn ang="0">
                                <a:pos x="42" y="489"/>
                              </a:cxn>
                              <a:cxn ang="0">
                                <a:pos x="17" y="549"/>
                              </a:cxn>
                              <a:cxn ang="0">
                                <a:pos x="0" y="559"/>
                              </a:cxn>
                              <a:cxn ang="0">
                                <a:pos x="97" y="633"/>
                              </a:cxn>
                              <a:cxn ang="0">
                                <a:pos x="162" y="762"/>
                              </a:cxn>
                              <a:cxn ang="0">
                                <a:pos x="467" y="865"/>
                              </a:cxn>
                              <a:cxn ang="0">
                                <a:pos x="1148" y="944"/>
                              </a:cxn>
                              <a:cxn ang="0">
                                <a:pos x="400" y="0"/>
                              </a:cxn>
                              <a:cxn ang="0">
                                <a:pos x="386" y="24"/>
                              </a:cxn>
                              <a:cxn ang="0">
                                <a:pos x="394" y="66"/>
                              </a:cxn>
                              <a:cxn ang="0">
                                <a:pos x="416" y="94"/>
                              </a:cxn>
                              <a:cxn ang="0">
                                <a:pos x="383" y="119"/>
                              </a:cxn>
                              <a:cxn ang="0">
                                <a:pos x="391" y="141"/>
                              </a:cxn>
                              <a:cxn ang="0">
                                <a:pos x="410" y="245"/>
                              </a:cxn>
                              <a:cxn ang="0">
                                <a:pos x="401" y="260"/>
                              </a:cxn>
                              <a:cxn ang="0">
                                <a:pos x="368" y="322"/>
                              </a:cxn>
                              <a:cxn ang="0">
                                <a:pos x="358" y="345"/>
                              </a:cxn>
                              <a:cxn ang="0">
                                <a:pos x="335" y="420"/>
                              </a:cxn>
                              <a:cxn ang="0">
                                <a:pos x="283" y="444"/>
                              </a:cxn>
                              <a:cxn ang="0">
                                <a:pos x="258" y="435"/>
                              </a:cxn>
                              <a:cxn ang="0">
                                <a:pos x="238" y="448"/>
                              </a:cxn>
                              <a:cxn ang="0">
                                <a:pos x="243" y="418"/>
                              </a:cxn>
                              <a:cxn ang="0">
                                <a:pos x="222" y="403"/>
                              </a:cxn>
                              <a:cxn ang="0">
                                <a:pos x="255" y="388"/>
                              </a:cxn>
                              <a:cxn ang="0">
                                <a:pos x="274" y="422"/>
                              </a:cxn>
                              <a:cxn ang="0">
                                <a:pos x="297" y="401"/>
                              </a:cxn>
                              <a:cxn ang="0">
                                <a:pos x="323" y="381"/>
                              </a:cxn>
                              <a:cxn ang="0">
                                <a:pos x="310" y="344"/>
                              </a:cxn>
                              <a:cxn ang="0">
                                <a:pos x="329" y="299"/>
                              </a:cxn>
                              <a:cxn ang="0">
                                <a:pos x="349" y="251"/>
                              </a:cxn>
                              <a:cxn ang="0">
                                <a:pos x="320" y="289"/>
                              </a:cxn>
                              <a:cxn ang="0">
                                <a:pos x="258" y="330"/>
                              </a:cxn>
                              <a:cxn ang="0">
                                <a:pos x="239" y="368"/>
                              </a:cxn>
                              <a:cxn ang="0">
                                <a:pos x="284" y="297"/>
                              </a:cxn>
                              <a:cxn ang="0">
                                <a:pos x="332" y="267"/>
                              </a:cxn>
                              <a:cxn ang="0">
                                <a:pos x="337" y="226"/>
                              </a:cxn>
                              <a:cxn ang="0">
                                <a:pos x="327" y="197"/>
                              </a:cxn>
                              <a:cxn ang="0">
                                <a:pos x="311" y="204"/>
                              </a:cxn>
                              <a:cxn ang="0">
                                <a:pos x="279" y="176"/>
                              </a:cxn>
                              <a:cxn ang="0">
                                <a:pos x="56" y="46"/>
                              </a:cxn>
                            </a:cxnLst>
                            <a:rect l="0" t="0" r="r" b="b"/>
                            <a:pathLst>
                              <a:path w="1296" h="944">
                                <a:moveTo>
                                  <a:pt x="30" y="164"/>
                                </a:moveTo>
                                <a:lnTo>
                                  <a:pt x="50" y="208"/>
                                </a:lnTo>
                                <a:lnTo>
                                  <a:pt x="46" y="259"/>
                                </a:lnTo>
                                <a:lnTo>
                                  <a:pt x="42" y="310"/>
                                </a:lnTo>
                                <a:lnTo>
                                  <a:pt x="47" y="332"/>
                                </a:lnTo>
                                <a:lnTo>
                                  <a:pt x="39" y="403"/>
                                </a:lnTo>
                                <a:lnTo>
                                  <a:pt x="62" y="388"/>
                                </a:lnTo>
                                <a:lnTo>
                                  <a:pt x="92" y="416"/>
                                </a:lnTo>
                                <a:lnTo>
                                  <a:pt x="56" y="420"/>
                                </a:lnTo>
                                <a:lnTo>
                                  <a:pt x="37" y="417"/>
                                </a:lnTo>
                                <a:lnTo>
                                  <a:pt x="32" y="447"/>
                                </a:lnTo>
                                <a:lnTo>
                                  <a:pt x="30" y="465"/>
                                </a:lnTo>
                                <a:lnTo>
                                  <a:pt x="63" y="465"/>
                                </a:lnTo>
                                <a:lnTo>
                                  <a:pt x="67" y="479"/>
                                </a:lnTo>
                                <a:lnTo>
                                  <a:pt x="42" y="489"/>
                                </a:lnTo>
                                <a:lnTo>
                                  <a:pt x="46" y="518"/>
                                </a:lnTo>
                                <a:lnTo>
                                  <a:pt x="28" y="550"/>
                                </a:lnTo>
                                <a:lnTo>
                                  <a:pt x="17" y="549"/>
                                </a:lnTo>
                                <a:lnTo>
                                  <a:pt x="29" y="502"/>
                                </a:lnTo>
                                <a:lnTo>
                                  <a:pt x="23" y="487"/>
                                </a:lnTo>
                                <a:lnTo>
                                  <a:pt x="0" y="559"/>
                                </a:lnTo>
                                <a:lnTo>
                                  <a:pt x="37" y="583"/>
                                </a:lnTo>
                                <a:lnTo>
                                  <a:pt x="94" y="609"/>
                                </a:lnTo>
                                <a:lnTo>
                                  <a:pt x="97" y="633"/>
                                </a:lnTo>
                                <a:lnTo>
                                  <a:pt x="123" y="636"/>
                                </a:lnTo>
                                <a:lnTo>
                                  <a:pt x="171" y="730"/>
                                </a:lnTo>
                                <a:lnTo>
                                  <a:pt x="162" y="762"/>
                                </a:lnTo>
                                <a:lnTo>
                                  <a:pt x="237" y="824"/>
                                </a:lnTo>
                                <a:lnTo>
                                  <a:pt x="371" y="820"/>
                                </a:lnTo>
                                <a:lnTo>
                                  <a:pt x="467" y="865"/>
                                </a:lnTo>
                                <a:lnTo>
                                  <a:pt x="514" y="857"/>
                                </a:lnTo>
                                <a:lnTo>
                                  <a:pt x="811" y="865"/>
                                </a:lnTo>
                                <a:lnTo>
                                  <a:pt x="1148" y="944"/>
                                </a:lnTo>
                                <a:lnTo>
                                  <a:pt x="1156" y="841"/>
                                </a:lnTo>
                                <a:lnTo>
                                  <a:pt x="1296" y="233"/>
                                </a:lnTo>
                                <a:lnTo>
                                  <a:pt x="400" y="0"/>
                                </a:lnTo>
                                <a:lnTo>
                                  <a:pt x="390" y="4"/>
                                </a:lnTo>
                                <a:lnTo>
                                  <a:pt x="394" y="17"/>
                                </a:lnTo>
                                <a:lnTo>
                                  <a:pt x="386" y="24"/>
                                </a:lnTo>
                                <a:lnTo>
                                  <a:pt x="394" y="36"/>
                                </a:lnTo>
                                <a:lnTo>
                                  <a:pt x="392" y="49"/>
                                </a:lnTo>
                                <a:lnTo>
                                  <a:pt x="394" y="66"/>
                                </a:lnTo>
                                <a:lnTo>
                                  <a:pt x="410" y="60"/>
                                </a:lnTo>
                                <a:lnTo>
                                  <a:pt x="425" y="68"/>
                                </a:lnTo>
                                <a:lnTo>
                                  <a:pt x="416" y="94"/>
                                </a:lnTo>
                                <a:lnTo>
                                  <a:pt x="422" y="105"/>
                                </a:lnTo>
                                <a:lnTo>
                                  <a:pt x="404" y="140"/>
                                </a:lnTo>
                                <a:lnTo>
                                  <a:pt x="383" y="119"/>
                                </a:lnTo>
                                <a:lnTo>
                                  <a:pt x="376" y="122"/>
                                </a:lnTo>
                                <a:lnTo>
                                  <a:pt x="376" y="139"/>
                                </a:lnTo>
                                <a:lnTo>
                                  <a:pt x="391" y="141"/>
                                </a:lnTo>
                                <a:lnTo>
                                  <a:pt x="410" y="179"/>
                                </a:lnTo>
                                <a:lnTo>
                                  <a:pt x="401" y="227"/>
                                </a:lnTo>
                                <a:lnTo>
                                  <a:pt x="410" y="245"/>
                                </a:lnTo>
                                <a:lnTo>
                                  <a:pt x="421" y="248"/>
                                </a:lnTo>
                                <a:lnTo>
                                  <a:pt x="413" y="256"/>
                                </a:lnTo>
                                <a:lnTo>
                                  <a:pt x="401" y="260"/>
                                </a:lnTo>
                                <a:lnTo>
                                  <a:pt x="376" y="292"/>
                                </a:lnTo>
                                <a:lnTo>
                                  <a:pt x="376" y="303"/>
                                </a:lnTo>
                                <a:lnTo>
                                  <a:pt x="368" y="322"/>
                                </a:lnTo>
                                <a:lnTo>
                                  <a:pt x="362" y="323"/>
                                </a:lnTo>
                                <a:lnTo>
                                  <a:pt x="371" y="339"/>
                                </a:lnTo>
                                <a:lnTo>
                                  <a:pt x="358" y="345"/>
                                </a:lnTo>
                                <a:lnTo>
                                  <a:pt x="357" y="400"/>
                                </a:lnTo>
                                <a:lnTo>
                                  <a:pt x="335" y="404"/>
                                </a:lnTo>
                                <a:lnTo>
                                  <a:pt x="335" y="420"/>
                                </a:lnTo>
                                <a:lnTo>
                                  <a:pt x="320" y="403"/>
                                </a:lnTo>
                                <a:lnTo>
                                  <a:pt x="319" y="412"/>
                                </a:lnTo>
                                <a:lnTo>
                                  <a:pt x="283" y="444"/>
                                </a:lnTo>
                                <a:lnTo>
                                  <a:pt x="269" y="439"/>
                                </a:lnTo>
                                <a:lnTo>
                                  <a:pt x="264" y="424"/>
                                </a:lnTo>
                                <a:lnTo>
                                  <a:pt x="258" y="435"/>
                                </a:lnTo>
                                <a:lnTo>
                                  <a:pt x="250" y="427"/>
                                </a:lnTo>
                                <a:lnTo>
                                  <a:pt x="243" y="452"/>
                                </a:lnTo>
                                <a:lnTo>
                                  <a:pt x="238" y="448"/>
                                </a:lnTo>
                                <a:lnTo>
                                  <a:pt x="242" y="432"/>
                                </a:lnTo>
                                <a:lnTo>
                                  <a:pt x="229" y="434"/>
                                </a:lnTo>
                                <a:lnTo>
                                  <a:pt x="243" y="418"/>
                                </a:lnTo>
                                <a:lnTo>
                                  <a:pt x="223" y="417"/>
                                </a:lnTo>
                                <a:lnTo>
                                  <a:pt x="238" y="409"/>
                                </a:lnTo>
                                <a:lnTo>
                                  <a:pt x="222" y="403"/>
                                </a:lnTo>
                                <a:lnTo>
                                  <a:pt x="230" y="392"/>
                                </a:lnTo>
                                <a:lnTo>
                                  <a:pt x="246" y="403"/>
                                </a:lnTo>
                                <a:lnTo>
                                  <a:pt x="255" y="388"/>
                                </a:lnTo>
                                <a:lnTo>
                                  <a:pt x="283" y="374"/>
                                </a:lnTo>
                                <a:lnTo>
                                  <a:pt x="266" y="405"/>
                                </a:lnTo>
                                <a:lnTo>
                                  <a:pt x="274" y="422"/>
                                </a:lnTo>
                                <a:lnTo>
                                  <a:pt x="284" y="390"/>
                                </a:lnTo>
                                <a:lnTo>
                                  <a:pt x="309" y="380"/>
                                </a:lnTo>
                                <a:lnTo>
                                  <a:pt x="297" y="401"/>
                                </a:lnTo>
                                <a:lnTo>
                                  <a:pt x="310" y="411"/>
                                </a:lnTo>
                                <a:lnTo>
                                  <a:pt x="310" y="394"/>
                                </a:lnTo>
                                <a:lnTo>
                                  <a:pt x="323" y="381"/>
                                </a:lnTo>
                                <a:lnTo>
                                  <a:pt x="336" y="358"/>
                                </a:lnTo>
                                <a:lnTo>
                                  <a:pt x="333" y="340"/>
                                </a:lnTo>
                                <a:lnTo>
                                  <a:pt x="310" y="344"/>
                                </a:lnTo>
                                <a:lnTo>
                                  <a:pt x="314" y="322"/>
                                </a:lnTo>
                                <a:lnTo>
                                  <a:pt x="328" y="332"/>
                                </a:lnTo>
                                <a:lnTo>
                                  <a:pt x="329" y="299"/>
                                </a:lnTo>
                                <a:lnTo>
                                  <a:pt x="358" y="301"/>
                                </a:lnTo>
                                <a:lnTo>
                                  <a:pt x="362" y="267"/>
                                </a:lnTo>
                                <a:lnTo>
                                  <a:pt x="349" y="251"/>
                                </a:lnTo>
                                <a:lnTo>
                                  <a:pt x="348" y="279"/>
                                </a:lnTo>
                                <a:lnTo>
                                  <a:pt x="340" y="274"/>
                                </a:lnTo>
                                <a:lnTo>
                                  <a:pt x="320" y="289"/>
                                </a:lnTo>
                                <a:lnTo>
                                  <a:pt x="306" y="308"/>
                                </a:lnTo>
                                <a:lnTo>
                                  <a:pt x="290" y="309"/>
                                </a:lnTo>
                                <a:lnTo>
                                  <a:pt x="258" y="330"/>
                                </a:lnTo>
                                <a:lnTo>
                                  <a:pt x="235" y="358"/>
                                </a:lnTo>
                                <a:lnTo>
                                  <a:pt x="278" y="360"/>
                                </a:lnTo>
                                <a:lnTo>
                                  <a:pt x="239" y="368"/>
                                </a:lnTo>
                                <a:lnTo>
                                  <a:pt x="222" y="361"/>
                                </a:lnTo>
                                <a:lnTo>
                                  <a:pt x="258" y="309"/>
                                </a:lnTo>
                                <a:lnTo>
                                  <a:pt x="284" y="297"/>
                                </a:lnTo>
                                <a:lnTo>
                                  <a:pt x="311" y="264"/>
                                </a:lnTo>
                                <a:lnTo>
                                  <a:pt x="315" y="282"/>
                                </a:lnTo>
                                <a:lnTo>
                                  <a:pt x="332" y="267"/>
                                </a:lnTo>
                                <a:lnTo>
                                  <a:pt x="348" y="232"/>
                                </a:lnTo>
                                <a:lnTo>
                                  <a:pt x="345" y="209"/>
                                </a:lnTo>
                                <a:lnTo>
                                  <a:pt x="337" y="226"/>
                                </a:lnTo>
                                <a:lnTo>
                                  <a:pt x="330" y="223"/>
                                </a:lnTo>
                                <a:lnTo>
                                  <a:pt x="336" y="197"/>
                                </a:lnTo>
                                <a:lnTo>
                                  <a:pt x="327" y="197"/>
                                </a:lnTo>
                                <a:lnTo>
                                  <a:pt x="323" y="222"/>
                                </a:lnTo>
                                <a:lnTo>
                                  <a:pt x="312" y="227"/>
                                </a:lnTo>
                                <a:lnTo>
                                  <a:pt x="311" y="204"/>
                                </a:lnTo>
                                <a:lnTo>
                                  <a:pt x="302" y="197"/>
                                </a:lnTo>
                                <a:lnTo>
                                  <a:pt x="294" y="209"/>
                                </a:lnTo>
                                <a:lnTo>
                                  <a:pt x="279" y="176"/>
                                </a:lnTo>
                                <a:lnTo>
                                  <a:pt x="250" y="175"/>
                                </a:lnTo>
                                <a:lnTo>
                                  <a:pt x="135" y="119"/>
                                </a:lnTo>
                                <a:lnTo>
                                  <a:pt x="56" y="46"/>
                                </a:lnTo>
                                <a:lnTo>
                                  <a:pt x="32" y="99"/>
                                </a:lnTo>
                                <a:lnTo>
                                  <a:pt x="30" y="164"/>
                                </a:lnTo>
                                <a:close/>
                              </a:path>
                            </a:pathLst>
                          </a:custGeom>
                          <a:solidFill>
                            <a:srgbClr val="DDDDDD"/>
                          </a:solidFill>
                          <a:ln w="9525">
                            <a:solidFill>
                              <a:srgbClr val="000000"/>
                            </a:solidFill>
                            <a:prstDash val="solid"/>
                            <a:round/>
                            <a:headEnd/>
                            <a:tailEnd/>
                          </a:ln>
                        </p:spPr>
                        <p:txBody>
                          <a:bodyPr/>
                          <a:lstStyle/>
                          <a:p>
                            <a:endParaRPr lang="en-US"/>
                          </a:p>
                        </p:txBody>
                      </p:sp>
                      <p:sp>
                        <p:nvSpPr>
                          <p:cNvPr id="23781" name="Freeform 229"/>
                          <p:cNvSpPr>
                            <a:spLocks/>
                          </p:cNvSpPr>
                          <p:nvPr/>
                        </p:nvSpPr>
                        <p:spPr bwMode="auto">
                          <a:xfrm>
                            <a:off x="4218" y="2200"/>
                            <a:ext cx="436" cy="432"/>
                          </a:xfrm>
                          <a:custGeom>
                            <a:avLst/>
                            <a:gdLst/>
                            <a:ahLst/>
                            <a:cxnLst>
                              <a:cxn ang="0">
                                <a:pos x="0" y="598"/>
                              </a:cxn>
                              <a:cxn ang="0">
                                <a:pos x="34" y="716"/>
                              </a:cxn>
                              <a:cxn ang="0">
                                <a:pos x="73" y="757"/>
                              </a:cxn>
                              <a:cxn ang="0">
                                <a:pos x="146" y="800"/>
                              </a:cxn>
                              <a:cxn ang="0">
                                <a:pos x="199" y="865"/>
                              </a:cxn>
                              <a:cxn ang="0">
                                <a:pos x="268" y="832"/>
                              </a:cxn>
                              <a:cxn ang="0">
                                <a:pos x="294" y="852"/>
                              </a:cxn>
                              <a:cxn ang="0">
                                <a:pos x="338" y="832"/>
                              </a:cxn>
                              <a:cxn ang="0">
                                <a:pos x="363" y="797"/>
                              </a:cxn>
                              <a:cxn ang="0">
                                <a:pos x="437" y="783"/>
                              </a:cxn>
                              <a:cxn ang="0">
                                <a:pos x="476" y="731"/>
                              </a:cxn>
                              <a:cxn ang="0">
                                <a:pos x="456" y="716"/>
                              </a:cxn>
                              <a:cxn ang="0">
                                <a:pos x="527" y="555"/>
                              </a:cxn>
                              <a:cxn ang="0">
                                <a:pos x="543" y="473"/>
                              </a:cxn>
                              <a:cxn ang="0">
                                <a:pos x="612" y="506"/>
                              </a:cxn>
                              <a:cxn ang="0">
                                <a:pos x="646" y="414"/>
                              </a:cxn>
                              <a:cxn ang="0">
                                <a:pos x="681" y="407"/>
                              </a:cxn>
                              <a:cxn ang="0">
                                <a:pos x="733" y="318"/>
                              </a:cxn>
                              <a:cxn ang="0">
                                <a:pos x="747" y="221"/>
                              </a:cxn>
                              <a:cxn ang="0">
                                <a:pos x="852" y="282"/>
                              </a:cxn>
                              <a:cxn ang="0">
                                <a:pos x="872" y="232"/>
                              </a:cxn>
                              <a:cxn ang="0">
                                <a:pos x="844" y="195"/>
                              </a:cxn>
                              <a:cxn ang="0">
                                <a:pos x="795" y="173"/>
                              </a:cxn>
                              <a:cxn ang="0">
                                <a:pos x="738" y="179"/>
                              </a:cxn>
                              <a:cxn ang="0">
                                <a:pos x="718" y="211"/>
                              </a:cxn>
                              <a:cxn ang="0">
                                <a:pos x="613" y="241"/>
                              </a:cxn>
                              <a:cxn ang="0">
                                <a:pos x="546" y="319"/>
                              </a:cxn>
                              <a:cxn ang="0">
                                <a:pos x="525" y="195"/>
                              </a:cxn>
                              <a:cxn ang="0">
                                <a:pos x="335" y="225"/>
                              </a:cxn>
                              <a:cxn ang="0">
                                <a:pos x="301" y="0"/>
                              </a:cxn>
                              <a:cxn ang="0">
                                <a:pos x="274" y="18"/>
                              </a:cxn>
                              <a:cxn ang="0">
                                <a:pos x="289" y="61"/>
                              </a:cxn>
                              <a:cxn ang="0">
                                <a:pos x="266" y="262"/>
                              </a:cxn>
                              <a:cxn ang="0">
                                <a:pos x="232" y="307"/>
                              </a:cxn>
                              <a:cxn ang="0">
                                <a:pos x="130" y="380"/>
                              </a:cxn>
                              <a:cxn ang="0">
                                <a:pos x="110" y="467"/>
                              </a:cxn>
                              <a:cxn ang="0">
                                <a:pos x="73" y="444"/>
                              </a:cxn>
                              <a:cxn ang="0">
                                <a:pos x="60" y="546"/>
                              </a:cxn>
                              <a:cxn ang="0">
                                <a:pos x="0" y="598"/>
                              </a:cxn>
                            </a:cxnLst>
                            <a:rect l="0" t="0" r="r" b="b"/>
                            <a:pathLst>
                              <a:path w="872" h="865">
                                <a:moveTo>
                                  <a:pt x="0" y="598"/>
                                </a:moveTo>
                                <a:lnTo>
                                  <a:pt x="34" y="716"/>
                                </a:lnTo>
                                <a:lnTo>
                                  <a:pt x="73" y="757"/>
                                </a:lnTo>
                                <a:lnTo>
                                  <a:pt x="146" y="800"/>
                                </a:lnTo>
                                <a:lnTo>
                                  <a:pt x="199" y="865"/>
                                </a:lnTo>
                                <a:lnTo>
                                  <a:pt x="268" y="832"/>
                                </a:lnTo>
                                <a:lnTo>
                                  <a:pt x="294" y="852"/>
                                </a:lnTo>
                                <a:lnTo>
                                  <a:pt x="338" y="832"/>
                                </a:lnTo>
                                <a:lnTo>
                                  <a:pt x="363" y="797"/>
                                </a:lnTo>
                                <a:lnTo>
                                  <a:pt x="437" y="783"/>
                                </a:lnTo>
                                <a:lnTo>
                                  <a:pt x="476" y="731"/>
                                </a:lnTo>
                                <a:lnTo>
                                  <a:pt x="456" y="716"/>
                                </a:lnTo>
                                <a:lnTo>
                                  <a:pt x="527" y="555"/>
                                </a:lnTo>
                                <a:lnTo>
                                  <a:pt x="543" y="473"/>
                                </a:lnTo>
                                <a:lnTo>
                                  <a:pt x="612" y="506"/>
                                </a:lnTo>
                                <a:lnTo>
                                  <a:pt x="646" y="414"/>
                                </a:lnTo>
                                <a:lnTo>
                                  <a:pt x="681" y="407"/>
                                </a:lnTo>
                                <a:lnTo>
                                  <a:pt x="733" y="318"/>
                                </a:lnTo>
                                <a:lnTo>
                                  <a:pt x="747" y="221"/>
                                </a:lnTo>
                                <a:lnTo>
                                  <a:pt x="852" y="282"/>
                                </a:lnTo>
                                <a:lnTo>
                                  <a:pt x="872" y="232"/>
                                </a:lnTo>
                                <a:lnTo>
                                  <a:pt x="844" y="195"/>
                                </a:lnTo>
                                <a:lnTo>
                                  <a:pt x="795" y="173"/>
                                </a:lnTo>
                                <a:lnTo>
                                  <a:pt x="738" y="179"/>
                                </a:lnTo>
                                <a:lnTo>
                                  <a:pt x="718" y="211"/>
                                </a:lnTo>
                                <a:lnTo>
                                  <a:pt x="613" y="241"/>
                                </a:lnTo>
                                <a:lnTo>
                                  <a:pt x="546" y="319"/>
                                </a:lnTo>
                                <a:lnTo>
                                  <a:pt x="525" y="195"/>
                                </a:lnTo>
                                <a:lnTo>
                                  <a:pt x="335" y="225"/>
                                </a:lnTo>
                                <a:lnTo>
                                  <a:pt x="301" y="0"/>
                                </a:lnTo>
                                <a:lnTo>
                                  <a:pt x="274" y="18"/>
                                </a:lnTo>
                                <a:lnTo>
                                  <a:pt x="289" y="61"/>
                                </a:lnTo>
                                <a:lnTo>
                                  <a:pt x="266" y="262"/>
                                </a:lnTo>
                                <a:lnTo>
                                  <a:pt x="232" y="307"/>
                                </a:lnTo>
                                <a:lnTo>
                                  <a:pt x="130" y="380"/>
                                </a:lnTo>
                                <a:lnTo>
                                  <a:pt x="110" y="467"/>
                                </a:lnTo>
                                <a:lnTo>
                                  <a:pt x="73" y="444"/>
                                </a:lnTo>
                                <a:lnTo>
                                  <a:pt x="60" y="546"/>
                                </a:lnTo>
                                <a:lnTo>
                                  <a:pt x="0" y="598"/>
                                </a:lnTo>
                                <a:close/>
                              </a:path>
                            </a:pathLst>
                          </a:custGeom>
                          <a:solidFill>
                            <a:srgbClr val="DDDDDD"/>
                          </a:solidFill>
                          <a:ln w="9525">
                            <a:solidFill>
                              <a:srgbClr val="000000"/>
                            </a:solidFill>
                            <a:prstDash val="solid"/>
                            <a:round/>
                            <a:headEnd/>
                            <a:tailEnd/>
                          </a:ln>
                        </p:spPr>
                        <p:txBody>
                          <a:bodyPr/>
                          <a:lstStyle/>
                          <a:p>
                            <a:endParaRPr lang="en-US"/>
                          </a:p>
                        </p:txBody>
                      </p:sp>
                      <p:sp>
                        <p:nvSpPr>
                          <p:cNvPr id="23782" name="Freeform 230"/>
                          <p:cNvSpPr>
                            <a:spLocks/>
                          </p:cNvSpPr>
                          <p:nvPr/>
                        </p:nvSpPr>
                        <p:spPr bwMode="auto">
                          <a:xfrm>
                            <a:off x="3216" y="1528"/>
                            <a:ext cx="512" cy="541"/>
                          </a:xfrm>
                          <a:custGeom>
                            <a:avLst/>
                            <a:gdLst/>
                            <a:ahLst/>
                            <a:cxnLst>
                              <a:cxn ang="0">
                                <a:pos x="0" y="330"/>
                              </a:cxn>
                              <a:cxn ang="0">
                                <a:pos x="27" y="413"/>
                              </a:cxn>
                              <a:cxn ang="0">
                                <a:pos x="23" y="547"/>
                              </a:cxn>
                              <a:cxn ang="0">
                                <a:pos x="147" y="624"/>
                              </a:cxn>
                              <a:cxn ang="0">
                                <a:pos x="197" y="678"/>
                              </a:cxn>
                              <a:cxn ang="0">
                                <a:pos x="267" y="725"/>
                              </a:cxn>
                              <a:cxn ang="0">
                                <a:pos x="295" y="757"/>
                              </a:cxn>
                              <a:cxn ang="0">
                                <a:pos x="310" y="845"/>
                              </a:cxn>
                              <a:cxn ang="0">
                                <a:pos x="329" y="967"/>
                              </a:cxn>
                              <a:cxn ang="0">
                                <a:pos x="427" y="1082"/>
                              </a:cxn>
                              <a:cxn ang="0">
                                <a:pos x="934" y="1049"/>
                              </a:cxn>
                              <a:cxn ang="0">
                                <a:pos x="905" y="883"/>
                              </a:cxn>
                              <a:cxn ang="0">
                                <a:pos x="923" y="708"/>
                              </a:cxn>
                              <a:cxn ang="0">
                                <a:pos x="953" y="633"/>
                              </a:cxn>
                              <a:cxn ang="0">
                                <a:pos x="950" y="561"/>
                              </a:cxn>
                              <a:cxn ang="0">
                                <a:pos x="1013" y="404"/>
                              </a:cxn>
                              <a:cxn ang="0">
                                <a:pos x="1025" y="362"/>
                              </a:cxn>
                              <a:cxn ang="0">
                                <a:pos x="1006" y="357"/>
                              </a:cxn>
                              <a:cxn ang="0">
                                <a:pos x="978" y="388"/>
                              </a:cxn>
                              <a:cxn ang="0">
                                <a:pos x="960" y="472"/>
                              </a:cxn>
                              <a:cxn ang="0">
                                <a:pos x="919" y="477"/>
                              </a:cxn>
                              <a:cxn ang="0">
                                <a:pos x="899" y="526"/>
                              </a:cxn>
                              <a:cxn ang="0">
                                <a:pos x="856" y="557"/>
                              </a:cxn>
                              <a:cxn ang="0">
                                <a:pos x="863" y="506"/>
                              </a:cxn>
                              <a:cxn ang="0">
                                <a:pos x="886" y="451"/>
                              </a:cxn>
                              <a:cxn ang="0">
                                <a:pos x="918" y="434"/>
                              </a:cxn>
                              <a:cxn ang="0">
                                <a:pos x="920" y="412"/>
                              </a:cxn>
                              <a:cxn ang="0">
                                <a:pos x="864" y="265"/>
                              </a:cxn>
                              <a:cxn ang="0">
                                <a:pos x="826" y="250"/>
                              </a:cxn>
                              <a:cxn ang="0">
                                <a:pos x="811" y="218"/>
                              </a:cxn>
                              <a:cxn ang="0">
                                <a:pos x="713" y="205"/>
                              </a:cxn>
                              <a:cxn ang="0">
                                <a:pos x="502" y="150"/>
                              </a:cxn>
                              <a:cxn ang="0">
                                <a:pos x="413" y="88"/>
                              </a:cxn>
                              <a:cxn ang="0">
                                <a:pos x="364" y="66"/>
                              </a:cxn>
                              <a:cxn ang="0">
                                <a:pos x="335" y="87"/>
                              </a:cxn>
                              <a:cxn ang="0">
                                <a:pos x="327" y="85"/>
                              </a:cxn>
                              <a:cxn ang="0">
                                <a:pos x="340" y="66"/>
                              </a:cxn>
                              <a:cxn ang="0">
                                <a:pos x="341" y="38"/>
                              </a:cxn>
                              <a:cxn ang="0">
                                <a:pos x="349" y="29"/>
                              </a:cxn>
                              <a:cxn ang="0">
                                <a:pos x="350" y="10"/>
                              </a:cxn>
                              <a:cxn ang="0">
                                <a:pos x="338" y="0"/>
                              </a:cxn>
                              <a:cxn ang="0">
                                <a:pos x="220" y="56"/>
                              </a:cxn>
                              <a:cxn ang="0">
                                <a:pos x="173" y="71"/>
                              </a:cxn>
                              <a:cxn ang="0">
                                <a:pos x="156" y="73"/>
                              </a:cxn>
                              <a:cxn ang="0">
                                <a:pos x="127" y="58"/>
                              </a:cxn>
                              <a:cxn ang="0">
                                <a:pos x="122" y="71"/>
                              </a:cxn>
                              <a:cxn ang="0">
                                <a:pos x="117" y="57"/>
                              </a:cxn>
                              <a:cxn ang="0">
                                <a:pos x="95" y="79"/>
                              </a:cxn>
                              <a:cxn ang="0">
                                <a:pos x="100" y="202"/>
                              </a:cxn>
                              <a:cxn ang="0">
                                <a:pos x="0" y="330"/>
                              </a:cxn>
                            </a:cxnLst>
                            <a:rect l="0" t="0" r="r" b="b"/>
                            <a:pathLst>
                              <a:path w="1025" h="1082">
                                <a:moveTo>
                                  <a:pt x="0" y="330"/>
                                </a:moveTo>
                                <a:lnTo>
                                  <a:pt x="27" y="413"/>
                                </a:lnTo>
                                <a:lnTo>
                                  <a:pt x="23" y="547"/>
                                </a:lnTo>
                                <a:lnTo>
                                  <a:pt x="147" y="624"/>
                                </a:lnTo>
                                <a:lnTo>
                                  <a:pt x="197" y="678"/>
                                </a:lnTo>
                                <a:lnTo>
                                  <a:pt x="267" y="725"/>
                                </a:lnTo>
                                <a:lnTo>
                                  <a:pt x="295" y="757"/>
                                </a:lnTo>
                                <a:lnTo>
                                  <a:pt x="310" y="845"/>
                                </a:lnTo>
                                <a:lnTo>
                                  <a:pt x="329" y="967"/>
                                </a:lnTo>
                                <a:lnTo>
                                  <a:pt x="427" y="1082"/>
                                </a:lnTo>
                                <a:lnTo>
                                  <a:pt x="934" y="1049"/>
                                </a:lnTo>
                                <a:lnTo>
                                  <a:pt x="905" y="883"/>
                                </a:lnTo>
                                <a:lnTo>
                                  <a:pt x="923" y="708"/>
                                </a:lnTo>
                                <a:lnTo>
                                  <a:pt x="953" y="633"/>
                                </a:lnTo>
                                <a:lnTo>
                                  <a:pt x="950" y="561"/>
                                </a:lnTo>
                                <a:lnTo>
                                  <a:pt x="1013" y="404"/>
                                </a:lnTo>
                                <a:lnTo>
                                  <a:pt x="1025" y="362"/>
                                </a:lnTo>
                                <a:lnTo>
                                  <a:pt x="1006" y="357"/>
                                </a:lnTo>
                                <a:lnTo>
                                  <a:pt x="978" y="388"/>
                                </a:lnTo>
                                <a:lnTo>
                                  <a:pt x="960" y="472"/>
                                </a:lnTo>
                                <a:lnTo>
                                  <a:pt x="919" y="477"/>
                                </a:lnTo>
                                <a:lnTo>
                                  <a:pt x="899" y="526"/>
                                </a:lnTo>
                                <a:lnTo>
                                  <a:pt x="856" y="557"/>
                                </a:lnTo>
                                <a:lnTo>
                                  <a:pt x="863" y="506"/>
                                </a:lnTo>
                                <a:lnTo>
                                  <a:pt x="886" y="451"/>
                                </a:lnTo>
                                <a:lnTo>
                                  <a:pt x="918" y="434"/>
                                </a:lnTo>
                                <a:lnTo>
                                  <a:pt x="920" y="412"/>
                                </a:lnTo>
                                <a:lnTo>
                                  <a:pt x="864" y="265"/>
                                </a:lnTo>
                                <a:lnTo>
                                  <a:pt x="826" y="250"/>
                                </a:lnTo>
                                <a:lnTo>
                                  <a:pt x="811" y="218"/>
                                </a:lnTo>
                                <a:lnTo>
                                  <a:pt x="713" y="205"/>
                                </a:lnTo>
                                <a:lnTo>
                                  <a:pt x="502" y="150"/>
                                </a:lnTo>
                                <a:lnTo>
                                  <a:pt x="413" y="88"/>
                                </a:lnTo>
                                <a:lnTo>
                                  <a:pt x="364" y="66"/>
                                </a:lnTo>
                                <a:lnTo>
                                  <a:pt x="335" y="87"/>
                                </a:lnTo>
                                <a:lnTo>
                                  <a:pt x="327" y="85"/>
                                </a:lnTo>
                                <a:lnTo>
                                  <a:pt x="340" y="66"/>
                                </a:lnTo>
                                <a:lnTo>
                                  <a:pt x="341" y="38"/>
                                </a:lnTo>
                                <a:lnTo>
                                  <a:pt x="349" y="29"/>
                                </a:lnTo>
                                <a:lnTo>
                                  <a:pt x="350" y="10"/>
                                </a:lnTo>
                                <a:lnTo>
                                  <a:pt x="338" y="0"/>
                                </a:lnTo>
                                <a:lnTo>
                                  <a:pt x="220" y="56"/>
                                </a:lnTo>
                                <a:lnTo>
                                  <a:pt x="173" y="71"/>
                                </a:lnTo>
                                <a:lnTo>
                                  <a:pt x="156" y="73"/>
                                </a:lnTo>
                                <a:lnTo>
                                  <a:pt x="127" y="58"/>
                                </a:lnTo>
                                <a:lnTo>
                                  <a:pt x="122" y="71"/>
                                </a:lnTo>
                                <a:lnTo>
                                  <a:pt x="117" y="57"/>
                                </a:lnTo>
                                <a:lnTo>
                                  <a:pt x="95" y="79"/>
                                </a:lnTo>
                                <a:lnTo>
                                  <a:pt x="100" y="202"/>
                                </a:lnTo>
                                <a:lnTo>
                                  <a:pt x="0" y="330"/>
                                </a:lnTo>
                                <a:close/>
                              </a:path>
                            </a:pathLst>
                          </a:custGeom>
                          <a:solidFill>
                            <a:srgbClr val="DDDDDD"/>
                          </a:solidFill>
                          <a:ln w="9525">
                            <a:solidFill>
                              <a:srgbClr val="000000"/>
                            </a:solidFill>
                            <a:prstDash val="solid"/>
                            <a:round/>
                            <a:headEnd/>
                            <a:tailEnd/>
                          </a:ln>
                        </p:spPr>
                        <p:txBody>
                          <a:bodyPr/>
                          <a:lstStyle/>
                          <a:p>
                            <a:endParaRPr lang="en-US"/>
                          </a:p>
                        </p:txBody>
                      </p:sp>
                      <p:sp>
                        <p:nvSpPr>
                          <p:cNvPr id="23783" name="Freeform 231"/>
                          <p:cNvSpPr>
                            <a:spLocks/>
                          </p:cNvSpPr>
                          <p:nvPr/>
                        </p:nvSpPr>
                        <p:spPr bwMode="auto">
                          <a:xfrm>
                            <a:off x="1572" y="1666"/>
                            <a:ext cx="680" cy="564"/>
                          </a:xfrm>
                          <a:custGeom>
                            <a:avLst/>
                            <a:gdLst/>
                            <a:ahLst/>
                            <a:cxnLst>
                              <a:cxn ang="0">
                                <a:pos x="0" y="969"/>
                              </a:cxn>
                              <a:cxn ang="0">
                                <a:pos x="41" y="723"/>
                              </a:cxn>
                              <a:cxn ang="0">
                                <a:pos x="141" y="121"/>
                              </a:cxn>
                              <a:cxn ang="0">
                                <a:pos x="161" y="0"/>
                              </a:cxn>
                              <a:cxn ang="0">
                                <a:pos x="699" y="79"/>
                              </a:cxn>
                              <a:cxn ang="0">
                                <a:pos x="1361" y="149"/>
                              </a:cxn>
                              <a:cxn ang="0">
                                <a:pos x="1318" y="637"/>
                              </a:cxn>
                              <a:cxn ang="0">
                                <a:pos x="1273" y="1128"/>
                              </a:cxn>
                              <a:cxn ang="0">
                                <a:pos x="363" y="1025"/>
                              </a:cxn>
                              <a:cxn ang="0">
                                <a:pos x="0" y="969"/>
                              </a:cxn>
                            </a:cxnLst>
                            <a:rect l="0" t="0" r="r" b="b"/>
                            <a:pathLst>
                              <a:path w="1361" h="1128">
                                <a:moveTo>
                                  <a:pt x="0" y="969"/>
                                </a:moveTo>
                                <a:lnTo>
                                  <a:pt x="41" y="723"/>
                                </a:lnTo>
                                <a:lnTo>
                                  <a:pt x="141" y="121"/>
                                </a:lnTo>
                                <a:lnTo>
                                  <a:pt x="161" y="0"/>
                                </a:lnTo>
                                <a:lnTo>
                                  <a:pt x="699" y="79"/>
                                </a:lnTo>
                                <a:lnTo>
                                  <a:pt x="1361" y="149"/>
                                </a:lnTo>
                                <a:lnTo>
                                  <a:pt x="1318" y="637"/>
                                </a:lnTo>
                                <a:lnTo>
                                  <a:pt x="1273" y="1128"/>
                                </a:lnTo>
                                <a:lnTo>
                                  <a:pt x="363" y="1025"/>
                                </a:lnTo>
                                <a:lnTo>
                                  <a:pt x="0" y="969"/>
                                </a:lnTo>
                                <a:close/>
                              </a:path>
                            </a:pathLst>
                          </a:custGeom>
                          <a:solidFill>
                            <a:srgbClr val="DDDDDD"/>
                          </a:solidFill>
                          <a:ln w="9525">
                            <a:solidFill>
                              <a:srgbClr val="000000"/>
                            </a:solidFill>
                            <a:prstDash val="solid"/>
                            <a:round/>
                            <a:headEnd/>
                            <a:tailEnd/>
                          </a:ln>
                        </p:spPr>
                        <p:txBody>
                          <a:bodyPr/>
                          <a:lstStyle/>
                          <a:p>
                            <a:endParaRPr lang="en-US"/>
                          </a:p>
                        </p:txBody>
                      </p:sp>
                      <p:sp>
                        <p:nvSpPr>
                          <p:cNvPr id="23784" name="Freeform 232"/>
                          <p:cNvSpPr>
                            <a:spLocks/>
                          </p:cNvSpPr>
                          <p:nvPr/>
                        </p:nvSpPr>
                        <p:spPr bwMode="auto">
                          <a:xfrm>
                            <a:off x="449" y="3270"/>
                            <a:ext cx="937" cy="800"/>
                          </a:xfrm>
                          <a:custGeom>
                            <a:avLst/>
                            <a:gdLst/>
                            <a:ahLst/>
                            <a:cxnLst>
                              <a:cxn ang="0">
                                <a:pos x="155" y="1460"/>
                              </a:cxn>
                              <a:cxn ang="0">
                                <a:pos x="354" y="1343"/>
                              </a:cxn>
                              <a:cxn ang="0">
                                <a:pos x="364" y="1201"/>
                              </a:cxn>
                              <a:cxn ang="0">
                                <a:pos x="289" y="1192"/>
                              </a:cxn>
                              <a:cxn ang="0">
                                <a:pos x="149" y="1184"/>
                              </a:cxn>
                              <a:cxn ang="0">
                                <a:pos x="211" y="998"/>
                              </a:cxn>
                              <a:cxn ang="0">
                                <a:pos x="84" y="995"/>
                              </a:cxn>
                              <a:cxn ang="0">
                                <a:pos x="93" y="933"/>
                              </a:cxn>
                              <a:cxn ang="0">
                                <a:pos x="43" y="859"/>
                              </a:cxn>
                              <a:cxn ang="0">
                                <a:pos x="226" y="747"/>
                              </a:cxn>
                              <a:cxn ang="0">
                                <a:pos x="329" y="637"/>
                              </a:cxn>
                              <a:cxn ang="0">
                                <a:pos x="177" y="597"/>
                              </a:cxn>
                              <a:cxn ang="0">
                                <a:pos x="266" y="402"/>
                              </a:cxn>
                              <a:cxn ang="0">
                                <a:pos x="393" y="457"/>
                              </a:cxn>
                              <a:cxn ang="0">
                                <a:pos x="414" y="459"/>
                              </a:cxn>
                              <a:cxn ang="0">
                                <a:pos x="317" y="360"/>
                              </a:cxn>
                              <a:cxn ang="0">
                                <a:pos x="282" y="154"/>
                              </a:cxn>
                              <a:cxn ang="0">
                                <a:pos x="533" y="47"/>
                              </a:cxn>
                              <a:cxn ang="0">
                                <a:pos x="660" y="0"/>
                              </a:cxn>
                              <a:cxn ang="0">
                                <a:pos x="744" y="78"/>
                              </a:cxn>
                              <a:cxn ang="0">
                                <a:pos x="925" y="134"/>
                              </a:cxn>
                              <a:cxn ang="0">
                                <a:pos x="1092" y="166"/>
                              </a:cxn>
                              <a:cxn ang="0">
                                <a:pos x="1338" y="1151"/>
                              </a:cxn>
                              <a:cxn ang="0">
                                <a:pos x="1493" y="1182"/>
                              </a:cxn>
                              <a:cxn ang="0">
                                <a:pos x="1572" y="1206"/>
                              </a:cxn>
                              <a:cxn ang="0">
                                <a:pos x="1799" y="1447"/>
                              </a:cxn>
                              <a:cxn ang="0">
                                <a:pos x="1850" y="1600"/>
                              </a:cxn>
                              <a:cxn ang="0">
                                <a:pos x="1818" y="1542"/>
                              </a:cxn>
                              <a:cxn ang="0">
                                <a:pos x="1761" y="1524"/>
                              </a:cxn>
                              <a:cxn ang="0">
                                <a:pos x="1745" y="1482"/>
                              </a:cxn>
                              <a:cxn ang="0">
                                <a:pos x="1721" y="1444"/>
                              </a:cxn>
                              <a:cxn ang="0">
                                <a:pos x="1654" y="1395"/>
                              </a:cxn>
                              <a:cxn ang="0">
                                <a:pos x="1621" y="1314"/>
                              </a:cxn>
                              <a:cxn ang="0">
                                <a:pos x="1592" y="1297"/>
                              </a:cxn>
                              <a:cxn ang="0">
                                <a:pos x="1534" y="1206"/>
                              </a:cxn>
                              <a:cxn ang="0">
                                <a:pos x="1630" y="1341"/>
                              </a:cxn>
                              <a:cxn ang="0">
                                <a:pos x="1630" y="1395"/>
                              </a:cxn>
                              <a:cxn ang="0">
                                <a:pos x="1608" y="1420"/>
                              </a:cxn>
                              <a:cxn ang="0">
                                <a:pos x="1550" y="1299"/>
                              </a:cxn>
                              <a:cxn ang="0">
                                <a:pos x="1499" y="1254"/>
                              </a:cxn>
                              <a:cxn ang="0">
                                <a:pos x="1483" y="1304"/>
                              </a:cxn>
                              <a:cxn ang="0">
                                <a:pos x="1318" y="1169"/>
                              </a:cxn>
                              <a:cxn ang="0">
                                <a:pos x="1253" y="1184"/>
                              </a:cxn>
                              <a:cxn ang="0">
                                <a:pos x="1026" y="1136"/>
                              </a:cxn>
                              <a:cxn ang="0">
                                <a:pos x="978" y="1093"/>
                              </a:cxn>
                              <a:cxn ang="0">
                                <a:pos x="903" y="1069"/>
                              </a:cxn>
                              <a:cxn ang="0">
                                <a:pos x="894" y="1087"/>
                              </a:cxn>
                              <a:cxn ang="0">
                                <a:pos x="955" y="1182"/>
                              </a:cxn>
                              <a:cxn ang="0">
                                <a:pos x="845" y="1156"/>
                              </a:cxn>
                              <a:cxn ang="0">
                                <a:pos x="817" y="1187"/>
                              </a:cxn>
                              <a:cxn ang="0">
                                <a:pos x="726" y="1227"/>
                              </a:cxn>
                              <a:cxn ang="0">
                                <a:pos x="739" y="1182"/>
                              </a:cxn>
                              <a:cxn ang="0">
                                <a:pos x="843" y="1010"/>
                              </a:cxn>
                              <a:cxn ang="0">
                                <a:pos x="670" y="1117"/>
                              </a:cxn>
                              <a:cxn ang="0">
                                <a:pos x="602" y="1264"/>
                              </a:cxn>
                              <a:cxn ang="0">
                                <a:pos x="214" y="1489"/>
                              </a:cxn>
                              <a:cxn ang="0">
                                <a:pos x="50" y="1532"/>
                              </a:cxn>
                            </a:cxnLst>
                            <a:rect l="0" t="0" r="r" b="b"/>
                            <a:pathLst>
                              <a:path w="1873" h="1600">
                                <a:moveTo>
                                  <a:pt x="0" y="1524"/>
                                </a:moveTo>
                                <a:lnTo>
                                  <a:pt x="17" y="1502"/>
                                </a:lnTo>
                                <a:lnTo>
                                  <a:pt x="31" y="1509"/>
                                </a:lnTo>
                                <a:lnTo>
                                  <a:pt x="107" y="1450"/>
                                </a:lnTo>
                                <a:lnTo>
                                  <a:pt x="155" y="1460"/>
                                </a:lnTo>
                                <a:lnTo>
                                  <a:pt x="169" y="1480"/>
                                </a:lnTo>
                                <a:lnTo>
                                  <a:pt x="169" y="1460"/>
                                </a:lnTo>
                                <a:lnTo>
                                  <a:pt x="214" y="1428"/>
                                </a:lnTo>
                                <a:lnTo>
                                  <a:pt x="290" y="1398"/>
                                </a:lnTo>
                                <a:lnTo>
                                  <a:pt x="354" y="1343"/>
                                </a:lnTo>
                                <a:lnTo>
                                  <a:pt x="372" y="1349"/>
                                </a:lnTo>
                                <a:lnTo>
                                  <a:pt x="385" y="1278"/>
                                </a:lnTo>
                                <a:lnTo>
                                  <a:pt x="423" y="1227"/>
                                </a:lnTo>
                                <a:lnTo>
                                  <a:pt x="354" y="1229"/>
                                </a:lnTo>
                                <a:lnTo>
                                  <a:pt x="364" y="1201"/>
                                </a:lnTo>
                                <a:lnTo>
                                  <a:pt x="386" y="1201"/>
                                </a:lnTo>
                                <a:lnTo>
                                  <a:pt x="364" y="1187"/>
                                </a:lnTo>
                                <a:lnTo>
                                  <a:pt x="329" y="1221"/>
                                </a:lnTo>
                                <a:lnTo>
                                  <a:pt x="329" y="1247"/>
                                </a:lnTo>
                                <a:lnTo>
                                  <a:pt x="289" y="1192"/>
                                </a:lnTo>
                                <a:lnTo>
                                  <a:pt x="275" y="1201"/>
                                </a:lnTo>
                                <a:lnTo>
                                  <a:pt x="256" y="1171"/>
                                </a:lnTo>
                                <a:lnTo>
                                  <a:pt x="204" y="1199"/>
                                </a:lnTo>
                                <a:lnTo>
                                  <a:pt x="189" y="1199"/>
                                </a:lnTo>
                                <a:lnTo>
                                  <a:pt x="149" y="1184"/>
                                </a:lnTo>
                                <a:lnTo>
                                  <a:pt x="192" y="1146"/>
                                </a:lnTo>
                                <a:lnTo>
                                  <a:pt x="177" y="1137"/>
                                </a:lnTo>
                                <a:lnTo>
                                  <a:pt x="195" y="1111"/>
                                </a:lnTo>
                                <a:lnTo>
                                  <a:pt x="185" y="1038"/>
                                </a:lnTo>
                                <a:lnTo>
                                  <a:pt x="211" y="998"/>
                                </a:lnTo>
                                <a:lnTo>
                                  <a:pt x="169" y="1025"/>
                                </a:lnTo>
                                <a:lnTo>
                                  <a:pt x="175" y="1048"/>
                                </a:lnTo>
                                <a:lnTo>
                                  <a:pt x="139" y="1069"/>
                                </a:lnTo>
                                <a:lnTo>
                                  <a:pt x="93" y="1051"/>
                                </a:lnTo>
                                <a:lnTo>
                                  <a:pt x="84" y="995"/>
                                </a:lnTo>
                                <a:lnTo>
                                  <a:pt x="53" y="965"/>
                                </a:lnTo>
                                <a:lnTo>
                                  <a:pt x="53" y="948"/>
                                </a:lnTo>
                                <a:lnTo>
                                  <a:pt x="70" y="948"/>
                                </a:lnTo>
                                <a:lnTo>
                                  <a:pt x="76" y="936"/>
                                </a:lnTo>
                                <a:lnTo>
                                  <a:pt x="93" y="933"/>
                                </a:lnTo>
                                <a:lnTo>
                                  <a:pt x="76" y="928"/>
                                </a:lnTo>
                                <a:lnTo>
                                  <a:pt x="92" y="917"/>
                                </a:lnTo>
                                <a:lnTo>
                                  <a:pt x="75" y="897"/>
                                </a:lnTo>
                                <a:lnTo>
                                  <a:pt x="66" y="907"/>
                                </a:lnTo>
                                <a:lnTo>
                                  <a:pt x="43" y="859"/>
                                </a:lnTo>
                                <a:lnTo>
                                  <a:pt x="55" y="822"/>
                                </a:lnTo>
                                <a:lnTo>
                                  <a:pt x="144" y="767"/>
                                </a:lnTo>
                                <a:lnTo>
                                  <a:pt x="167" y="729"/>
                                </a:lnTo>
                                <a:lnTo>
                                  <a:pt x="183" y="717"/>
                                </a:lnTo>
                                <a:lnTo>
                                  <a:pt x="226" y="747"/>
                                </a:lnTo>
                                <a:lnTo>
                                  <a:pt x="256" y="737"/>
                                </a:lnTo>
                                <a:lnTo>
                                  <a:pt x="270" y="715"/>
                                </a:lnTo>
                                <a:lnTo>
                                  <a:pt x="329" y="729"/>
                                </a:lnTo>
                                <a:lnTo>
                                  <a:pt x="348" y="661"/>
                                </a:lnTo>
                                <a:lnTo>
                                  <a:pt x="329" y="637"/>
                                </a:lnTo>
                                <a:lnTo>
                                  <a:pt x="372" y="611"/>
                                </a:lnTo>
                                <a:lnTo>
                                  <a:pt x="329" y="600"/>
                                </a:lnTo>
                                <a:lnTo>
                                  <a:pt x="275" y="634"/>
                                </a:lnTo>
                                <a:lnTo>
                                  <a:pt x="270" y="600"/>
                                </a:lnTo>
                                <a:lnTo>
                                  <a:pt x="177" y="597"/>
                                </a:lnTo>
                                <a:lnTo>
                                  <a:pt x="136" y="557"/>
                                </a:lnTo>
                                <a:lnTo>
                                  <a:pt x="132" y="491"/>
                                </a:lnTo>
                                <a:lnTo>
                                  <a:pt x="160" y="509"/>
                                </a:lnTo>
                                <a:lnTo>
                                  <a:pt x="93" y="437"/>
                                </a:lnTo>
                                <a:lnTo>
                                  <a:pt x="266" y="402"/>
                                </a:lnTo>
                                <a:lnTo>
                                  <a:pt x="290" y="410"/>
                                </a:lnTo>
                                <a:lnTo>
                                  <a:pt x="270" y="437"/>
                                </a:lnTo>
                                <a:lnTo>
                                  <a:pt x="358" y="481"/>
                                </a:lnTo>
                                <a:lnTo>
                                  <a:pt x="395" y="470"/>
                                </a:lnTo>
                                <a:lnTo>
                                  <a:pt x="393" y="457"/>
                                </a:lnTo>
                                <a:lnTo>
                                  <a:pt x="364" y="446"/>
                                </a:lnTo>
                                <a:lnTo>
                                  <a:pt x="343" y="387"/>
                                </a:lnTo>
                                <a:lnTo>
                                  <a:pt x="367" y="407"/>
                                </a:lnTo>
                                <a:lnTo>
                                  <a:pt x="377" y="437"/>
                                </a:lnTo>
                                <a:lnTo>
                                  <a:pt x="414" y="459"/>
                                </a:lnTo>
                                <a:lnTo>
                                  <a:pt x="453" y="459"/>
                                </a:lnTo>
                                <a:lnTo>
                                  <a:pt x="445" y="436"/>
                                </a:lnTo>
                                <a:lnTo>
                                  <a:pt x="381" y="424"/>
                                </a:lnTo>
                                <a:lnTo>
                                  <a:pt x="388" y="387"/>
                                </a:lnTo>
                                <a:lnTo>
                                  <a:pt x="317" y="360"/>
                                </a:lnTo>
                                <a:lnTo>
                                  <a:pt x="317" y="308"/>
                                </a:lnTo>
                                <a:lnTo>
                                  <a:pt x="290" y="274"/>
                                </a:lnTo>
                                <a:lnTo>
                                  <a:pt x="240" y="208"/>
                                </a:lnTo>
                                <a:lnTo>
                                  <a:pt x="259" y="205"/>
                                </a:lnTo>
                                <a:lnTo>
                                  <a:pt x="282" y="154"/>
                                </a:lnTo>
                                <a:lnTo>
                                  <a:pt x="348" y="178"/>
                                </a:lnTo>
                                <a:lnTo>
                                  <a:pt x="394" y="152"/>
                                </a:lnTo>
                                <a:lnTo>
                                  <a:pt x="468" y="68"/>
                                </a:lnTo>
                                <a:lnTo>
                                  <a:pt x="488" y="78"/>
                                </a:lnTo>
                                <a:lnTo>
                                  <a:pt x="533" y="47"/>
                                </a:lnTo>
                                <a:lnTo>
                                  <a:pt x="536" y="73"/>
                                </a:lnTo>
                                <a:lnTo>
                                  <a:pt x="555" y="70"/>
                                </a:lnTo>
                                <a:lnTo>
                                  <a:pt x="546" y="54"/>
                                </a:lnTo>
                                <a:lnTo>
                                  <a:pt x="611" y="45"/>
                                </a:lnTo>
                                <a:lnTo>
                                  <a:pt x="660" y="0"/>
                                </a:lnTo>
                                <a:lnTo>
                                  <a:pt x="693" y="30"/>
                                </a:lnTo>
                                <a:lnTo>
                                  <a:pt x="680" y="68"/>
                                </a:lnTo>
                                <a:lnTo>
                                  <a:pt x="707" y="70"/>
                                </a:lnTo>
                                <a:lnTo>
                                  <a:pt x="711" y="36"/>
                                </a:lnTo>
                                <a:lnTo>
                                  <a:pt x="744" y="78"/>
                                </a:lnTo>
                                <a:lnTo>
                                  <a:pt x="795" y="78"/>
                                </a:lnTo>
                                <a:lnTo>
                                  <a:pt x="805" y="115"/>
                                </a:lnTo>
                                <a:lnTo>
                                  <a:pt x="903" y="124"/>
                                </a:lnTo>
                                <a:lnTo>
                                  <a:pt x="903" y="145"/>
                                </a:lnTo>
                                <a:lnTo>
                                  <a:pt x="925" y="134"/>
                                </a:lnTo>
                                <a:lnTo>
                                  <a:pt x="948" y="164"/>
                                </a:lnTo>
                                <a:lnTo>
                                  <a:pt x="998" y="154"/>
                                </a:lnTo>
                                <a:lnTo>
                                  <a:pt x="1048" y="178"/>
                                </a:lnTo>
                                <a:lnTo>
                                  <a:pt x="1092" y="154"/>
                                </a:lnTo>
                                <a:lnTo>
                                  <a:pt x="1092" y="166"/>
                                </a:lnTo>
                                <a:lnTo>
                                  <a:pt x="1111" y="162"/>
                                </a:lnTo>
                                <a:lnTo>
                                  <a:pt x="1186" y="199"/>
                                </a:lnTo>
                                <a:lnTo>
                                  <a:pt x="1253" y="1131"/>
                                </a:lnTo>
                                <a:lnTo>
                                  <a:pt x="1345" y="1126"/>
                                </a:lnTo>
                                <a:lnTo>
                                  <a:pt x="1338" y="1151"/>
                                </a:lnTo>
                                <a:lnTo>
                                  <a:pt x="1368" y="1171"/>
                                </a:lnTo>
                                <a:lnTo>
                                  <a:pt x="1426" y="1220"/>
                                </a:lnTo>
                                <a:lnTo>
                                  <a:pt x="1432" y="1247"/>
                                </a:lnTo>
                                <a:lnTo>
                                  <a:pt x="1479" y="1217"/>
                                </a:lnTo>
                                <a:lnTo>
                                  <a:pt x="1493" y="1182"/>
                                </a:lnTo>
                                <a:lnTo>
                                  <a:pt x="1518" y="1163"/>
                                </a:lnTo>
                                <a:lnTo>
                                  <a:pt x="1523" y="1160"/>
                                </a:lnTo>
                                <a:lnTo>
                                  <a:pt x="1553" y="1182"/>
                                </a:lnTo>
                                <a:lnTo>
                                  <a:pt x="1552" y="1201"/>
                                </a:lnTo>
                                <a:lnTo>
                                  <a:pt x="1572" y="1206"/>
                                </a:lnTo>
                                <a:lnTo>
                                  <a:pt x="1584" y="1214"/>
                                </a:lnTo>
                                <a:lnTo>
                                  <a:pt x="1592" y="1230"/>
                                </a:lnTo>
                                <a:lnTo>
                                  <a:pt x="1622" y="1250"/>
                                </a:lnTo>
                                <a:lnTo>
                                  <a:pt x="1759" y="1439"/>
                                </a:lnTo>
                                <a:lnTo>
                                  <a:pt x="1799" y="1447"/>
                                </a:lnTo>
                                <a:lnTo>
                                  <a:pt x="1868" y="1474"/>
                                </a:lnTo>
                                <a:lnTo>
                                  <a:pt x="1873" y="1489"/>
                                </a:lnTo>
                                <a:lnTo>
                                  <a:pt x="1858" y="1502"/>
                                </a:lnTo>
                                <a:lnTo>
                                  <a:pt x="1864" y="1534"/>
                                </a:lnTo>
                                <a:lnTo>
                                  <a:pt x="1850" y="1600"/>
                                </a:lnTo>
                                <a:lnTo>
                                  <a:pt x="1842" y="1585"/>
                                </a:lnTo>
                                <a:lnTo>
                                  <a:pt x="1829" y="1599"/>
                                </a:lnTo>
                                <a:lnTo>
                                  <a:pt x="1816" y="1585"/>
                                </a:lnTo>
                                <a:lnTo>
                                  <a:pt x="1838" y="1569"/>
                                </a:lnTo>
                                <a:lnTo>
                                  <a:pt x="1818" y="1542"/>
                                </a:lnTo>
                                <a:lnTo>
                                  <a:pt x="1818" y="1531"/>
                                </a:lnTo>
                                <a:lnTo>
                                  <a:pt x="1799" y="1486"/>
                                </a:lnTo>
                                <a:lnTo>
                                  <a:pt x="1788" y="1486"/>
                                </a:lnTo>
                                <a:lnTo>
                                  <a:pt x="1761" y="1501"/>
                                </a:lnTo>
                                <a:lnTo>
                                  <a:pt x="1761" y="1524"/>
                                </a:lnTo>
                                <a:lnTo>
                                  <a:pt x="1738" y="1532"/>
                                </a:lnTo>
                                <a:lnTo>
                                  <a:pt x="1738" y="1524"/>
                                </a:lnTo>
                                <a:lnTo>
                                  <a:pt x="1753" y="1500"/>
                                </a:lnTo>
                                <a:lnTo>
                                  <a:pt x="1759" y="1474"/>
                                </a:lnTo>
                                <a:lnTo>
                                  <a:pt x="1745" y="1482"/>
                                </a:lnTo>
                                <a:lnTo>
                                  <a:pt x="1738" y="1502"/>
                                </a:lnTo>
                                <a:lnTo>
                                  <a:pt x="1686" y="1474"/>
                                </a:lnTo>
                                <a:lnTo>
                                  <a:pt x="1693" y="1464"/>
                                </a:lnTo>
                                <a:lnTo>
                                  <a:pt x="1714" y="1464"/>
                                </a:lnTo>
                                <a:lnTo>
                                  <a:pt x="1721" y="1444"/>
                                </a:lnTo>
                                <a:lnTo>
                                  <a:pt x="1738" y="1439"/>
                                </a:lnTo>
                                <a:lnTo>
                                  <a:pt x="1734" y="1428"/>
                                </a:lnTo>
                                <a:lnTo>
                                  <a:pt x="1712" y="1428"/>
                                </a:lnTo>
                                <a:lnTo>
                                  <a:pt x="1705" y="1398"/>
                                </a:lnTo>
                                <a:lnTo>
                                  <a:pt x="1654" y="1395"/>
                                </a:lnTo>
                                <a:lnTo>
                                  <a:pt x="1640" y="1360"/>
                                </a:lnTo>
                                <a:lnTo>
                                  <a:pt x="1654" y="1327"/>
                                </a:lnTo>
                                <a:lnTo>
                                  <a:pt x="1636" y="1327"/>
                                </a:lnTo>
                                <a:lnTo>
                                  <a:pt x="1630" y="1306"/>
                                </a:lnTo>
                                <a:lnTo>
                                  <a:pt x="1621" y="1314"/>
                                </a:lnTo>
                                <a:lnTo>
                                  <a:pt x="1612" y="1305"/>
                                </a:lnTo>
                                <a:lnTo>
                                  <a:pt x="1622" y="1277"/>
                                </a:lnTo>
                                <a:lnTo>
                                  <a:pt x="1612" y="1273"/>
                                </a:lnTo>
                                <a:lnTo>
                                  <a:pt x="1609" y="1289"/>
                                </a:lnTo>
                                <a:lnTo>
                                  <a:pt x="1592" y="1297"/>
                                </a:lnTo>
                                <a:lnTo>
                                  <a:pt x="1572" y="1286"/>
                                </a:lnTo>
                                <a:lnTo>
                                  <a:pt x="1572" y="1258"/>
                                </a:lnTo>
                                <a:lnTo>
                                  <a:pt x="1545" y="1228"/>
                                </a:lnTo>
                                <a:lnTo>
                                  <a:pt x="1548" y="1208"/>
                                </a:lnTo>
                                <a:lnTo>
                                  <a:pt x="1534" y="1206"/>
                                </a:lnTo>
                                <a:lnTo>
                                  <a:pt x="1534" y="1182"/>
                                </a:lnTo>
                                <a:lnTo>
                                  <a:pt x="1532" y="1187"/>
                                </a:lnTo>
                                <a:lnTo>
                                  <a:pt x="1542" y="1247"/>
                                </a:lnTo>
                                <a:lnTo>
                                  <a:pt x="1564" y="1289"/>
                                </a:lnTo>
                                <a:lnTo>
                                  <a:pt x="1630" y="1341"/>
                                </a:lnTo>
                                <a:lnTo>
                                  <a:pt x="1630" y="1349"/>
                                </a:lnTo>
                                <a:lnTo>
                                  <a:pt x="1616" y="1343"/>
                                </a:lnTo>
                                <a:lnTo>
                                  <a:pt x="1614" y="1360"/>
                                </a:lnTo>
                                <a:lnTo>
                                  <a:pt x="1622" y="1360"/>
                                </a:lnTo>
                                <a:lnTo>
                                  <a:pt x="1630" y="1395"/>
                                </a:lnTo>
                                <a:lnTo>
                                  <a:pt x="1677" y="1413"/>
                                </a:lnTo>
                                <a:lnTo>
                                  <a:pt x="1696" y="1450"/>
                                </a:lnTo>
                                <a:lnTo>
                                  <a:pt x="1646" y="1464"/>
                                </a:lnTo>
                                <a:lnTo>
                                  <a:pt x="1622" y="1524"/>
                                </a:lnTo>
                                <a:lnTo>
                                  <a:pt x="1608" y="1420"/>
                                </a:lnTo>
                                <a:lnTo>
                                  <a:pt x="1600" y="1413"/>
                                </a:lnTo>
                                <a:lnTo>
                                  <a:pt x="1594" y="1390"/>
                                </a:lnTo>
                                <a:lnTo>
                                  <a:pt x="1606" y="1382"/>
                                </a:lnTo>
                                <a:lnTo>
                                  <a:pt x="1564" y="1299"/>
                                </a:lnTo>
                                <a:lnTo>
                                  <a:pt x="1550" y="1299"/>
                                </a:lnTo>
                                <a:lnTo>
                                  <a:pt x="1534" y="1286"/>
                                </a:lnTo>
                                <a:lnTo>
                                  <a:pt x="1527" y="1289"/>
                                </a:lnTo>
                                <a:lnTo>
                                  <a:pt x="1517" y="1278"/>
                                </a:lnTo>
                                <a:lnTo>
                                  <a:pt x="1508" y="1230"/>
                                </a:lnTo>
                                <a:lnTo>
                                  <a:pt x="1499" y="1254"/>
                                </a:lnTo>
                                <a:lnTo>
                                  <a:pt x="1465" y="1238"/>
                                </a:lnTo>
                                <a:lnTo>
                                  <a:pt x="1458" y="1250"/>
                                </a:lnTo>
                                <a:lnTo>
                                  <a:pt x="1503" y="1277"/>
                                </a:lnTo>
                                <a:lnTo>
                                  <a:pt x="1480" y="1286"/>
                                </a:lnTo>
                                <a:lnTo>
                                  <a:pt x="1483" y="1304"/>
                                </a:lnTo>
                                <a:lnTo>
                                  <a:pt x="1448" y="1292"/>
                                </a:lnTo>
                                <a:lnTo>
                                  <a:pt x="1404" y="1247"/>
                                </a:lnTo>
                                <a:lnTo>
                                  <a:pt x="1336" y="1214"/>
                                </a:lnTo>
                                <a:lnTo>
                                  <a:pt x="1289" y="1214"/>
                                </a:lnTo>
                                <a:lnTo>
                                  <a:pt x="1318" y="1169"/>
                                </a:lnTo>
                                <a:lnTo>
                                  <a:pt x="1336" y="1187"/>
                                </a:lnTo>
                                <a:lnTo>
                                  <a:pt x="1338" y="1169"/>
                                </a:lnTo>
                                <a:lnTo>
                                  <a:pt x="1312" y="1146"/>
                                </a:lnTo>
                                <a:lnTo>
                                  <a:pt x="1297" y="1182"/>
                                </a:lnTo>
                                <a:lnTo>
                                  <a:pt x="1253" y="1184"/>
                                </a:lnTo>
                                <a:lnTo>
                                  <a:pt x="1083" y="1171"/>
                                </a:lnTo>
                                <a:lnTo>
                                  <a:pt x="1090" y="1142"/>
                                </a:lnTo>
                                <a:lnTo>
                                  <a:pt x="1074" y="1146"/>
                                </a:lnTo>
                                <a:lnTo>
                                  <a:pt x="1052" y="1123"/>
                                </a:lnTo>
                                <a:lnTo>
                                  <a:pt x="1026" y="1136"/>
                                </a:lnTo>
                                <a:lnTo>
                                  <a:pt x="1016" y="1117"/>
                                </a:lnTo>
                                <a:lnTo>
                                  <a:pt x="968" y="1137"/>
                                </a:lnTo>
                                <a:lnTo>
                                  <a:pt x="968" y="1126"/>
                                </a:lnTo>
                                <a:lnTo>
                                  <a:pt x="989" y="1095"/>
                                </a:lnTo>
                                <a:lnTo>
                                  <a:pt x="978" y="1093"/>
                                </a:lnTo>
                                <a:lnTo>
                                  <a:pt x="989" y="1079"/>
                                </a:lnTo>
                                <a:lnTo>
                                  <a:pt x="940" y="1089"/>
                                </a:lnTo>
                                <a:lnTo>
                                  <a:pt x="925" y="1070"/>
                                </a:lnTo>
                                <a:lnTo>
                                  <a:pt x="904" y="1079"/>
                                </a:lnTo>
                                <a:lnTo>
                                  <a:pt x="903" y="1069"/>
                                </a:lnTo>
                                <a:lnTo>
                                  <a:pt x="912" y="1051"/>
                                </a:lnTo>
                                <a:lnTo>
                                  <a:pt x="886" y="1065"/>
                                </a:lnTo>
                                <a:lnTo>
                                  <a:pt x="890" y="1070"/>
                                </a:lnTo>
                                <a:lnTo>
                                  <a:pt x="875" y="1088"/>
                                </a:lnTo>
                                <a:lnTo>
                                  <a:pt x="894" y="1087"/>
                                </a:lnTo>
                                <a:lnTo>
                                  <a:pt x="886" y="1111"/>
                                </a:lnTo>
                                <a:lnTo>
                                  <a:pt x="904" y="1117"/>
                                </a:lnTo>
                                <a:lnTo>
                                  <a:pt x="928" y="1136"/>
                                </a:lnTo>
                                <a:lnTo>
                                  <a:pt x="956" y="1117"/>
                                </a:lnTo>
                                <a:lnTo>
                                  <a:pt x="955" y="1182"/>
                                </a:lnTo>
                                <a:lnTo>
                                  <a:pt x="904" y="1182"/>
                                </a:lnTo>
                                <a:lnTo>
                                  <a:pt x="904" y="1169"/>
                                </a:lnTo>
                                <a:lnTo>
                                  <a:pt x="886" y="1156"/>
                                </a:lnTo>
                                <a:lnTo>
                                  <a:pt x="848" y="1171"/>
                                </a:lnTo>
                                <a:lnTo>
                                  <a:pt x="845" y="1156"/>
                                </a:lnTo>
                                <a:lnTo>
                                  <a:pt x="830" y="1171"/>
                                </a:lnTo>
                                <a:lnTo>
                                  <a:pt x="829" y="1151"/>
                                </a:lnTo>
                                <a:lnTo>
                                  <a:pt x="801" y="1146"/>
                                </a:lnTo>
                                <a:lnTo>
                                  <a:pt x="820" y="1182"/>
                                </a:lnTo>
                                <a:lnTo>
                                  <a:pt x="817" y="1187"/>
                                </a:lnTo>
                                <a:lnTo>
                                  <a:pt x="805" y="1182"/>
                                </a:lnTo>
                                <a:lnTo>
                                  <a:pt x="772" y="1201"/>
                                </a:lnTo>
                                <a:lnTo>
                                  <a:pt x="764" y="1199"/>
                                </a:lnTo>
                                <a:lnTo>
                                  <a:pt x="739" y="1238"/>
                                </a:lnTo>
                                <a:lnTo>
                                  <a:pt x="726" y="1227"/>
                                </a:lnTo>
                                <a:lnTo>
                                  <a:pt x="717" y="1230"/>
                                </a:lnTo>
                                <a:lnTo>
                                  <a:pt x="693" y="1229"/>
                                </a:lnTo>
                                <a:lnTo>
                                  <a:pt x="688" y="1207"/>
                                </a:lnTo>
                                <a:lnTo>
                                  <a:pt x="721" y="1207"/>
                                </a:lnTo>
                                <a:lnTo>
                                  <a:pt x="739" y="1182"/>
                                </a:lnTo>
                                <a:lnTo>
                                  <a:pt x="688" y="1182"/>
                                </a:lnTo>
                                <a:lnTo>
                                  <a:pt x="730" y="1078"/>
                                </a:lnTo>
                                <a:lnTo>
                                  <a:pt x="806" y="1061"/>
                                </a:lnTo>
                                <a:lnTo>
                                  <a:pt x="796" y="1038"/>
                                </a:lnTo>
                                <a:lnTo>
                                  <a:pt x="843" y="1010"/>
                                </a:lnTo>
                                <a:lnTo>
                                  <a:pt x="780" y="1027"/>
                                </a:lnTo>
                                <a:lnTo>
                                  <a:pt x="794" y="973"/>
                                </a:lnTo>
                                <a:lnTo>
                                  <a:pt x="764" y="1038"/>
                                </a:lnTo>
                                <a:lnTo>
                                  <a:pt x="721" y="1056"/>
                                </a:lnTo>
                                <a:lnTo>
                                  <a:pt x="670" y="1117"/>
                                </a:lnTo>
                                <a:lnTo>
                                  <a:pt x="639" y="1117"/>
                                </a:lnTo>
                                <a:lnTo>
                                  <a:pt x="659" y="1151"/>
                                </a:lnTo>
                                <a:lnTo>
                                  <a:pt x="574" y="1220"/>
                                </a:lnTo>
                                <a:lnTo>
                                  <a:pt x="606" y="1230"/>
                                </a:lnTo>
                                <a:lnTo>
                                  <a:pt x="602" y="1264"/>
                                </a:lnTo>
                                <a:lnTo>
                                  <a:pt x="412" y="1410"/>
                                </a:lnTo>
                                <a:lnTo>
                                  <a:pt x="272" y="1447"/>
                                </a:lnTo>
                                <a:lnTo>
                                  <a:pt x="317" y="1464"/>
                                </a:lnTo>
                                <a:lnTo>
                                  <a:pt x="228" y="1511"/>
                                </a:lnTo>
                                <a:lnTo>
                                  <a:pt x="214" y="1489"/>
                                </a:lnTo>
                                <a:lnTo>
                                  <a:pt x="160" y="1511"/>
                                </a:lnTo>
                                <a:lnTo>
                                  <a:pt x="119" y="1511"/>
                                </a:lnTo>
                                <a:lnTo>
                                  <a:pt x="120" y="1486"/>
                                </a:lnTo>
                                <a:lnTo>
                                  <a:pt x="66" y="1541"/>
                                </a:lnTo>
                                <a:lnTo>
                                  <a:pt x="50" y="1532"/>
                                </a:lnTo>
                                <a:lnTo>
                                  <a:pt x="50" y="1510"/>
                                </a:lnTo>
                                <a:lnTo>
                                  <a:pt x="37" y="1532"/>
                                </a:lnTo>
                                <a:lnTo>
                                  <a:pt x="0" y="1524"/>
                                </a:lnTo>
                                <a:close/>
                              </a:path>
                            </a:pathLst>
                          </a:custGeom>
                          <a:solidFill>
                            <a:srgbClr val="DDDDDD"/>
                          </a:solidFill>
                          <a:ln w="1588">
                            <a:solidFill>
                              <a:srgbClr val="000000"/>
                            </a:solidFill>
                            <a:prstDash val="solid"/>
                            <a:round/>
                            <a:headEnd/>
                            <a:tailEnd/>
                          </a:ln>
                        </p:spPr>
                        <p:txBody>
                          <a:bodyPr/>
                          <a:lstStyle/>
                          <a:p>
                            <a:endParaRPr lang="en-US"/>
                          </a:p>
                        </p:txBody>
                      </p:sp>
                    </p:grpSp>
                  </p:grpSp>
                </p:grpSp>
                <p:sp>
                  <p:nvSpPr>
                    <p:cNvPr id="23785" name="Freeform 233"/>
                    <p:cNvSpPr>
                      <a:spLocks/>
                    </p:cNvSpPr>
                    <p:nvPr/>
                  </p:nvSpPr>
                  <p:spPr bwMode="auto">
                    <a:xfrm>
                      <a:off x="698" y="3920"/>
                      <a:ext cx="95" cy="93"/>
                    </a:xfrm>
                    <a:custGeom>
                      <a:avLst/>
                      <a:gdLst/>
                      <a:ahLst/>
                      <a:cxnLst>
                        <a:cxn ang="0">
                          <a:pos x="0" y="187"/>
                        </a:cxn>
                        <a:cxn ang="0">
                          <a:pos x="56" y="140"/>
                        </a:cxn>
                        <a:cxn ang="0">
                          <a:pos x="19" y="73"/>
                        </a:cxn>
                        <a:cxn ang="0">
                          <a:pos x="66" y="96"/>
                        </a:cxn>
                        <a:cxn ang="0">
                          <a:pos x="142" y="0"/>
                        </a:cxn>
                        <a:cxn ang="0">
                          <a:pos x="190" y="13"/>
                        </a:cxn>
                        <a:cxn ang="0">
                          <a:pos x="147" y="100"/>
                        </a:cxn>
                        <a:cxn ang="0">
                          <a:pos x="0" y="187"/>
                        </a:cxn>
                      </a:cxnLst>
                      <a:rect l="0" t="0" r="r" b="b"/>
                      <a:pathLst>
                        <a:path w="190" h="187">
                          <a:moveTo>
                            <a:pt x="0" y="187"/>
                          </a:moveTo>
                          <a:lnTo>
                            <a:pt x="56" y="140"/>
                          </a:lnTo>
                          <a:lnTo>
                            <a:pt x="19" y="73"/>
                          </a:lnTo>
                          <a:lnTo>
                            <a:pt x="66" y="96"/>
                          </a:lnTo>
                          <a:lnTo>
                            <a:pt x="142" y="0"/>
                          </a:lnTo>
                          <a:lnTo>
                            <a:pt x="190" y="13"/>
                          </a:lnTo>
                          <a:lnTo>
                            <a:pt x="147" y="100"/>
                          </a:lnTo>
                          <a:lnTo>
                            <a:pt x="0" y="187"/>
                          </a:lnTo>
                          <a:close/>
                        </a:path>
                      </a:pathLst>
                    </a:custGeom>
                    <a:solidFill>
                      <a:srgbClr val="DDDDDD"/>
                    </a:solidFill>
                    <a:ln w="1588">
                      <a:solidFill>
                        <a:srgbClr val="000000"/>
                      </a:solidFill>
                      <a:prstDash val="solid"/>
                      <a:round/>
                      <a:headEnd/>
                      <a:tailEnd/>
                    </a:ln>
                  </p:spPr>
                  <p:txBody>
                    <a:bodyPr/>
                    <a:lstStyle/>
                    <a:p>
                      <a:endParaRPr lang="en-US"/>
                    </a:p>
                  </p:txBody>
                </p:sp>
                <p:sp>
                  <p:nvSpPr>
                    <p:cNvPr id="23786" name="Freeform 234"/>
                    <p:cNvSpPr>
                      <a:spLocks/>
                    </p:cNvSpPr>
                    <p:nvPr/>
                  </p:nvSpPr>
                  <p:spPr bwMode="auto">
                    <a:xfrm>
                      <a:off x="1276" y="4021"/>
                      <a:ext cx="53" cy="58"/>
                    </a:xfrm>
                    <a:custGeom>
                      <a:avLst/>
                      <a:gdLst/>
                      <a:ahLst/>
                      <a:cxnLst>
                        <a:cxn ang="0">
                          <a:pos x="0" y="0"/>
                        </a:cxn>
                        <a:cxn ang="0">
                          <a:pos x="13" y="82"/>
                        </a:cxn>
                        <a:cxn ang="0">
                          <a:pos x="106" y="117"/>
                        </a:cxn>
                        <a:cxn ang="0">
                          <a:pos x="57" y="7"/>
                        </a:cxn>
                        <a:cxn ang="0">
                          <a:pos x="0" y="0"/>
                        </a:cxn>
                      </a:cxnLst>
                      <a:rect l="0" t="0" r="r" b="b"/>
                      <a:pathLst>
                        <a:path w="106" h="117">
                          <a:moveTo>
                            <a:pt x="0" y="0"/>
                          </a:moveTo>
                          <a:lnTo>
                            <a:pt x="13" y="82"/>
                          </a:lnTo>
                          <a:lnTo>
                            <a:pt x="106" y="117"/>
                          </a:lnTo>
                          <a:lnTo>
                            <a:pt x="57" y="7"/>
                          </a:lnTo>
                          <a:lnTo>
                            <a:pt x="0" y="0"/>
                          </a:lnTo>
                          <a:close/>
                        </a:path>
                      </a:pathLst>
                    </a:custGeom>
                    <a:solidFill>
                      <a:srgbClr val="DDDDDD"/>
                    </a:solidFill>
                    <a:ln w="1588">
                      <a:solidFill>
                        <a:srgbClr val="000000"/>
                      </a:solidFill>
                      <a:prstDash val="solid"/>
                      <a:round/>
                      <a:headEnd/>
                      <a:tailEnd/>
                    </a:ln>
                  </p:spPr>
                  <p:txBody>
                    <a:bodyPr/>
                    <a:lstStyle/>
                    <a:p>
                      <a:endParaRPr lang="en-US"/>
                    </a:p>
                  </p:txBody>
                </p:sp>
                <p:sp>
                  <p:nvSpPr>
                    <p:cNvPr id="23787" name="Freeform 235"/>
                    <p:cNvSpPr>
                      <a:spLocks/>
                    </p:cNvSpPr>
                    <p:nvPr/>
                  </p:nvSpPr>
                  <p:spPr bwMode="auto">
                    <a:xfrm>
                      <a:off x="1341" y="3641"/>
                      <a:ext cx="57" cy="46"/>
                    </a:xfrm>
                    <a:custGeom>
                      <a:avLst/>
                      <a:gdLst/>
                      <a:ahLst/>
                      <a:cxnLst>
                        <a:cxn ang="0">
                          <a:pos x="0" y="53"/>
                        </a:cxn>
                        <a:cxn ang="0">
                          <a:pos x="46" y="91"/>
                        </a:cxn>
                        <a:cxn ang="0">
                          <a:pos x="67" y="91"/>
                        </a:cxn>
                        <a:cxn ang="0">
                          <a:pos x="100" y="65"/>
                        </a:cxn>
                        <a:cxn ang="0">
                          <a:pos x="116" y="16"/>
                        </a:cxn>
                        <a:cxn ang="0">
                          <a:pos x="88" y="0"/>
                        </a:cxn>
                        <a:cxn ang="0">
                          <a:pos x="59" y="4"/>
                        </a:cxn>
                        <a:cxn ang="0">
                          <a:pos x="0" y="53"/>
                        </a:cxn>
                      </a:cxnLst>
                      <a:rect l="0" t="0" r="r" b="b"/>
                      <a:pathLst>
                        <a:path w="116" h="91">
                          <a:moveTo>
                            <a:pt x="0" y="53"/>
                          </a:moveTo>
                          <a:lnTo>
                            <a:pt x="46" y="91"/>
                          </a:lnTo>
                          <a:lnTo>
                            <a:pt x="67" y="91"/>
                          </a:lnTo>
                          <a:lnTo>
                            <a:pt x="100" y="65"/>
                          </a:lnTo>
                          <a:lnTo>
                            <a:pt x="116" y="16"/>
                          </a:lnTo>
                          <a:lnTo>
                            <a:pt x="88" y="0"/>
                          </a:lnTo>
                          <a:lnTo>
                            <a:pt x="59" y="4"/>
                          </a:lnTo>
                          <a:lnTo>
                            <a:pt x="0" y="53"/>
                          </a:lnTo>
                          <a:close/>
                        </a:path>
                      </a:pathLst>
                    </a:custGeom>
                    <a:solidFill>
                      <a:srgbClr val="DDDDDD"/>
                    </a:solidFill>
                    <a:ln w="1588">
                      <a:solidFill>
                        <a:srgbClr val="000000"/>
                      </a:solidFill>
                      <a:prstDash val="solid"/>
                      <a:round/>
                      <a:headEnd/>
                      <a:tailEnd/>
                    </a:ln>
                  </p:spPr>
                  <p:txBody>
                    <a:bodyPr/>
                    <a:lstStyle/>
                    <a:p>
                      <a:endParaRPr lang="en-US"/>
                    </a:p>
                  </p:txBody>
                </p:sp>
                <p:sp>
                  <p:nvSpPr>
                    <p:cNvPr id="23788" name="Freeform 236"/>
                    <p:cNvSpPr>
                      <a:spLocks/>
                    </p:cNvSpPr>
                    <p:nvPr/>
                  </p:nvSpPr>
                  <p:spPr bwMode="auto">
                    <a:xfrm>
                      <a:off x="1621" y="3767"/>
                      <a:ext cx="67" cy="19"/>
                    </a:xfrm>
                    <a:custGeom>
                      <a:avLst/>
                      <a:gdLst/>
                      <a:ahLst/>
                      <a:cxnLst>
                        <a:cxn ang="0">
                          <a:pos x="0" y="30"/>
                        </a:cxn>
                        <a:cxn ang="0">
                          <a:pos x="14" y="0"/>
                        </a:cxn>
                        <a:cxn ang="0">
                          <a:pos x="134" y="13"/>
                        </a:cxn>
                        <a:cxn ang="0">
                          <a:pos x="112" y="37"/>
                        </a:cxn>
                        <a:cxn ang="0">
                          <a:pos x="0" y="30"/>
                        </a:cxn>
                      </a:cxnLst>
                      <a:rect l="0" t="0" r="r" b="b"/>
                      <a:pathLst>
                        <a:path w="134" h="37">
                          <a:moveTo>
                            <a:pt x="0" y="30"/>
                          </a:moveTo>
                          <a:lnTo>
                            <a:pt x="14" y="0"/>
                          </a:lnTo>
                          <a:lnTo>
                            <a:pt x="134" y="13"/>
                          </a:lnTo>
                          <a:lnTo>
                            <a:pt x="112" y="37"/>
                          </a:lnTo>
                          <a:lnTo>
                            <a:pt x="0" y="30"/>
                          </a:lnTo>
                          <a:close/>
                        </a:path>
                      </a:pathLst>
                    </a:custGeom>
                    <a:solidFill>
                      <a:srgbClr val="DDDDDD"/>
                    </a:solidFill>
                    <a:ln w="1588">
                      <a:solidFill>
                        <a:srgbClr val="000000"/>
                      </a:solidFill>
                      <a:prstDash val="solid"/>
                      <a:round/>
                      <a:headEnd/>
                      <a:tailEnd/>
                    </a:ln>
                  </p:spPr>
                  <p:txBody>
                    <a:bodyPr/>
                    <a:lstStyle/>
                    <a:p>
                      <a:endParaRPr lang="en-US"/>
                    </a:p>
                  </p:txBody>
                </p:sp>
                <p:sp>
                  <p:nvSpPr>
                    <p:cNvPr id="23789" name="Freeform 237"/>
                    <p:cNvSpPr>
                      <a:spLocks/>
                    </p:cNvSpPr>
                    <p:nvPr/>
                  </p:nvSpPr>
                  <p:spPr bwMode="auto">
                    <a:xfrm>
                      <a:off x="1693" y="3789"/>
                      <a:ext cx="82" cy="50"/>
                    </a:xfrm>
                    <a:custGeom>
                      <a:avLst/>
                      <a:gdLst/>
                      <a:ahLst/>
                      <a:cxnLst>
                        <a:cxn ang="0">
                          <a:pos x="0" y="27"/>
                        </a:cxn>
                        <a:cxn ang="0">
                          <a:pos x="21" y="0"/>
                        </a:cxn>
                        <a:cxn ang="0">
                          <a:pos x="44" y="27"/>
                        </a:cxn>
                        <a:cxn ang="0">
                          <a:pos x="100" y="20"/>
                        </a:cxn>
                        <a:cxn ang="0">
                          <a:pos x="165" y="64"/>
                        </a:cxn>
                        <a:cxn ang="0">
                          <a:pos x="142" y="88"/>
                        </a:cxn>
                        <a:cxn ang="0">
                          <a:pos x="63" y="99"/>
                        </a:cxn>
                        <a:cxn ang="0">
                          <a:pos x="52" y="55"/>
                        </a:cxn>
                        <a:cxn ang="0">
                          <a:pos x="21" y="55"/>
                        </a:cxn>
                        <a:cxn ang="0">
                          <a:pos x="0" y="27"/>
                        </a:cxn>
                      </a:cxnLst>
                      <a:rect l="0" t="0" r="r" b="b"/>
                      <a:pathLst>
                        <a:path w="165" h="99">
                          <a:moveTo>
                            <a:pt x="0" y="27"/>
                          </a:moveTo>
                          <a:lnTo>
                            <a:pt x="21" y="0"/>
                          </a:lnTo>
                          <a:lnTo>
                            <a:pt x="44" y="27"/>
                          </a:lnTo>
                          <a:lnTo>
                            <a:pt x="100" y="20"/>
                          </a:lnTo>
                          <a:lnTo>
                            <a:pt x="165" y="64"/>
                          </a:lnTo>
                          <a:lnTo>
                            <a:pt x="142" y="88"/>
                          </a:lnTo>
                          <a:lnTo>
                            <a:pt x="63" y="99"/>
                          </a:lnTo>
                          <a:lnTo>
                            <a:pt x="52" y="55"/>
                          </a:lnTo>
                          <a:lnTo>
                            <a:pt x="21" y="55"/>
                          </a:lnTo>
                          <a:lnTo>
                            <a:pt x="0" y="27"/>
                          </a:lnTo>
                          <a:close/>
                        </a:path>
                      </a:pathLst>
                    </a:custGeom>
                    <a:solidFill>
                      <a:srgbClr val="DDDDDD"/>
                    </a:solidFill>
                    <a:ln w="1588">
                      <a:solidFill>
                        <a:srgbClr val="000000"/>
                      </a:solidFill>
                      <a:prstDash val="solid"/>
                      <a:round/>
                      <a:headEnd/>
                      <a:tailEnd/>
                    </a:ln>
                  </p:spPr>
                  <p:txBody>
                    <a:bodyPr/>
                    <a:lstStyle/>
                    <a:p>
                      <a:endParaRPr lang="en-US"/>
                    </a:p>
                  </p:txBody>
                </p:sp>
                <p:sp>
                  <p:nvSpPr>
                    <p:cNvPr id="23790" name="Freeform 238"/>
                    <p:cNvSpPr>
                      <a:spLocks/>
                    </p:cNvSpPr>
                    <p:nvPr/>
                  </p:nvSpPr>
                  <p:spPr bwMode="auto">
                    <a:xfrm>
                      <a:off x="1768" y="3880"/>
                      <a:ext cx="140" cy="164"/>
                    </a:xfrm>
                    <a:custGeom>
                      <a:avLst/>
                      <a:gdLst/>
                      <a:ahLst/>
                      <a:cxnLst>
                        <a:cxn ang="0">
                          <a:pos x="0" y="128"/>
                        </a:cxn>
                        <a:cxn ang="0">
                          <a:pos x="37" y="219"/>
                        </a:cxn>
                        <a:cxn ang="0">
                          <a:pos x="32" y="290"/>
                        </a:cxn>
                        <a:cxn ang="0">
                          <a:pos x="91" y="327"/>
                        </a:cxn>
                        <a:cxn ang="0">
                          <a:pos x="124" y="273"/>
                        </a:cxn>
                        <a:cxn ang="0">
                          <a:pos x="244" y="219"/>
                        </a:cxn>
                        <a:cxn ang="0">
                          <a:pos x="280" y="182"/>
                        </a:cxn>
                        <a:cxn ang="0">
                          <a:pos x="184" y="68"/>
                        </a:cxn>
                        <a:cxn ang="0">
                          <a:pos x="45" y="0"/>
                        </a:cxn>
                        <a:cxn ang="0">
                          <a:pos x="32" y="19"/>
                        </a:cxn>
                        <a:cxn ang="0">
                          <a:pos x="49" y="71"/>
                        </a:cxn>
                        <a:cxn ang="0">
                          <a:pos x="0" y="128"/>
                        </a:cxn>
                      </a:cxnLst>
                      <a:rect l="0" t="0" r="r" b="b"/>
                      <a:pathLst>
                        <a:path w="280" h="327">
                          <a:moveTo>
                            <a:pt x="0" y="128"/>
                          </a:moveTo>
                          <a:lnTo>
                            <a:pt x="37" y="219"/>
                          </a:lnTo>
                          <a:lnTo>
                            <a:pt x="32" y="290"/>
                          </a:lnTo>
                          <a:lnTo>
                            <a:pt x="91" y="327"/>
                          </a:lnTo>
                          <a:lnTo>
                            <a:pt x="124" y="273"/>
                          </a:lnTo>
                          <a:lnTo>
                            <a:pt x="244" y="219"/>
                          </a:lnTo>
                          <a:lnTo>
                            <a:pt x="280" y="182"/>
                          </a:lnTo>
                          <a:lnTo>
                            <a:pt x="184" y="68"/>
                          </a:lnTo>
                          <a:lnTo>
                            <a:pt x="45" y="0"/>
                          </a:lnTo>
                          <a:lnTo>
                            <a:pt x="32" y="19"/>
                          </a:lnTo>
                          <a:lnTo>
                            <a:pt x="49" y="71"/>
                          </a:lnTo>
                          <a:lnTo>
                            <a:pt x="0" y="128"/>
                          </a:lnTo>
                          <a:close/>
                        </a:path>
                      </a:pathLst>
                    </a:custGeom>
                    <a:solidFill>
                      <a:srgbClr val="DDDDDD"/>
                    </a:solidFill>
                    <a:ln w="1588">
                      <a:solidFill>
                        <a:srgbClr val="000000"/>
                      </a:solidFill>
                      <a:prstDash val="solid"/>
                      <a:round/>
                      <a:headEnd/>
                      <a:tailEnd/>
                    </a:ln>
                  </p:spPr>
                  <p:txBody>
                    <a:bodyPr/>
                    <a:lstStyle/>
                    <a:p>
                      <a:endParaRPr lang="en-US"/>
                    </a:p>
                  </p:txBody>
                </p:sp>
              </p:grpSp>
            </p:grpSp>
          </p:grpSp>
        </p:grpSp>
      </p:grpSp>
      <p:sp>
        <p:nvSpPr>
          <p:cNvPr id="24000" name="Oval 448"/>
          <p:cNvSpPr>
            <a:spLocks noChangeArrowheads="1"/>
          </p:cNvSpPr>
          <p:nvPr/>
        </p:nvSpPr>
        <p:spPr bwMode="auto">
          <a:xfrm>
            <a:off x="6096000" y="5715000"/>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852" name="Freeform 300"/>
          <p:cNvSpPr>
            <a:spLocks/>
          </p:cNvSpPr>
          <p:nvPr/>
        </p:nvSpPr>
        <p:spPr bwMode="auto">
          <a:xfrm>
            <a:off x="6694488" y="3295650"/>
            <a:ext cx="47625" cy="66675"/>
          </a:xfrm>
          <a:custGeom>
            <a:avLst/>
            <a:gdLst/>
            <a:ahLst/>
            <a:cxnLst>
              <a:cxn ang="0">
                <a:pos x="10" y="12"/>
              </a:cxn>
              <a:cxn ang="0">
                <a:pos x="22" y="2"/>
              </a:cxn>
              <a:cxn ang="0">
                <a:pos x="31" y="0"/>
              </a:cxn>
              <a:cxn ang="0">
                <a:pos x="41" y="19"/>
              </a:cxn>
              <a:cxn ang="0">
                <a:pos x="49" y="28"/>
              </a:cxn>
              <a:cxn ang="0">
                <a:pos x="58" y="40"/>
              </a:cxn>
              <a:cxn ang="0">
                <a:pos x="60" y="49"/>
              </a:cxn>
              <a:cxn ang="0">
                <a:pos x="56" y="61"/>
              </a:cxn>
              <a:cxn ang="0">
                <a:pos x="51" y="72"/>
              </a:cxn>
              <a:cxn ang="0">
                <a:pos x="39" y="79"/>
              </a:cxn>
              <a:cxn ang="0">
                <a:pos x="31" y="83"/>
              </a:cxn>
              <a:cxn ang="0">
                <a:pos x="18" y="79"/>
              </a:cxn>
              <a:cxn ang="0">
                <a:pos x="2" y="79"/>
              </a:cxn>
              <a:cxn ang="0">
                <a:pos x="0" y="74"/>
              </a:cxn>
              <a:cxn ang="0">
                <a:pos x="5" y="61"/>
              </a:cxn>
              <a:cxn ang="0">
                <a:pos x="10" y="49"/>
              </a:cxn>
              <a:cxn ang="0">
                <a:pos x="8" y="36"/>
              </a:cxn>
              <a:cxn ang="0">
                <a:pos x="10" y="26"/>
              </a:cxn>
              <a:cxn ang="0">
                <a:pos x="10" y="12"/>
              </a:cxn>
            </a:cxnLst>
            <a:rect l="0" t="0" r="r" b="b"/>
            <a:pathLst>
              <a:path w="60" h="83">
                <a:moveTo>
                  <a:pt x="10" y="12"/>
                </a:moveTo>
                <a:lnTo>
                  <a:pt x="22" y="2"/>
                </a:lnTo>
                <a:lnTo>
                  <a:pt x="31" y="0"/>
                </a:lnTo>
                <a:lnTo>
                  <a:pt x="41" y="19"/>
                </a:lnTo>
                <a:lnTo>
                  <a:pt x="49" y="28"/>
                </a:lnTo>
                <a:lnTo>
                  <a:pt x="58" y="40"/>
                </a:lnTo>
                <a:lnTo>
                  <a:pt x="60" y="49"/>
                </a:lnTo>
                <a:lnTo>
                  <a:pt x="56" y="61"/>
                </a:lnTo>
                <a:lnTo>
                  <a:pt x="51" y="72"/>
                </a:lnTo>
                <a:lnTo>
                  <a:pt x="39" y="79"/>
                </a:lnTo>
                <a:lnTo>
                  <a:pt x="31" y="83"/>
                </a:lnTo>
                <a:lnTo>
                  <a:pt x="18" y="79"/>
                </a:lnTo>
                <a:lnTo>
                  <a:pt x="2" y="79"/>
                </a:lnTo>
                <a:lnTo>
                  <a:pt x="0" y="74"/>
                </a:lnTo>
                <a:lnTo>
                  <a:pt x="5" y="61"/>
                </a:lnTo>
                <a:lnTo>
                  <a:pt x="10" y="49"/>
                </a:lnTo>
                <a:lnTo>
                  <a:pt x="8" y="36"/>
                </a:lnTo>
                <a:lnTo>
                  <a:pt x="10" y="26"/>
                </a:lnTo>
                <a:lnTo>
                  <a:pt x="10" y="12"/>
                </a:lnTo>
                <a:close/>
              </a:path>
            </a:pathLst>
          </a:custGeom>
          <a:solidFill>
            <a:srgbClr val="0000FF"/>
          </a:solidFill>
          <a:ln w="1588">
            <a:solidFill>
              <a:srgbClr val="000000"/>
            </a:solidFill>
            <a:prstDash val="solid"/>
            <a:round/>
            <a:headEnd/>
            <a:tailEnd/>
          </a:ln>
        </p:spPr>
        <p:txBody>
          <a:bodyPr/>
          <a:lstStyle/>
          <a:p>
            <a:endParaRPr lang="en-US"/>
          </a:p>
        </p:txBody>
      </p:sp>
      <p:sp>
        <p:nvSpPr>
          <p:cNvPr id="23853" name="Freeform 301"/>
          <p:cNvSpPr>
            <a:spLocks/>
          </p:cNvSpPr>
          <p:nvPr/>
        </p:nvSpPr>
        <p:spPr bwMode="auto">
          <a:xfrm>
            <a:off x="6362700" y="2589213"/>
            <a:ext cx="590550" cy="642937"/>
          </a:xfrm>
          <a:custGeom>
            <a:avLst/>
            <a:gdLst/>
            <a:ahLst/>
            <a:cxnLst>
              <a:cxn ang="0">
                <a:pos x="0" y="129"/>
              </a:cxn>
              <a:cxn ang="0">
                <a:pos x="60" y="127"/>
              </a:cxn>
              <a:cxn ang="0">
                <a:pos x="107" y="121"/>
              </a:cxn>
              <a:cxn ang="0">
                <a:pos x="104" y="98"/>
              </a:cxn>
              <a:cxn ang="0">
                <a:pos x="69" y="48"/>
              </a:cxn>
              <a:cxn ang="0">
                <a:pos x="110" y="26"/>
              </a:cxn>
              <a:cxn ang="0">
                <a:pos x="179" y="21"/>
              </a:cxn>
              <a:cxn ang="0">
                <a:pos x="254" y="12"/>
              </a:cxn>
              <a:cxn ang="0">
                <a:pos x="326" y="2"/>
              </a:cxn>
              <a:cxn ang="0">
                <a:pos x="396" y="2"/>
              </a:cxn>
              <a:cxn ang="0">
                <a:pos x="440" y="14"/>
              </a:cxn>
              <a:cxn ang="0">
                <a:pos x="490" y="9"/>
              </a:cxn>
              <a:cxn ang="0">
                <a:pos x="535" y="26"/>
              </a:cxn>
              <a:cxn ang="0">
                <a:pos x="566" y="84"/>
              </a:cxn>
              <a:cxn ang="0">
                <a:pos x="605" y="112"/>
              </a:cxn>
              <a:cxn ang="0">
                <a:pos x="658" y="141"/>
              </a:cxn>
              <a:cxn ang="0">
                <a:pos x="683" y="160"/>
              </a:cxn>
              <a:cxn ang="0">
                <a:pos x="732" y="199"/>
              </a:cxn>
              <a:cxn ang="0">
                <a:pos x="738" y="217"/>
              </a:cxn>
              <a:cxn ang="0">
                <a:pos x="723" y="237"/>
              </a:cxn>
              <a:cxn ang="0">
                <a:pos x="718" y="287"/>
              </a:cxn>
              <a:cxn ang="0">
                <a:pos x="689" y="303"/>
              </a:cxn>
              <a:cxn ang="0">
                <a:pos x="640" y="273"/>
              </a:cxn>
              <a:cxn ang="0">
                <a:pos x="628" y="307"/>
              </a:cxn>
              <a:cxn ang="0">
                <a:pos x="613" y="263"/>
              </a:cxn>
              <a:cxn ang="0">
                <a:pos x="598" y="252"/>
              </a:cxn>
              <a:cxn ang="0">
                <a:pos x="558" y="215"/>
              </a:cxn>
              <a:cxn ang="0">
                <a:pos x="535" y="182"/>
              </a:cxn>
              <a:cxn ang="0">
                <a:pos x="514" y="164"/>
              </a:cxn>
              <a:cxn ang="0">
                <a:pos x="476" y="178"/>
              </a:cxn>
              <a:cxn ang="0">
                <a:pos x="488" y="206"/>
              </a:cxn>
              <a:cxn ang="0">
                <a:pos x="522" y="235"/>
              </a:cxn>
              <a:cxn ang="0">
                <a:pos x="552" y="278"/>
              </a:cxn>
              <a:cxn ang="0">
                <a:pos x="584" y="333"/>
              </a:cxn>
              <a:cxn ang="0">
                <a:pos x="541" y="432"/>
              </a:cxn>
              <a:cxn ang="0">
                <a:pos x="552" y="540"/>
              </a:cxn>
              <a:cxn ang="0">
                <a:pos x="588" y="654"/>
              </a:cxn>
              <a:cxn ang="0">
                <a:pos x="558" y="684"/>
              </a:cxn>
              <a:cxn ang="0">
                <a:pos x="508" y="791"/>
              </a:cxn>
              <a:cxn ang="0">
                <a:pos x="451" y="699"/>
              </a:cxn>
              <a:cxn ang="0">
                <a:pos x="406" y="594"/>
              </a:cxn>
              <a:cxn ang="0">
                <a:pos x="332" y="577"/>
              </a:cxn>
              <a:cxn ang="0">
                <a:pos x="275" y="660"/>
              </a:cxn>
              <a:cxn ang="0">
                <a:pos x="210" y="678"/>
              </a:cxn>
              <a:cxn ang="0">
                <a:pos x="193" y="630"/>
              </a:cxn>
              <a:cxn ang="0">
                <a:pos x="244" y="575"/>
              </a:cxn>
              <a:cxn ang="0">
                <a:pos x="275" y="458"/>
              </a:cxn>
              <a:cxn ang="0">
                <a:pos x="246" y="358"/>
              </a:cxn>
              <a:cxn ang="0">
                <a:pos x="273" y="328"/>
              </a:cxn>
              <a:cxn ang="0">
                <a:pos x="195" y="256"/>
              </a:cxn>
              <a:cxn ang="0">
                <a:pos x="121" y="239"/>
              </a:cxn>
              <a:cxn ang="0">
                <a:pos x="39" y="191"/>
              </a:cxn>
            </a:cxnLst>
            <a:rect l="0" t="0" r="r" b="b"/>
            <a:pathLst>
              <a:path w="744" h="809">
                <a:moveTo>
                  <a:pt x="3" y="180"/>
                </a:moveTo>
                <a:lnTo>
                  <a:pt x="3" y="160"/>
                </a:lnTo>
                <a:lnTo>
                  <a:pt x="0" y="150"/>
                </a:lnTo>
                <a:lnTo>
                  <a:pt x="0" y="141"/>
                </a:lnTo>
                <a:lnTo>
                  <a:pt x="0" y="129"/>
                </a:lnTo>
                <a:lnTo>
                  <a:pt x="5" y="123"/>
                </a:lnTo>
                <a:lnTo>
                  <a:pt x="30" y="123"/>
                </a:lnTo>
                <a:lnTo>
                  <a:pt x="41" y="123"/>
                </a:lnTo>
                <a:lnTo>
                  <a:pt x="43" y="125"/>
                </a:lnTo>
                <a:lnTo>
                  <a:pt x="60" y="127"/>
                </a:lnTo>
                <a:lnTo>
                  <a:pt x="75" y="125"/>
                </a:lnTo>
                <a:lnTo>
                  <a:pt x="83" y="127"/>
                </a:lnTo>
                <a:lnTo>
                  <a:pt x="92" y="127"/>
                </a:lnTo>
                <a:lnTo>
                  <a:pt x="98" y="125"/>
                </a:lnTo>
                <a:lnTo>
                  <a:pt x="107" y="121"/>
                </a:lnTo>
                <a:lnTo>
                  <a:pt x="121" y="121"/>
                </a:lnTo>
                <a:lnTo>
                  <a:pt x="121" y="114"/>
                </a:lnTo>
                <a:lnTo>
                  <a:pt x="117" y="107"/>
                </a:lnTo>
                <a:lnTo>
                  <a:pt x="113" y="100"/>
                </a:lnTo>
                <a:lnTo>
                  <a:pt x="104" y="98"/>
                </a:lnTo>
                <a:lnTo>
                  <a:pt x="88" y="90"/>
                </a:lnTo>
                <a:lnTo>
                  <a:pt x="81" y="81"/>
                </a:lnTo>
                <a:lnTo>
                  <a:pt x="72" y="76"/>
                </a:lnTo>
                <a:lnTo>
                  <a:pt x="67" y="62"/>
                </a:lnTo>
                <a:lnTo>
                  <a:pt x="69" y="48"/>
                </a:lnTo>
                <a:lnTo>
                  <a:pt x="69" y="37"/>
                </a:lnTo>
                <a:lnTo>
                  <a:pt x="69" y="33"/>
                </a:lnTo>
                <a:lnTo>
                  <a:pt x="72" y="28"/>
                </a:lnTo>
                <a:lnTo>
                  <a:pt x="83" y="28"/>
                </a:lnTo>
                <a:lnTo>
                  <a:pt x="110" y="26"/>
                </a:lnTo>
                <a:lnTo>
                  <a:pt x="126" y="26"/>
                </a:lnTo>
                <a:lnTo>
                  <a:pt x="149" y="26"/>
                </a:lnTo>
                <a:lnTo>
                  <a:pt x="157" y="23"/>
                </a:lnTo>
                <a:lnTo>
                  <a:pt x="174" y="23"/>
                </a:lnTo>
                <a:lnTo>
                  <a:pt x="179" y="21"/>
                </a:lnTo>
                <a:lnTo>
                  <a:pt x="193" y="21"/>
                </a:lnTo>
                <a:lnTo>
                  <a:pt x="210" y="19"/>
                </a:lnTo>
                <a:lnTo>
                  <a:pt x="225" y="17"/>
                </a:lnTo>
                <a:lnTo>
                  <a:pt x="242" y="14"/>
                </a:lnTo>
                <a:lnTo>
                  <a:pt x="254" y="12"/>
                </a:lnTo>
                <a:lnTo>
                  <a:pt x="271" y="9"/>
                </a:lnTo>
                <a:lnTo>
                  <a:pt x="287" y="6"/>
                </a:lnTo>
                <a:lnTo>
                  <a:pt x="301" y="4"/>
                </a:lnTo>
                <a:lnTo>
                  <a:pt x="313" y="2"/>
                </a:lnTo>
                <a:lnTo>
                  <a:pt x="326" y="2"/>
                </a:lnTo>
                <a:lnTo>
                  <a:pt x="328" y="0"/>
                </a:lnTo>
                <a:lnTo>
                  <a:pt x="364" y="0"/>
                </a:lnTo>
                <a:lnTo>
                  <a:pt x="376" y="0"/>
                </a:lnTo>
                <a:lnTo>
                  <a:pt x="383" y="2"/>
                </a:lnTo>
                <a:lnTo>
                  <a:pt x="396" y="2"/>
                </a:lnTo>
                <a:lnTo>
                  <a:pt x="402" y="4"/>
                </a:lnTo>
                <a:lnTo>
                  <a:pt x="416" y="6"/>
                </a:lnTo>
                <a:lnTo>
                  <a:pt x="426" y="12"/>
                </a:lnTo>
                <a:lnTo>
                  <a:pt x="428" y="12"/>
                </a:lnTo>
                <a:lnTo>
                  <a:pt x="440" y="14"/>
                </a:lnTo>
                <a:lnTo>
                  <a:pt x="457" y="14"/>
                </a:lnTo>
                <a:lnTo>
                  <a:pt x="463" y="14"/>
                </a:lnTo>
                <a:lnTo>
                  <a:pt x="469" y="14"/>
                </a:lnTo>
                <a:lnTo>
                  <a:pt x="480" y="12"/>
                </a:lnTo>
                <a:lnTo>
                  <a:pt x="490" y="9"/>
                </a:lnTo>
                <a:lnTo>
                  <a:pt x="492" y="6"/>
                </a:lnTo>
                <a:lnTo>
                  <a:pt x="504" y="14"/>
                </a:lnTo>
                <a:lnTo>
                  <a:pt x="514" y="21"/>
                </a:lnTo>
                <a:lnTo>
                  <a:pt x="527" y="23"/>
                </a:lnTo>
                <a:lnTo>
                  <a:pt x="535" y="26"/>
                </a:lnTo>
                <a:lnTo>
                  <a:pt x="535" y="37"/>
                </a:lnTo>
                <a:lnTo>
                  <a:pt x="535" y="50"/>
                </a:lnTo>
                <a:lnTo>
                  <a:pt x="550" y="68"/>
                </a:lnTo>
                <a:lnTo>
                  <a:pt x="564" y="78"/>
                </a:lnTo>
                <a:lnTo>
                  <a:pt x="566" y="84"/>
                </a:lnTo>
                <a:lnTo>
                  <a:pt x="582" y="84"/>
                </a:lnTo>
                <a:lnTo>
                  <a:pt x="596" y="84"/>
                </a:lnTo>
                <a:lnTo>
                  <a:pt x="603" y="95"/>
                </a:lnTo>
                <a:lnTo>
                  <a:pt x="605" y="107"/>
                </a:lnTo>
                <a:lnTo>
                  <a:pt x="605" y="112"/>
                </a:lnTo>
                <a:lnTo>
                  <a:pt x="615" y="112"/>
                </a:lnTo>
                <a:lnTo>
                  <a:pt x="628" y="112"/>
                </a:lnTo>
                <a:lnTo>
                  <a:pt x="632" y="112"/>
                </a:lnTo>
                <a:lnTo>
                  <a:pt x="642" y="127"/>
                </a:lnTo>
                <a:lnTo>
                  <a:pt x="658" y="141"/>
                </a:lnTo>
                <a:lnTo>
                  <a:pt x="660" y="148"/>
                </a:lnTo>
                <a:lnTo>
                  <a:pt x="658" y="155"/>
                </a:lnTo>
                <a:lnTo>
                  <a:pt x="656" y="160"/>
                </a:lnTo>
                <a:lnTo>
                  <a:pt x="672" y="160"/>
                </a:lnTo>
                <a:lnTo>
                  <a:pt x="683" y="160"/>
                </a:lnTo>
                <a:lnTo>
                  <a:pt x="685" y="164"/>
                </a:lnTo>
                <a:lnTo>
                  <a:pt x="701" y="180"/>
                </a:lnTo>
                <a:lnTo>
                  <a:pt x="710" y="187"/>
                </a:lnTo>
                <a:lnTo>
                  <a:pt x="730" y="189"/>
                </a:lnTo>
                <a:lnTo>
                  <a:pt x="732" y="199"/>
                </a:lnTo>
                <a:lnTo>
                  <a:pt x="738" y="206"/>
                </a:lnTo>
                <a:lnTo>
                  <a:pt x="744" y="208"/>
                </a:lnTo>
                <a:lnTo>
                  <a:pt x="742" y="219"/>
                </a:lnTo>
                <a:lnTo>
                  <a:pt x="738" y="222"/>
                </a:lnTo>
                <a:lnTo>
                  <a:pt x="738" y="217"/>
                </a:lnTo>
                <a:lnTo>
                  <a:pt x="727" y="217"/>
                </a:lnTo>
                <a:lnTo>
                  <a:pt x="714" y="217"/>
                </a:lnTo>
                <a:lnTo>
                  <a:pt x="710" y="222"/>
                </a:lnTo>
                <a:lnTo>
                  <a:pt x="721" y="235"/>
                </a:lnTo>
                <a:lnTo>
                  <a:pt x="723" y="237"/>
                </a:lnTo>
                <a:lnTo>
                  <a:pt x="732" y="244"/>
                </a:lnTo>
                <a:lnTo>
                  <a:pt x="736" y="252"/>
                </a:lnTo>
                <a:lnTo>
                  <a:pt x="736" y="263"/>
                </a:lnTo>
                <a:lnTo>
                  <a:pt x="727" y="278"/>
                </a:lnTo>
                <a:lnTo>
                  <a:pt x="718" y="287"/>
                </a:lnTo>
                <a:lnTo>
                  <a:pt x="718" y="300"/>
                </a:lnTo>
                <a:lnTo>
                  <a:pt x="710" y="305"/>
                </a:lnTo>
                <a:lnTo>
                  <a:pt x="703" y="307"/>
                </a:lnTo>
                <a:lnTo>
                  <a:pt x="695" y="305"/>
                </a:lnTo>
                <a:lnTo>
                  <a:pt x="689" y="303"/>
                </a:lnTo>
                <a:lnTo>
                  <a:pt x="672" y="291"/>
                </a:lnTo>
                <a:lnTo>
                  <a:pt x="666" y="282"/>
                </a:lnTo>
                <a:lnTo>
                  <a:pt x="654" y="275"/>
                </a:lnTo>
                <a:lnTo>
                  <a:pt x="649" y="273"/>
                </a:lnTo>
                <a:lnTo>
                  <a:pt x="640" y="273"/>
                </a:lnTo>
                <a:lnTo>
                  <a:pt x="638" y="280"/>
                </a:lnTo>
                <a:lnTo>
                  <a:pt x="634" y="287"/>
                </a:lnTo>
                <a:lnTo>
                  <a:pt x="632" y="300"/>
                </a:lnTo>
                <a:lnTo>
                  <a:pt x="632" y="305"/>
                </a:lnTo>
                <a:lnTo>
                  <a:pt x="628" y="307"/>
                </a:lnTo>
                <a:lnTo>
                  <a:pt x="621" y="300"/>
                </a:lnTo>
                <a:lnTo>
                  <a:pt x="621" y="275"/>
                </a:lnTo>
                <a:lnTo>
                  <a:pt x="621" y="266"/>
                </a:lnTo>
                <a:lnTo>
                  <a:pt x="617" y="261"/>
                </a:lnTo>
                <a:lnTo>
                  <a:pt x="613" y="263"/>
                </a:lnTo>
                <a:lnTo>
                  <a:pt x="605" y="266"/>
                </a:lnTo>
                <a:lnTo>
                  <a:pt x="603" y="263"/>
                </a:lnTo>
                <a:lnTo>
                  <a:pt x="607" y="254"/>
                </a:lnTo>
                <a:lnTo>
                  <a:pt x="603" y="252"/>
                </a:lnTo>
                <a:lnTo>
                  <a:pt x="598" y="252"/>
                </a:lnTo>
                <a:lnTo>
                  <a:pt x="592" y="250"/>
                </a:lnTo>
                <a:lnTo>
                  <a:pt x="588" y="248"/>
                </a:lnTo>
                <a:lnTo>
                  <a:pt x="588" y="235"/>
                </a:lnTo>
                <a:lnTo>
                  <a:pt x="566" y="235"/>
                </a:lnTo>
                <a:lnTo>
                  <a:pt x="558" y="215"/>
                </a:lnTo>
                <a:lnTo>
                  <a:pt x="550" y="208"/>
                </a:lnTo>
                <a:lnTo>
                  <a:pt x="545" y="201"/>
                </a:lnTo>
                <a:lnTo>
                  <a:pt x="543" y="197"/>
                </a:lnTo>
                <a:lnTo>
                  <a:pt x="543" y="189"/>
                </a:lnTo>
                <a:lnTo>
                  <a:pt x="535" y="182"/>
                </a:lnTo>
                <a:lnTo>
                  <a:pt x="527" y="180"/>
                </a:lnTo>
                <a:lnTo>
                  <a:pt x="519" y="180"/>
                </a:lnTo>
                <a:lnTo>
                  <a:pt x="512" y="176"/>
                </a:lnTo>
                <a:lnTo>
                  <a:pt x="510" y="172"/>
                </a:lnTo>
                <a:lnTo>
                  <a:pt x="514" y="164"/>
                </a:lnTo>
                <a:lnTo>
                  <a:pt x="514" y="160"/>
                </a:lnTo>
                <a:lnTo>
                  <a:pt x="504" y="160"/>
                </a:lnTo>
                <a:lnTo>
                  <a:pt x="490" y="166"/>
                </a:lnTo>
                <a:lnTo>
                  <a:pt x="480" y="176"/>
                </a:lnTo>
                <a:lnTo>
                  <a:pt x="476" y="178"/>
                </a:lnTo>
                <a:lnTo>
                  <a:pt x="467" y="180"/>
                </a:lnTo>
                <a:lnTo>
                  <a:pt x="467" y="187"/>
                </a:lnTo>
                <a:lnTo>
                  <a:pt x="476" y="194"/>
                </a:lnTo>
                <a:lnTo>
                  <a:pt x="474" y="206"/>
                </a:lnTo>
                <a:lnTo>
                  <a:pt x="488" y="206"/>
                </a:lnTo>
                <a:lnTo>
                  <a:pt x="492" y="206"/>
                </a:lnTo>
                <a:lnTo>
                  <a:pt x="504" y="219"/>
                </a:lnTo>
                <a:lnTo>
                  <a:pt x="510" y="227"/>
                </a:lnTo>
                <a:lnTo>
                  <a:pt x="516" y="232"/>
                </a:lnTo>
                <a:lnTo>
                  <a:pt x="522" y="235"/>
                </a:lnTo>
                <a:lnTo>
                  <a:pt x="522" y="252"/>
                </a:lnTo>
                <a:lnTo>
                  <a:pt x="535" y="254"/>
                </a:lnTo>
                <a:lnTo>
                  <a:pt x="539" y="254"/>
                </a:lnTo>
                <a:lnTo>
                  <a:pt x="547" y="270"/>
                </a:lnTo>
                <a:lnTo>
                  <a:pt x="552" y="278"/>
                </a:lnTo>
                <a:lnTo>
                  <a:pt x="552" y="287"/>
                </a:lnTo>
                <a:lnTo>
                  <a:pt x="554" y="295"/>
                </a:lnTo>
                <a:lnTo>
                  <a:pt x="570" y="305"/>
                </a:lnTo>
                <a:lnTo>
                  <a:pt x="564" y="321"/>
                </a:lnTo>
                <a:lnTo>
                  <a:pt x="584" y="333"/>
                </a:lnTo>
                <a:lnTo>
                  <a:pt x="586" y="342"/>
                </a:lnTo>
                <a:lnTo>
                  <a:pt x="578" y="364"/>
                </a:lnTo>
                <a:lnTo>
                  <a:pt x="564" y="383"/>
                </a:lnTo>
                <a:lnTo>
                  <a:pt x="554" y="407"/>
                </a:lnTo>
                <a:lnTo>
                  <a:pt x="541" y="432"/>
                </a:lnTo>
                <a:lnTo>
                  <a:pt x="533" y="445"/>
                </a:lnTo>
                <a:lnTo>
                  <a:pt x="527" y="469"/>
                </a:lnTo>
                <a:lnTo>
                  <a:pt x="522" y="489"/>
                </a:lnTo>
                <a:lnTo>
                  <a:pt x="539" y="517"/>
                </a:lnTo>
                <a:lnTo>
                  <a:pt x="552" y="540"/>
                </a:lnTo>
                <a:lnTo>
                  <a:pt x="570" y="570"/>
                </a:lnTo>
                <a:lnTo>
                  <a:pt x="576" y="583"/>
                </a:lnTo>
                <a:lnTo>
                  <a:pt x="582" y="607"/>
                </a:lnTo>
                <a:lnTo>
                  <a:pt x="586" y="627"/>
                </a:lnTo>
                <a:lnTo>
                  <a:pt x="588" y="654"/>
                </a:lnTo>
                <a:lnTo>
                  <a:pt x="594" y="660"/>
                </a:lnTo>
                <a:lnTo>
                  <a:pt x="594" y="669"/>
                </a:lnTo>
                <a:lnTo>
                  <a:pt x="584" y="676"/>
                </a:lnTo>
                <a:lnTo>
                  <a:pt x="578" y="684"/>
                </a:lnTo>
                <a:lnTo>
                  <a:pt x="558" y="684"/>
                </a:lnTo>
                <a:lnTo>
                  <a:pt x="547" y="714"/>
                </a:lnTo>
                <a:lnTo>
                  <a:pt x="541" y="736"/>
                </a:lnTo>
                <a:lnTo>
                  <a:pt x="531" y="759"/>
                </a:lnTo>
                <a:lnTo>
                  <a:pt x="525" y="769"/>
                </a:lnTo>
                <a:lnTo>
                  <a:pt x="508" y="791"/>
                </a:lnTo>
                <a:lnTo>
                  <a:pt x="494" y="803"/>
                </a:lnTo>
                <a:lnTo>
                  <a:pt x="482" y="809"/>
                </a:lnTo>
                <a:lnTo>
                  <a:pt x="467" y="767"/>
                </a:lnTo>
                <a:lnTo>
                  <a:pt x="459" y="736"/>
                </a:lnTo>
                <a:lnTo>
                  <a:pt x="451" y="699"/>
                </a:lnTo>
                <a:lnTo>
                  <a:pt x="440" y="674"/>
                </a:lnTo>
                <a:lnTo>
                  <a:pt x="436" y="649"/>
                </a:lnTo>
                <a:lnTo>
                  <a:pt x="434" y="640"/>
                </a:lnTo>
                <a:lnTo>
                  <a:pt x="420" y="616"/>
                </a:lnTo>
                <a:lnTo>
                  <a:pt x="406" y="594"/>
                </a:lnTo>
                <a:lnTo>
                  <a:pt x="404" y="583"/>
                </a:lnTo>
                <a:lnTo>
                  <a:pt x="385" y="572"/>
                </a:lnTo>
                <a:lnTo>
                  <a:pt x="376" y="568"/>
                </a:lnTo>
                <a:lnTo>
                  <a:pt x="364" y="563"/>
                </a:lnTo>
                <a:lnTo>
                  <a:pt x="332" y="577"/>
                </a:lnTo>
                <a:lnTo>
                  <a:pt x="311" y="589"/>
                </a:lnTo>
                <a:lnTo>
                  <a:pt x="307" y="591"/>
                </a:lnTo>
                <a:lnTo>
                  <a:pt x="293" y="623"/>
                </a:lnTo>
                <a:lnTo>
                  <a:pt x="280" y="646"/>
                </a:lnTo>
                <a:lnTo>
                  <a:pt x="275" y="660"/>
                </a:lnTo>
                <a:lnTo>
                  <a:pt x="260" y="674"/>
                </a:lnTo>
                <a:lnTo>
                  <a:pt x="251" y="688"/>
                </a:lnTo>
                <a:lnTo>
                  <a:pt x="246" y="695"/>
                </a:lnTo>
                <a:lnTo>
                  <a:pt x="227" y="686"/>
                </a:lnTo>
                <a:lnTo>
                  <a:pt x="210" y="678"/>
                </a:lnTo>
                <a:lnTo>
                  <a:pt x="198" y="674"/>
                </a:lnTo>
                <a:lnTo>
                  <a:pt x="198" y="662"/>
                </a:lnTo>
                <a:lnTo>
                  <a:pt x="198" y="651"/>
                </a:lnTo>
                <a:lnTo>
                  <a:pt x="195" y="638"/>
                </a:lnTo>
                <a:lnTo>
                  <a:pt x="193" y="630"/>
                </a:lnTo>
                <a:lnTo>
                  <a:pt x="198" y="612"/>
                </a:lnTo>
                <a:lnTo>
                  <a:pt x="205" y="600"/>
                </a:lnTo>
                <a:lnTo>
                  <a:pt x="205" y="594"/>
                </a:lnTo>
                <a:lnTo>
                  <a:pt x="231" y="583"/>
                </a:lnTo>
                <a:lnTo>
                  <a:pt x="244" y="575"/>
                </a:lnTo>
                <a:lnTo>
                  <a:pt x="248" y="557"/>
                </a:lnTo>
                <a:lnTo>
                  <a:pt x="260" y="532"/>
                </a:lnTo>
                <a:lnTo>
                  <a:pt x="271" y="513"/>
                </a:lnTo>
                <a:lnTo>
                  <a:pt x="277" y="504"/>
                </a:lnTo>
                <a:lnTo>
                  <a:pt x="275" y="458"/>
                </a:lnTo>
                <a:lnTo>
                  <a:pt x="277" y="424"/>
                </a:lnTo>
                <a:lnTo>
                  <a:pt x="275" y="422"/>
                </a:lnTo>
                <a:lnTo>
                  <a:pt x="275" y="390"/>
                </a:lnTo>
                <a:lnTo>
                  <a:pt x="254" y="364"/>
                </a:lnTo>
                <a:lnTo>
                  <a:pt x="246" y="358"/>
                </a:lnTo>
                <a:lnTo>
                  <a:pt x="246" y="355"/>
                </a:lnTo>
                <a:lnTo>
                  <a:pt x="244" y="346"/>
                </a:lnTo>
                <a:lnTo>
                  <a:pt x="239" y="335"/>
                </a:lnTo>
                <a:lnTo>
                  <a:pt x="242" y="328"/>
                </a:lnTo>
                <a:lnTo>
                  <a:pt x="273" y="328"/>
                </a:lnTo>
                <a:lnTo>
                  <a:pt x="258" y="309"/>
                </a:lnTo>
                <a:lnTo>
                  <a:pt x="239" y="291"/>
                </a:lnTo>
                <a:lnTo>
                  <a:pt x="229" y="278"/>
                </a:lnTo>
                <a:lnTo>
                  <a:pt x="223" y="263"/>
                </a:lnTo>
                <a:lnTo>
                  <a:pt x="195" y="256"/>
                </a:lnTo>
                <a:lnTo>
                  <a:pt x="172" y="252"/>
                </a:lnTo>
                <a:lnTo>
                  <a:pt x="153" y="248"/>
                </a:lnTo>
                <a:lnTo>
                  <a:pt x="139" y="244"/>
                </a:lnTo>
                <a:lnTo>
                  <a:pt x="126" y="242"/>
                </a:lnTo>
                <a:lnTo>
                  <a:pt x="121" y="239"/>
                </a:lnTo>
                <a:lnTo>
                  <a:pt x="117" y="239"/>
                </a:lnTo>
                <a:lnTo>
                  <a:pt x="96" y="217"/>
                </a:lnTo>
                <a:lnTo>
                  <a:pt x="83" y="206"/>
                </a:lnTo>
                <a:lnTo>
                  <a:pt x="63" y="199"/>
                </a:lnTo>
                <a:lnTo>
                  <a:pt x="39" y="191"/>
                </a:lnTo>
                <a:lnTo>
                  <a:pt x="22" y="187"/>
                </a:lnTo>
                <a:lnTo>
                  <a:pt x="16" y="184"/>
                </a:lnTo>
                <a:lnTo>
                  <a:pt x="3" y="180"/>
                </a:lnTo>
                <a:close/>
              </a:path>
            </a:pathLst>
          </a:custGeom>
          <a:solidFill>
            <a:srgbClr val="0000FF"/>
          </a:solidFill>
          <a:ln w="1588">
            <a:solidFill>
              <a:srgbClr val="000000"/>
            </a:solidFill>
            <a:prstDash val="solid"/>
            <a:round/>
            <a:headEnd/>
            <a:tailEnd/>
          </a:ln>
        </p:spPr>
        <p:txBody>
          <a:bodyPr/>
          <a:lstStyle/>
          <a:p>
            <a:endParaRPr lang="en-US"/>
          </a:p>
        </p:txBody>
      </p:sp>
      <p:sp>
        <p:nvSpPr>
          <p:cNvPr id="23854" name="Freeform 302"/>
          <p:cNvSpPr>
            <a:spLocks/>
          </p:cNvSpPr>
          <p:nvPr/>
        </p:nvSpPr>
        <p:spPr bwMode="auto">
          <a:xfrm>
            <a:off x="5346700" y="2206625"/>
            <a:ext cx="1079500" cy="439738"/>
          </a:xfrm>
          <a:custGeom>
            <a:avLst/>
            <a:gdLst/>
            <a:ahLst/>
            <a:cxnLst>
              <a:cxn ang="0">
                <a:pos x="49" y="488"/>
              </a:cxn>
              <a:cxn ang="0">
                <a:pos x="128" y="423"/>
              </a:cxn>
              <a:cxn ang="0">
                <a:pos x="181" y="357"/>
              </a:cxn>
              <a:cxn ang="0">
                <a:pos x="266" y="285"/>
              </a:cxn>
              <a:cxn ang="0">
                <a:pos x="395" y="220"/>
              </a:cxn>
              <a:cxn ang="0">
                <a:pos x="469" y="173"/>
              </a:cxn>
              <a:cxn ang="0">
                <a:pos x="501" y="118"/>
              </a:cxn>
              <a:cxn ang="0">
                <a:pos x="599" y="82"/>
              </a:cxn>
              <a:cxn ang="0">
                <a:pos x="641" y="80"/>
              </a:cxn>
              <a:cxn ang="0">
                <a:pos x="659" y="74"/>
              </a:cxn>
              <a:cxn ang="0">
                <a:pos x="691" y="17"/>
              </a:cxn>
              <a:cxn ang="0">
                <a:pos x="737" y="55"/>
              </a:cxn>
              <a:cxn ang="0">
                <a:pos x="735" y="24"/>
              </a:cxn>
              <a:cxn ang="0">
                <a:pos x="797" y="13"/>
              </a:cxn>
              <a:cxn ang="0">
                <a:pos x="886" y="21"/>
              </a:cxn>
              <a:cxn ang="0">
                <a:pos x="946" y="35"/>
              </a:cxn>
              <a:cxn ang="0">
                <a:pos x="986" y="15"/>
              </a:cxn>
              <a:cxn ang="0">
                <a:pos x="1024" y="24"/>
              </a:cxn>
              <a:cxn ang="0">
                <a:pos x="1084" y="105"/>
              </a:cxn>
              <a:cxn ang="0">
                <a:pos x="1113" y="162"/>
              </a:cxn>
              <a:cxn ang="0">
                <a:pos x="1150" y="184"/>
              </a:cxn>
              <a:cxn ang="0">
                <a:pos x="1199" y="184"/>
              </a:cxn>
              <a:cxn ang="0">
                <a:pos x="1258" y="190"/>
              </a:cxn>
              <a:cxn ang="0">
                <a:pos x="1250" y="220"/>
              </a:cxn>
              <a:cxn ang="0">
                <a:pos x="1242" y="254"/>
              </a:cxn>
              <a:cxn ang="0">
                <a:pos x="1258" y="287"/>
              </a:cxn>
              <a:cxn ang="0">
                <a:pos x="1304" y="310"/>
              </a:cxn>
              <a:cxn ang="0">
                <a:pos x="1290" y="353"/>
              </a:cxn>
              <a:cxn ang="0">
                <a:pos x="1328" y="372"/>
              </a:cxn>
              <a:cxn ang="0">
                <a:pos x="1326" y="391"/>
              </a:cxn>
              <a:cxn ang="0">
                <a:pos x="1324" y="429"/>
              </a:cxn>
              <a:cxn ang="0">
                <a:pos x="1359" y="441"/>
              </a:cxn>
              <a:cxn ang="0">
                <a:pos x="1343" y="471"/>
              </a:cxn>
              <a:cxn ang="0">
                <a:pos x="1330" y="501"/>
              </a:cxn>
              <a:cxn ang="0">
                <a:pos x="1290" y="514"/>
              </a:cxn>
              <a:cxn ang="0">
                <a:pos x="1250" y="514"/>
              </a:cxn>
              <a:cxn ang="0">
                <a:pos x="1201" y="475"/>
              </a:cxn>
              <a:cxn ang="0">
                <a:pos x="1199" y="435"/>
              </a:cxn>
              <a:cxn ang="0">
                <a:pos x="1123" y="467"/>
              </a:cxn>
              <a:cxn ang="0">
                <a:pos x="988" y="498"/>
              </a:cxn>
              <a:cxn ang="0">
                <a:pos x="921" y="535"/>
              </a:cxn>
              <a:cxn ang="0">
                <a:pos x="828" y="537"/>
              </a:cxn>
              <a:cxn ang="0">
                <a:pos x="770" y="480"/>
              </a:cxn>
              <a:cxn ang="0">
                <a:pos x="706" y="451"/>
              </a:cxn>
              <a:cxn ang="0">
                <a:pos x="661" y="467"/>
              </a:cxn>
              <a:cxn ang="0">
                <a:pos x="661" y="444"/>
              </a:cxn>
              <a:cxn ang="0">
                <a:pos x="625" y="446"/>
              </a:cxn>
              <a:cxn ang="0">
                <a:pos x="667" y="372"/>
              </a:cxn>
              <a:cxn ang="0">
                <a:pos x="713" y="328"/>
              </a:cxn>
              <a:cxn ang="0">
                <a:pos x="701" y="310"/>
              </a:cxn>
              <a:cxn ang="0">
                <a:pos x="620" y="342"/>
              </a:cxn>
              <a:cxn ang="0">
                <a:pos x="546" y="423"/>
              </a:cxn>
              <a:cxn ang="0">
                <a:pos x="493" y="463"/>
              </a:cxn>
              <a:cxn ang="0">
                <a:pos x="427" y="482"/>
              </a:cxn>
              <a:cxn ang="0">
                <a:pos x="376" y="514"/>
              </a:cxn>
              <a:cxn ang="0">
                <a:pos x="299" y="556"/>
              </a:cxn>
              <a:cxn ang="0">
                <a:pos x="232" y="546"/>
              </a:cxn>
              <a:cxn ang="0">
                <a:pos x="223" y="508"/>
              </a:cxn>
              <a:cxn ang="0">
                <a:pos x="194" y="484"/>
              </a:cxn>
              <a:cxn ang="0">
                <a:pos x="87" y="533"/>
              </a:cxn>
              <a:cxn ang="0">
                <a:pos x="19" y="535"/>
              </a:cxn>
            </a:cxnLst>
            <a:rect l="0" t="0" r="r" b="b"/>
            <a:pathLst>
              <a:path w="1359" h="556">
                <a:moveTo>
                  <a:pt x="0" y="527"/>
                </a:moveTo>
                <a:lnTo>
                  <a:pt x="21" y="511"/>
                </a:lnTo>
                <a:lnTo>
                  <a:pt x="36" y="498"/>
                </a:lnTo>
                <a:lnTo>
                  <a:pt x="49" y="488"/>
                </a:lnTo>
                <a:lnTo>
                  <a:pt x="74" y="463"/>
                </a:lnTo>
                <a:lnTo>
                  <a:pt x="98" y="449"/>
                </a:lnTo>
                <a:lnTo>
                  <a:pt x="121" y="427"/>
                </a:lnTo>
                <a:lnTo>
                  <a:pt x="128" y="423"/>
                </a:lnTo>
                <a:lnTo>
                  <a:pt x="140" y="410"/>
                </a:lnTo>
                <a:lnTo>
                  <a:pt x="151" y="393"/>
                </a:lnTo>
                <a:lnTo>
                  <a:pt x="161" y="381"/>
                </a:lnTo>
                <a:lnTo>
                  <a:pt x="181" y="357"/>
                </a:lnTo>
                <a:lnTo>
                  <a:pt x="206" y="334"/>
                </a:lnTo>
                <a:lnTo>
                  <a:pt x="227" y="317"/>
                </a:lnTo>
                <a:lnTo>
                  <a:pt x="258" y="298"/>
                </a:lnTo>
                <a:lnTo>
                  <a:pt x="266" y="285"/>
                </a:lnTo>
                <a:lnTo>
                  <a:pt x="297" y="269"/>
                </a:lnTo>
                <a:lnTo>
                  <a:pt x="325" y="254"/>
                </a:lnTo>
                <a:lnTo>
                  <a:pt x="355" y="236"/>
                </a:lnTo>
                <a:lnTo>
                  <a:pt x="395" y="220"/>
                </a:lnTo>
                <a:lnTo>
                  <a:pt x="418" y="209"/>
                </a:lnTo>
                <a:lnTo>
                  <a:pt x="431" y="201"/>
                </a:lnTo>
                <a:lnTo>
                  <a:pt x="455" y="181"/>
                </a:lnTo>
                <a:lnTo>
                  <a:pt x="469" y="173"/>
                </a:lnTo>
                <a:lnTo>
                  <a:pt x="487" y="154"/>
                </a:lnTo>
                <a:lnTo>
                  <a:pt x="495" y="142"/>
                </a:lnTo>
                <a:lnTo>
                  <a:pt x="501" y="132"/>
                </a:lnTo>
                <a:lnTo>
                  <a:pt x="501" y="118"/>
                </a:lnTo>
                <a:lnTo>
                  <a:pt x="518" y="107"/>
                </a:lnTo>
                <a:lnTo>
                  <a:pt x="553" y="101"/>
                </a:lnTo>
                <a:lnTo>
                  <a:pt x="577" y="93"/>
                </a:lnTo>
                <a:lnTo>
                  <a:pt x="599" y="82"/>
                </a:lnTo>
                <a:lnTo>
                  <a:pt x="620" y="70"/>
                </a:lnTo>
                <a:lnTo>
                  <a:pt x="633" y="64"/>
                </a:lnTo>
                <a:lnTo>
                  <a:pt x="638" y="60"/>
                </a:lnTo>
                <a:lnTo>
                  <a:pt x="641" y="80"/>
                </a:lnTo>
                <a:lnTo>
                  <a:pt x="643" y="86"/>
                </a:lnTo>
                <a:lnTo>
                  <a:pt x="654" y="99"/>
                </a:lnTo>
                <a:lnTo>
                  <a:pt x="656" y="99"/>
                </a:lnTo>
                <a:lnTo>
                  <a:pt x="659" y="74"/>
                </a:lnTo>
                <a:lnTo>
                  <a:pt x="661" y="64"/>
                </a:lnTo>
                <a:lnTo>
                  <a:pt x="676" y="41"/>
                </a:lnTo>
                <a:lnTo>
                  <a:pt x="682" y="27"/>
                </a:lnTo>
                <a:lnTo>
                  <a:pt x="691" y="17"/>
                </a:lnTo>
                <a:lnTo>
                  <a:pt x="708" y="31"/>
                </a:lnTo>
                <a:lnTo>
                  <a:pt x="716" y="45"/>
                </a:lnTo>
                <a:lnTo>
                  <a:pt x="726" y="66"/>
                </a:lnTo>
                <a:lnTo>
                  <a:pt x="737" y="55"/>
                </a:lnTo>
                <a:lnTo>
                  <a:pt x="742" y="52"/>
                </a:lnTo>
                <a:lnTo>
                  <a:pt x="735" y="43"/>
                </a:lnTo>
                <a:lnTo>
                  <a:pt x="735" y="31"/>
                </a:lnTo>
                <a:lnTo>
                  <a:pt x="735" y="24"/>
                </a:lnTo>
                <a:lnTo>
                  <a:pt x="744" y="8"/>
                </a:lnTo>
                <a:lnTo>
                  <a:pt x="752" y="0"/>
                </a:lnTo>
                <a:lnTo>
                  <a:pt x="763" y="0"/>
                </a:lnTo>
                <a:lnTo>
                  <a:pt x="797" y="13"/>
                </a:lnTo>
                <a:lnTo>
                  <a:pt x="821" y="17"/>
                </a:lnTo>
                <a:lnTo>
                  <a:pt x="849" y="21"/>
                </a:lnTo>
                <a:lnTo>
                  <a:pt x="877" y="21"/>
                </a:lnTo>
                <a:lnTo>
                  <a:pt x="886" y="21"/>
                </a:lnTo>
                <a:lnTo>
                  <a:pt x="899" y="17"/>
                </a:lnTo>
                <a:lnTo>
                  <a:pt x="912" y="21"/>
                </a:lnTo>
                <a:lnTo>
                  <a:pt x="933" y="31"/>
                </a:lnTo>
                <a:lnTo>
                  <a:pt x="946" y="35"/>
                </a:lnTo>
                <a:lnTo>
                  <a:pt x="963" y="29"/>
                </a:lnTo>
                <a:lnTo>
                  <a:pt x="967" y="21"/>
                </a:lnTo>
                <a:lnTo>
                  <a:pt x="984" y="24"/>
                </a:lnTo>
                <a:lnTo>
                  <a:pt x="986" y="15"/>
                </a:lnTo>
                <a:lnTo>
                  <a:pt x="990" y="10"/>
                </a:lnTo>
                <a:lnTo>
                  <a:pt x="1013" y="8"/>
                </a:lnTo>
                <a:lnTo>
                  <a:pt x="1020" y="10"/>
                </a:lnTo>
                <a:lnTo>
                  <a:pt x="1024" y="24"/>
                </a:lnTo>
                <a:lnTo>
                  <a:pt x="1037" y="38"/>
                </a:lnTo>
                <a:lnTo>
                  <a:pt x="1061" y="56"/>
                </a:lnTo>
                <a:lnTo>
                  <a:pt x="1078" y="89"/>
                </a:lnTo>
                <a:lnTo>
                  <a:pt x="1084" y="105"/>
                </a:lnTo>
                <a:lnTo>
                  <a:pt x="1090" y="121"/>
                </a:lnTo>
                <a:lnTo>
                  <a:pt x="1092" y="140"/>
                </a:lnTo>
                <a:lnTo>
                  <a:pt x="1096" y="144"/>
                </a:lnTo>
                <a:lnTo>
                  <a:pt x="1113" y="162"/>
                </a:lnTo>
                <a:lnTo>
                  <a:pt x="1120" y="167"/>
                </a:lnTo>
                <a:lnTo>
                  <a:pt x="1127" y="175"/>
                </a:lnTo>
                <a:lnTo>
                  <a:pt x="1127" y="184"/>
                </a:lnTo>
                <a:lnTo>
                  <a:pt x="1150" y="184"/>
                </a:lnTo>
                <a:lnTo>
                  <a:pt x="1166" y="188"/>
                </a:lnTo>
                <a:lnTo>
                  <a:pt x="1176" y="190"/>
                </a:lnTo>
                <a:lnTo>
                  <a:pt x="1182" y="195"/>
                </a:lnTo>
                <a:lnTo>
                  <a:pt x="1199" y="184"/>
                </a:lnTo>
                <a:lnTo>
                  <a:pt x="1212" y="179"/>
                </a:lnTo>
                <a:lnTo>
                  <a:pt x="1216" y="175"/>
                </a:lnTo>
                <a:lnTo>
                  <a:pt x="1233" y="181"/>
                </a:lnTo>
                <a:lnTo>
                  <a:pt x="1258" y="190"/>
                </a:lnTo>
                <a:lnTo>
                  <a:pt x="1265" y="193"/>
                </a:lnTo>
                <a:lnTo>
                  <a:pt x="1267" y="203"/>
                </a:lnTo>
                <a:lnTo>
                  <a:pt x="1254" y="215"/>
                </a:lnTo>
                <a:lnTo>
                  <a:pt x="1250" y="220"/>
                </a:lnTo>
                <a:lnTo>
                  <a:pt x="1250" y="230"/>
                </a:lnTo>
                <a:lnTo>
                  <a:pt x="1248" y="230"/>
                </a:lnTo>
                <a:lnTo>
                  <a:pt x="1245" y="252"/>
                </a:lnTo>
                <a:lnTo>
                  <a:pt x="1242" y="254"/>
                </a:lnTo>
                <a:lnTo>
                  <a:pt x="1245" y="264"/>
                </a:lnTo>
                <a:lnTo>
                  <a:pt x="1252" y="264"/>
                </a:lnTo>
                <a:lnTo>
                  <a:pt x="1256" y="275"/>
                </a:lnTo>
                <a:lnTo>
                  <a:pt x="1258" y="287"/>
                </a:lnTo>
                <a:lnTo>
                  <a:pt x="1275" y="291"/>
                </a:lnTo>
                <a:lnTo>
                  <a:pt x="1290" y="298"/>
                </a:lnTo>
                <a:lnTo>
                  <a:pt x="1302" y="308"/>
                </a:lnTo>
                <a:lnTo>
                  <a:pt x="1304" y="310"/>
                </a:lnTo>
                <a:lnTo>
                  <a:pt x="1307" y="328"/>
                </a:lnTo>
                <a:lnTo>
                  <a:pt x="1294" y="338"/>
                </a:lnTo>
                <a:lnTo>
                  <a:pt x="1290" y="342"/>
                </a:lnTo>
                <a:lnTo>
                  <a:pt x="1290" y="353"/>
                </a:lnTo>
                <a:lnTo>
                  <a:pt x="1287" y="366"/>
                </a:lnTo>
                <a:lnTo>
                  <a:pt x="1285" y="374"/>
                </a:lnTo>
                <a:lnTo>
                  <a:pt x="1287" y="376"/>
                </a:lnTo>
                <a:lnTo>
                  <a:pt x="1328" y="372"/>
                </a:lnTo>
                <a:lnTo>
                  <a:pt x="1341" y="379"/>
                </a:lnTo>
                <a:lnTo>
                  <a:pt x="1343" y="383"/>
                </a:lnTo>
                <a:lnTo>
                  <a:pt x="1341" y="387"/>
                </a:lnTo>
                <a:lnTo>
                  <a:pt x="1326" y="391"/>
                </a:lnTo>
                <a:lnTo>
                  <a:pt x="1318" y="395"/>
                </a:lnTo>
                <a:lnTo>
                  <a:pt x="1318" y="410"/>
                </a:lnTo>
                <a:lnTo>
                  <a:pt x="1318" y="423"/>
                </a:lnTo>
                <a:lnTo>
                  <a:pt x="1324" y="429"/>
                </a:lnTo>
                <a:lnTo>
                  <a:pt x="1328" y="429"/>
                </a:lnTo>
                <a:lnTo>
                  <a:pt x="1345" y="435"/>
                </a:lnTo>
                <a:lnTo>
                  <a:pt x="1349" y="438"/>
                </a:lnTo>
                <a:lnTo>
                  <a:pt x="1359" y="441"/>
                </a:lnTo>
                <a:lnTo>
                  <a:pt x="1349" y="446"/>
                </a:lnTo>
                <a:lnTo>
                  <a:pt x="1349" y="459"/>
                </a:lnTo>
                <a:lnTo>
                  <a:pt x="1347" y="461"/>
                </a:lnTo>
                <a:lnTo>
                  <a:pt x="1343" y="471"/>
                </a:lnTo>
                <a:lnTo>
                  <a:pt x="1336" y="475"/>
                </a:lnTo>
                <a:lnTo>
                  <a:pt x="1336" y="478"/>
                </a:lnTo>
                <a:lnTo>
                  <a:pt x="1333" y="496"/>
                </a:lnTo>
                <a:lnTo>
                  <a:pt x="1330" y="501"/>
                </a:lnTo>
                <a:lnTo>
                  <a:pt x="1322" y="503"/>
                </a:lnTo>
                <a:lnTo>
                  <a:pt x="1304" y="505"/>
                </a:lnTo>
                <a:lnTo>
                  <a:pt x="1292" y="511"/>
                </a:lnTo>
                <a:lnTo>
                  <a:pt x="1290" y="514"/>
                </a:lnTo>
                <a:lnTo>
                  <a:pt x="1273" y="503"/>
                </a:lnTo>
                <a:lnTo>
                  <a:pt x="1269" y="498"/>
                </a:lnTo>
                <a:lnTo>
                  <a:pt x="1258" y="508"/>
                </a:lnTo>
                <a:lnTo>
                  <a:pt x="1250" y="514"/>
                </a:lnTo>
                <a:lnTo>
                  <a:pt x="1220" y="503"/>
                </a:lnTo>
                <a:lnTo>
                  <a:pt x="1208" y="501"/>
                </a:lnTo>
                <a:lnTo>
                  <a:pt x="1203" y="482"/>
                </a:lnTo>
                <a:lnTo>
                  <a:pt x="1201" y="475"/>
                </a:lnTo>
                <a:lnTo>
                  <a:pt x="1205" y="453"/>
                </a:lnTo>
                <a:lnTo>
                  <a:pt x="1216" y="438"/>
                </a:lnTo>
                <a:lnTo>
                  <a:pt x="1216" y="431"/>
                </a:lnTo>
                <a:lnTo>
                  <a:pt x="1199" y="435"/>
                </a:lnTo>
                <a:lnTo>
                  <a:pt x="1170" y="441"/>
                </a:lnTo>
                <a:lnTo>
                  <a:pt x="1152" y="446"/>
                </a:lnTo>
                <a:lnTo>
                  <a:pt x="1131" y="461"/>
                </a:lnTo>
                <a:lnTo>
                  <a:pt x="1123" y="467"/>
                </a:lnTo>
                <a:lnTo>
                  <a:pt x="1090" y="471"/>
                </a:lnTo>
                <a:lnTo>
                  <a:pt x="1035" y="480"/>
                </a:lnTo>
                <a:lnTo>
                  <a:pt x="1007" y="482"/>
                </a:lnTo>
                <a:lnTo>
                  <a:pt x="988" y="498"/>
                </a:lnTo>
                <a:lnTo>
                  <a:pt x="965" y="525"/>
                </a:lnTo>
                <a:lnTo>
                  <a:pt x="952" y="533"/>
                </a:lnTo>
                <a:lnTo>
                  <a:pt x="935" y="548"/>
                </a:lnTo>
                <a:lnTo>
                  <a:pt x="921" y="535"/>
                </a:lnTo>
                <a:lnTo>
                  <a:pt x="901" y="543"/>
                </a:lnTo>
                <a:lnTo>
                  <a:pt x="872" y="525"/>
                </a:lnTo>
                <a:lnTo>
                  <a:pt x="849" y="535"/>
                </a:lnTo>
                <a:lnTo>
                  <a:pt x="828" y="537"/>
                </a:lnTo>
                <a:lnTo>
                  <a:pt x="816" y="539"/>
                </a:lnTo>
                <a:lnTo>
                  <a:pt x="795" y="516"/>
                </a:lnTo>
                <a:lnTo>
                  <a:pt x="783" y="498"/>
                </a:lnTo>
                <a:lnTo>
                  <a:pt x="770" y="480"/>
                </a:lnTo>
                <a:lnTo>
                  <a:pt x="758" y="465"/>
                </a:lnTo>
                <a:lnTo>
                  <a:pt x="754" y="463"/>
                </a:lnTo>
                <a:lnTo>
                  <a:pt x="726" y="453"/>
                </a:lnTo>
                <a:lnTo>
                  <a:pt x="706" y="451"/>
                </a:lnTo>
                <a:lnTo>
                  <a:pt x="682" y="449"/>
                </a:lnTo>
                <a:lnTo>
                  <a:pt x="678" y="451"/>
                </a:lnTo>
                <a:lnTo>
                  <a:pt x="671" y="459"/>
                </a:lnTo>
                <a:lnTo>
                  <a:pt x="661" y="467"/>
                </a:lnTo>
                <a:lnTo>
                  <a:pt x="667" y="453"/>
                </a:lnTo>
                <a:lnTo>
                  <a:pt x="671" y="446"/>
                </a:lnTo>
                <a:lnTo>
                  <a:pt x="673" y="438"/>
                </a:lnTo>
                <a:lnTo>
                  <a:pt x="661" y="444"/>
                </a:lnTo>
                <a:lnTo>
                  <a:pt x="643" y="455"/>
                </a:lnTo>
                <a:lnTo>
                  <a:pt x="633" y="465"/>
                </a:lnTo>
                <a:lnTo>
                  <a:pt x="625" y="486"/>
                </a:lnTo>
                <a:lnTo>
                  <a:pt x="625" y="446"/>
                </a:lnTo>
                <a:lnTo>
                  <a:pt x="636" y="416"/>
                </a:lnTo>
                <a:lnTo>
                  <a:pt x="651" y="387"/>
                </a:lnTo>
                <a:lnTo>
                  <a:pt x="654" y="381"/>
                </a:lnTo>
                <a:lnTo>
                  <a:pt x="667" y="372"/>
                </a:lnTo>
                <a:lnTo>
                  <a:pt x="676" y="357"/>
                </a:lnTo>
                <a:lnTo>
                  <a:pt x="691" y="342"/>
                </a:lnTo>
                <a:lnTo>
                  <a:pt x="697" y="334"/>
                </a:lnTo>
                <a:lnTo>
                  <a:pt x="713" y="328"/>
                </a:lnTo>
                <a:lnTo>
                  <a:pt x="726" y="324"/>
                </a:lnTo>
                <a:lnTo>
                  <a:pt x="733" y="322"/>
                </a:lnTo>
                <a:lnTo>
                  <a:pt x="729" y="310"/>
                </a:lnTo>
                <a:lnTo>
                  <a:pt x="701" y="310"/>
                </a:lnTo>
                <a:lnTo>
                  <a:pt x="680" y="315"/>
                </a:lnTo>
                <a:lnTo>
                  <a:pt x="663" y="320"/>
                </a:lnTo>
                <a:lnTo>
                  <a:pt x="629" y="336"/>
                </a:lnTo>
                <a:lnTo>
                  <a:pt x="620" y="342"/>
                </a:lnTo>
                <a:lnTo>
                  <a:pt x="599" y="366"/>
                </a:lnTo>
                <a:lnTo>
                  <a:pt x="582" y="381"/>
                </a:lnTo>
                <a:lnTo>
                  <a:pt x="559" y="398"/>
                </a:lnTo>
                <a:lnTo>
                  <a:pt x="546" y="423"/>
                </a:lnTo>
                <a:lnTo>
                  <a:pt x="540" y="431"/>
                </a:lnTo>
                <a:lnTo>
                  <a:pt x="536" y="433"/>
                </a:lnTo>
                <a:lnTo>
                  <a:pt x="503" y="444"/>
                </a:lnTo>
                <a:lnTo>
                  <a:pt x="493" y="463"/>
                </a:lnTo>
                <a:lnTo>
                  <a:pt x="474" y="475"/>
                </a:lnTo>
                <a:lnTo>
                  <a:pt x="459" y="478"/>
                </a:lnTo>
                <a:lnTo>
                  <a:pt x="441" y="482"/>
                </a:lnTo>
                <a:lnTo>
                  <a:pt x="427" y="482"/>
                </a:lnTo>
                <a:lnTo>
                  <a:pt x="414" y="484"/>
                </a:lnTo>
                <a:lnTo>
                  <a:pt x="405" y="486"/>
                </a:lnTo>
                <a:lnTo>
                  <a:pt x="396" y="496"/>
                </a:lnTo>
                <a:lnTo>
                  <a:pt x="376" y="514"/>
                </a:lnTo>
                <a:lnTo>
                  <a:pt x="357" y="533"/>
                </a:lnTo>
                <a:lnTo>
                  <a:pt x="330" y="543"/>
                </a:lnTo>
                <a:lnTo>
                  <a:pt x="306" y="554"/>
                </a:lnTo>
                <a:lnTo>
                  <a:pt x="299" y="556"/>
                </a:lnTo>
                <a:lnTo>
                  <a:pt x="274" y="548"/>
                </a:lnTo>
                <a:lnTo>
                  <a:pt x="258" y="543"/>
                </a:lnTo>
                <a:lnTo>
                  <a:pt x="249" y="537"/>
                </a:lnTo>
                <a:lnTo>
                  <a:pt x="232" y="546"/>
                </a:lnTo>
                <a:lnTo>
                  <a:pt x="220" y="554"/>
                </a:lnTo>
                <a:lnTo>
                  <a:pt x="212" y="548"/>
                </a:lnTo>
                <a:lnTo>
                  <a:pt x="227" y="535"/>
                </a:lnTo>
                <a:lnTo>
                  <a:pt x="223" y="508"/>
                </a:lnTo>
                <a:lnTo>
                  <a:pt x="230" y="503"/>
                </a:lnTo>
                <a:lnTo>
                  <a:pt x="235" y="480"/>
                </a:lnTo>
                <a:lnTo>
                  <a:pt x="223" y="471"/>
                </a:lnTo>
                <a:lnTo>
                  <a:pt x="194" y="484"/>
                </a:lnTo>
                <a:lnTo>
                  <a:pt x="167" y="496"/>
                </a:lnTo>
                <a:lnTo>
                  <a:pt x="144" y="508"/>
                </a:lnTo>
                <a:lnTo>
                  <a:pt x="119" y="518"/>
                </a:lnTo>
                <a:lnTo>
                  <a:pt x="87" y="533"/>
                </a:lnTo>
                <a:lnTo>
                  <a:pt x="63" y="539"/>
                </a:lnTo>
                <a:lnTo>
                  <a:pt x="45" y="546"/>
                </a:lnTo>
                <a:lnTo>
                  <a:pt x="34" y="541"/>
                </a:lnTo>
                <a:lnTo>
                  <a:pt x="19" y="535"/>
                </a:lnTo>
                <a:lnTo>
                  <a:pt x="15" y="530"/>
                </a:lnTo>
                <a:lnTo>
                  <a:pt x="5" y="539"/>
                </a:lnTo>
                <a:lnTo>
                  <a:pt x="0" y="527"/>
                </a:lnTo>
                <a:close/>
              </a:path>
            </a:pathLst>
          </a:custGeom>
          <a:solidFill>
            <a:srgbClr val="0000FF"/>
          </a:solidFill>
          <a:ln w="1588">
            <a:solidFill>
              <a:srgbClr val="000000"/>
            </a:solidFill>
            <a:prstDash val="solid"/>
            <a:round/>
            <a:headEnd/>
            <a:tailEnd/>
          </a:ln>
        </p:spPr>
        <p:txBody>
          <a:bodyPr/>
          <a:lstStyle/>
          <a:p>
            <a:endParaRPr lang="en-US"/>
          </a:p>
        </p:txBody>
      </p:sp>
      <p:sp>
        <p:nvSpPr>
          <p:cNvPr id="23855" name="Freeform 303"/>
          <p:cNvSpPr>
            <a:spLocks/>
          </p:cNvSpPr>
          <p:nvPr/>
        </p:nvSpPr>
        <p:spPr bwMode="auto">
          <a:xfrm>
            <a:off x="5935663" y="2684463"/>
            <a:ext cx="430212" cy="885825"/>
          </a:xfrm>
          <a:custGeom>
            <a:avLst/>
            <a:gdLst/>
            <a:ahLst/>
            <a:cxnLst>
              <a:cxn ang="0">
                <a:pos x="499" y="72"/>
              </a:cxn>
              <a:cxn ang="0">
                <a:pos x="482" y="129"/>
              </a:cxn>
              <a:cxn ang="0">
                <a:pos x="512" y="156"/>
              </a:cxn>
              <a:cxn ang="0">
                <a:pos x="472" y="185"/>
              </a:cxn>
              <a:cxn ang="0">
                <a:pos x="441" y="259"/>
              </a:cxn>
              <a:cxn ang="0">
                <a:pos x="419" y="318"/>
              </a:cxn>
              <a:cxn ang="0">
                <a:pos x="415" y="249"/>
              </a:cxn>
              <a:cxn ang="0">
                <a:pos x="404" y="240"/>
              </a:cxn>
              <a:cxn ang="0">
                <a:pos x="369" y="285"/>
              </a:cxn>
              <a:cxn ang="0">
                <a:pos x="336" y="299"/>
              </a:cxn>
              <a:cxn ang="0">
                <a:pos x="330" y="339"/>
              </a:cxn>
              <a:cxn ang="0">
                <a:pos x="311" y="357"/>
              </a:cxn>
              <a:cxn ang="0">
                <a:pos x="314" y="402"/>
              </a:cxn>
              <a:cxn ang="0">
                <a:pos x="295" y="488"/>
              </a:cxn>
              <a:cxn ang="0">
                <a:pos x="284" y="545"/>
              </a:cxn>
              <a:cxn ang="0">
                <a:pos x="282" y="609"/>
              </a:cxn>
              <a:cxn ang="0">
                <a:pos x="328" y="705"/>
              </a:cxn>
              <a:cxn ang="0">
                <a:pos x="355" y="801"/>
              </a:cxn>
              <a:cxn ang="0">
                <a:pos x="361" y="867"/>
              </a:cxn>
              <a:cxn ang="0">
                <a:pos x="352" y="938"/>
              </a:cxn>
              <a:cxn ang="0">
                <a:pos x="288" y="1049"/>
              </a:cxn>
              <a:cxn ang="0">
                <a:pos x="247" y="1092"/>
              </a:cxn>
              <a:cxn ang="0">
                <a:pos x="174" y="1112"/>
              </a:cxn>
              <a:cxn ang="0">
                <a:pos x="125" y="1057"/>
              </a:cxn>
              <a:cxn ang="0">
                <a:pos x="94" y="992"/>
              </a:cxn>
              <a:cxn ang="0">
                <a:pos x="74" y="870"/>
              </a:cxn>
              <a:cxn ang="0">
                <a:pos x="58" y="765"/>
              </a:cxn>
              <a:cxn ang="0">
                <a:pos x="63" y="674"/>
              </a:cxn>
              <a:cxn ang="0">
                <a:pos x="71" y="568"/>
              </a:cxn>
              <a:cxn ang="0">
                <a:pos x="100" y="501"/>
              </a:cxn>
              <a:cxn ang="0">
                <a:pos x="94" y="433"/>
              </a:cxn>
              <a:cxn ang="0">
                <a:pos x="129" y="351"/>
              </a:cxn>
              <a:cxn ang="0">
                <a:pos x="164" y="264"/>
              </a:cxn>
              <a:cxn ang="0">
                <a:pos x="135" y="240"/>
              </a:cxn>
              <a:cxn ang="0">
                <a:pos x="114" y="318"/>
              </a:cxn>
              <a:cxn ang="0">
                <a:pos x="68" y="344"/>
              </a:cxn>
              <a:cxn ang="0">
                <a:pos x="17" y="415"/>
              </a:cxn>
              <a:cxn ang="0">
                <a:pos x="0" y="396"/>
              </a:cxn>
              <a:cxn ang="0">
                <a:pos x="20" y="335"/>
              </a:cxn>
              <a:cxn ang="0">
                <a:pos x="52" y="307"/>
              </a:cxn>
              <a:cxn ang="0">
                <a:pos x="81" y="233"/>
              </a:cxn>
              <a:cxn ang="0">
                <a:pos x="117" y="156"/>
              </a:cxn>
              <a:cxn ang="0">
                <a:pos x="139" y="124"/>
              </a:cxn>
              <a:cxn ang="0">
                <a:pos x="148" y="85"/>
              </a:cxn>
              <a:cxn ang="0">
                <a:pos x="160" y="77"/>
              </a:cxn>
              <a:cxn ang="0">
                <a:pos x="154" y="112"/>
              </a:cxn>
              <a:cxn ang="0">
                <a:pos x="186" y="98"/>
              </a:cxn>
              <a:cxn ang="0">
                <a:pos x="203" y="83"/>
              </a:cxn>
              <a:cxn ang="0">
                <a:pos x="225" y="70"/>
              </a:cxn>
              <a:cxn ang="0">
                <a:pos x="241" y="72"/>
              </a:cxn>
              <a:cxn ang="0">
                <a:pos x="206" y="124"/>
              </a:cxn>
              <a:cxn ang="0">
                <a:pos x="222" y="137"/>
              </a:cxn>
              <a:cxn ang="0">
                <a:pos x="253" y="95"/>
              </a:cxn>
              <a:cxn ang="0">
                <a:pos x="273" y="54"/>
              </a:cxn>
              <a:cxn ang="0">
                <a:pos x="323" y="36"/>
              </a:cxn>
              <a:cxn ang="0">
                <a:pos x="382" y="28"/>
              </a:cxn>
              <a:cxn ang="0">
                <a:pos x="428" y="0"/>
              </a:cxn>
              <a:cxn ang="0">
                <a:pos x="460" y="9"/>
              </a:cxn>
              <a:cxn ang="0">
                <a:pos x="512" y="26"/>
              </a:cxn>
              <a:cxn ang="0">
                <a:pos x="540" y="44"/>
              </a:cxn>
            </a:cxnLst>
            <a:rect l="0" t="0" r="r" b="b"/>
            <a:pathLst>
              <a:path w="544" h="1117">
                <a:moveTo>
                  <a:pt x="540" y="61"/>
                </a:moveTo>
                <a:lnTo>
                  <a:pt x="515" y="66"/>
                </a:lnTo>
                <a:lnTo>
                  <a:pt x="499" y="72"/>
                </a:lnTo>
                <a:lnTo>
                  <a:pt x="482" y="106"/>
                </a:lnTo>
                <a:lnTo>
                  <a:pt x="480" y="112"/>
                </a:lnTo>
                <a:lnTo>
                  <a:pt x="482" y="129"/>
                </a:lnTo>
                <a:lnTo>
                  <a:pt x="486" y="147"/>
                </a:lnTo>
                <a:lnTo>
                  <a:pt x="502" y="152"/>
                </a:lnTo>
                <a:lnTo>
                  <a:pt x="512" y="156"/>
                </a:lnTo>
                <a:lnTo>
                  <a:pt x="495" y="166"/>
                </a:lnTo>
                <a:lnTo>
                  <a:pt x="482" y="169"/>
                </a:lnTo>
                <a:lnTo>
                  <a:pt x="472" y="185"/>
                </a:lnTo>
                <a:lnTo>
                  <a:pt x="460" y="195"/>
                </a:lnTo>
                <a:lnTo>
                  <a:pt x="444" y="214"/>
                </a:lnTo>
                <a:lnTo>
                  <a:pt x="441" y="259"/>
                </a:lnTo>
                <a:lnTo>
                  <a:pt x="444" y="299"/>
                </a:lnTo>
                <a:lnTo>
                  <a:pt x="432" y="309"/>
                </a:lnTo>
                <a:lnTo>
                  <a:pt x="419" y="318"/>
                </a:lnTo>
                <a:lnTo>
                  <a:pt x="415" y="318"/>
                </a:lnTo>
                <a:lnTo>
                  <a:pt x="415" y="280"/>
                </a:lnTo>
                <a:lnTo>
                  <a:pt x="415" y="249"/>
                </a:lnTo>
                <a:lnTo>
                  <a:pt x="419" y="242"/>
                </a:lnTo>
                <a:lnTo>
                  <a:pt x="419" y="217"/>
                </a:lnTo>
                <a:lnTo>
                  <a:pt x="404" y="240"/>
                </a:lnTo>
                <a:lnTo>
                  <a:pt x="390" y="259"/>
                </a:lnTo>
                <a:lnTo>
                  <a:pt x="384" y="274"/>
                </a:lnTo>
                <a:lnTo>
                  <a:pt x="369" y="285"/>
                </a:lnTo>
                <a:lnTo>
                  <a:pt x="355" y="290"/>
                </a:lnTo>
                <a:lnTo>
                  <a:pt x="338" y="296"/>
                </a:lnTo>
                <a:lnTo>
                  <a:pt x="336" y="299"/>
                </a:lnTo>
                <a:lnTo>
                  <a:pt x="343" y="318"/>
                </a:lnTo>
                <a:lnTo>
                  <a:pt x="338" y="331"/>
                </a:lnTo>
                <a:lnTo>
                  <a:pt x="330" y="339"/>
                </a:lnTo>
                <a:lnTo>
                  <a:pt x="320" y="348"/>
                </a:lnTo>
                <a:lnTo>
                  <a:pt x="314" y="351"/>
                </a:lnTo>
                <a:lnTo>
                  <a:pt x="311" y="357"/>
                </a:lnTo>
                <a:lnTo>
                  <a:pt x="311" y="370"/>
                </a:lnTo>
                <a:lnTo>
                  <a:pt x="314" y="376"/>
                </a:lnTo>
                <a:lnTo>
                  <a:pt x="314" y="402"/>
                </a:lnTo>
                <a:lnTo>
                  <a:pt x="307" y="424"/>
                </a:lnTo>
                <a:lnTo>
                  <a:pt x="301" y="464"/>
                </a:lnTo>
                <a:lnTo>
                  <a:pt x="295" y="488"/>
                </a:lnTo>
                <a:lnTo>
                  <a:pt x="288" y="501"/>
                </a:lnTo>
                <a:lnTo>
                  <a:pt x="279" y="520"/>
                </a:lnTo>
                <a:lnTo>
                  <a:pt x="284" y="545"/>
                </a:lnTo>
                <a:lnTo>
                  <a:pt x="298" y="572"/>
                </a:lnTo>
                <a:lnTo>
                  <a:pt x="293" y="584"/>
                </a:lnTo>
                <a:lnTo>
                  <a:pt x="282" y="609"/>
                </a:lnTo>
                <a:lnTo>
                  <a:pt x="293" y="634"/>
                </a:lnTo>
                <a:lnTo>
                  <a:pt x="311" y="674"/>
                </a:lnTo>
                <a:lnTo>
                  <a:pt x="328" y="705"/>
                </a:lnTo>
                <a:lnTo>
                  <a:pt x="350" y="742"/>
                </a:lnTo>
                <a:lnTo>
                  <a:pt x="352" y="778"/>
                </a:lnTo>
                <a:lnTo>
                  <a:pt x="355" y="801"/>
                </a:lnTo>
                <a:lnTo>
                  <a:pt x="358" y="810"/>
                </a:lnTo>
                <a:lnTo>
                  <a:pt x="361" y="820"/>
                </a:lnTo>
                <a:lnTo>
                  <a:pt x="361" y="867"/>
                </a:lnTo>
                <a:lnTo>
                  <a:pt x="358" y="870"/>
                </a:lnTo>
                <a:lnTo>
                  <a:pt x="358" y="913"/>
                </a:lnTo>
                <a:lnTo>
                  <a:pt x="352" y="938"/>
                </a:lnTo>
                <a:lnTo>
                  <a:pt x="330" y="979"/>
                </a:lnTo>
                <a:lnTo>
                  <a:pt x="307" y="1014"/>
                </a:lnTo>
                <a:lnTo>
                  <a:pt x="288" y="1049"/>
                </a:lnTo>
                <a:lnTo>
                  <a:pt x="279" y="1068"/>
                </a:lnTo>
                <a:lnTo>
                  <a:pt x="276" y="1079"/>
                </a:lnTo>
                <a:lnTo>
                  <a:pt x="247" y="1092"/>
                </a:lnTo>
                <a:lnTo>
                  <a:pt x="222" y="1107"/>
                </a:lnTo>
                <a:lnTo>
                  <a:pt x="203" y="1117"/>
                </a:lnTo>
                <a:lnTo>
                  <a:pt x="174" y="1112"/>
                </a:lnTo>
                <a:lnTo>
                  <a:pt x="152" y="1098"/>
                </a:lnTo>
                <a:lnTo>
                  <a:pt x="141" y="1095"/>
                </a:lnTo>
                <a:lnTo>
                  <a:pt x="125" y="1057"/>
                </a:lnTo>
                <a:lnTo>
                  <a:pt x="114" y="1038"/>
                </a:lnTo>
                <a:lnTo>
                  <a:pt x="100" y="1014"/>
                </a:lnTo>
                <a:lnTo>
                  <a:pt x="94" y="992"/>
                </a:lnTo>
                <a:lnTo>
                  <a:pt x="84" y="943"/>
                </a:lnTo>
                <a:lnTo>
                  <a:pt x="84" y="919"/>
                </a:lnTo>
                <a:lnTo>
                  <a:pt x="74" y="870"/>
                </a:lnTo>
                <a:lnTo>
                  <a:pt x="65" y="820"/>
                </a:lnTo>
                <a:lnTo>
                  <a:pt x="58" y="795"/>
                </a:lnTo>
                <a:lnTo>
                  <a:pt x="58" y="765"/>
                </a:lnTo>
                <a:lnTo>
                  <a:pt x="55" y="756"/>
                </a:lnTo>
                <a:lnTo>
                  <a:pt x="55" y="711"/>
                </a:lnTo>
                <a:lnTo>
                  <a:pt x="63" y="674"/>
                </a:lnTo>
                <a:lnTo>
                  <a:pt x="65" y="626"/>
                </a:lnTo>
                <a:lnTo>
                  <a:pt x="71" y="584"/>
                </a:lnTo>
                <a:lnTo>
                  <a:pt x="71" y="568"/>
                </a:lnTo>
                <a:lnTo>
                  <a:pt x="84" y="536"/>
                </a:lnTo>
                <a:lnTo>
                  <a:pt x="94" y="514"/>
                </a:lnTo>
                <a:lnTo>
                  <a:pt x="100" y="501"/>
                </a:lnTo>
                <a:lnTo>
                  <a:pt x="100" y="466"/>
                </a:lnTo>
                <a:lnTo>
                  <a:pt x="97" y="443"/>
                </a:lnTo>
                <a:lnTo>
                  <a:pt x="94" y="433"/>
                </a:lnTo>
                <a:lnTo>
                  <a:pt x="94" y="421"/>
                </a:lnTo>
                <a:lnTo>
                  <a:pt x="109" y="389"/>
                </a:lnTo>
                <a:lnTo>
                  <a:pt x="129" y="351"/>
                </a:lnTo>
                <a:lnTo>
                  <a:pt x="141" y="316"/>
                </a:lnTo>
                <a:lnTo>
                  <a:pt x="154" y="280"/>
                </a:lnTo>
                <a:lnTo>
                  <a:pt x="164" y="264"/>
                </a:lnTo>
                <a:lnTo>
                  <a:pt x="168" y="228"/>
                </a:lnTo>
                <a:lnTo>
                  <a:pt x="152" y="223"/>
                </a:lnTo>
                <a:lnTo>
                  <a:pt x="135" y="240"/>
                </a:lnTo>
                <a:lnTo>
                  <a:pt x="122" y="262"/>
                </a:lnTo>
                <a:lnTo>
                  <a:pt x="117" y="294"/>
                </a:lnTo>
                <a:lnTo>
                  <a:pt x="114" y="318"/>
                </a:lnTo>
                <a:lnTo>
                  <a:pt x="106" y="335"/>
                </a:lnTo>
                <a:lnTo>
                  <a:pt x="84" y="341"/>
                </a:lnTo>
                <a:lnTo>
                  <a:pt x="68" y="344"/>
                </a:lnTo>
                <a:lnTo>
                  <a:pt x="55" y="376"/>
                </a:lnTo>
                <a:lnTo>
                  <a:pt x="36" y="398"/>
                </a:lnTo>
                <a:lnTo>
                  <a:pt x="17" y="415"/>
                </a:lnTo>
                <a:lnTo>
                  <a:pt x="9" y="418"/>
                </a:lnTo>
                <a:lnTo>
                  <a:pt x="0" y="424"/>
                </a:lnTo>
                <a:lnTo>
                  <a:pt x="0" y="396"/>
                </a:lnTo>
                <a:lnTo>
                  <a:pt x="11" y="379"/>
                </a:lnTo>
                <a:lnTo>
                  <a:pt x="14" y="353"/>
                </a:lnTo>
                <a:lnTo>
                  <a:pt x="20" y="335"/>
                </a:lnTo>
                <a:lnTo>
                  <a:pt x="27" y="318"/>
                </a:lnTo>
                <a:lnTo>
                  <a:pt x="32" y="313"/>
                </a:lnTo>
                <a:lnTo>
                  <a:pt x="52" y="307"/>
                </a:lnTo>
                <a:lnTo>
                  <a:pt x="63" y="296"/>
                </a:lnTo>
                <a:lnTo>
                  <a:pt x="68" y="268"/>
                </a:lnTo>
                <a:lnTo>
                  <a:pt x="81" y="233"/>
                </a:lnTo>
                <a:lnTo>
                  <a:pt x="90" y="214"/>
                </a:lnTo>
                <a:lnTo>
                  <a:pt x="106" y="179"/>
                </a:lnTo>
                <a:lnTo>
                  <a:pt x="117" y="156"/>
                </a:lnTo>
                <a:lnTo>
                  <a:pt x="122" y="140"/>
                </a:lnTo>
                <a:lnTo>
                  <a:pt x="122" y="131"/>
                </a:lnTo>
                <a:lnTo>
                  <a:pt x="139" y="124"/>
                </a:lnTo>
                <a:lnTo>
                  <a:pt x="139" y="106"/>
                </a:lnTo>
                <a:lnTo>
                  <a:pt x="141" y="95"/>
                </a:lnTo>
                <a:lnTo>
                  <a:pt x="148" y="85"/>
                </a:lnTo>
                <a:lnTo>
                  <a:pt x="154" y="77"/>
                </a:lnTo>
                <a:lnTo>
                  <a:pt x="160" y="66"/>
                </a:lnTo>
                <a:lnTo>
                  <a:pt x="160" y="77"/>
                </a:lnTo>
                <a:lnTo>
                  <a:pt x="154" y="83"/>
                </a:lnTo>
                <a:lnTo>
                  <a:pt x="154" y="93"/>
                </a:lnTo>
                <a:lnTo>
                  <a:pt x="154" y="112"/>
                </a:lnTo>
                <a:lnTo>
                  <a:pt x="157" y="124"/>
                </a:lnTo>
                <a:lnTo>
                  <a:pt x="179" y="115"/>
                </a:lnTo>
                <a:lnTo>
                  <a:pt x="186" y="98"/>
                </a:lnTo>
                <a:lnTo>
                  <a:pt x="190" y="85"/>
                </a:lnTo>
                <a:lnTo>
                  <a:pt x="190" y="80"/>
                </a:lnTo>
                <a:lnTo>
                  <a:pt x="203" y="83"/>
                </a:lnTo>
                <a:lnTo>
                  <a:pt x="208" y="83"/>
                </a:lnTo>
                <a:lnTo>
                  <a:pt x="215" y="83"/>
                </a:lnTo>
                <a:lnTo>
                  <a:pt x="225" y="70"/>
                </a:lnTo>
                <a:lnTo>
                  <a:pt x="228" y="66"/>
                </a:lnTo>
                <a:lnTo>
                  <a:pt x="230" y="72"/>
                </a:lnTo>
                <a:lnTo>
                  <a:pt x="241" y="72"/>
                </a:lnTo>
                <a:lnTo>
                  <a:pt x="218" y="93"/>
                </a:lnTo>
                <a:lnTo>
                  <a:pt x="215" y="108"/>
                </a:lnTo>
                <a:lnTo>
                  <a:pt x="206" y="124"/>
                </a:lnTo>
                <a:lnTo>
                  <a:pt x="203" y="131"/>
                </a:lnTo>
                <a:lnTo>
                  <a:pt x="211" y="134"/>
                </a:lnTo>
                <a:lnTo>
                  <a:pt x="222" y="137"/>
                </a:lnTo>
                <a:lnTo>
                  <a:pt x="230" y="117"/>
                </a:lnTo>
                <a:lnTo>
                  <a:pt x="241" y="102"/>
                </a:lnTo>
                <a:lnTo>
                  <a:pt x="253" y="95"/>
                </a:lnTo>
                <a:lnTo>
                  <a:pt x="262" y="89"/>
                </a:lnTo>
                <a:lnTo>
                  <a:pt x="269" y="70"/>
                </a:lnTo>
                <a:lnTo>
                  <a:pt x="273" y="54"/>
                </a:lnTo>
                <a:lnTo>
                  <a:pt x="276" y="51"/>
                </a:lnTo>
                <a:lnTo>
                  <a:pt x="301" y="51"/>
                </a:lnTo>
                <a:lnTo>
                  <a:pt x="323" y="36"/>
                </a:lnTo>
                <a:lnTo>
                  <a:pt x="352" y="41"/>
                </a:lnTo>
                <a:lnTo>
                  <a:pt x="358" y="39"/>
                </a:lnTo>
                <a:lnTo>
                  <a:pt x="382" y="28"/>
                </a:lnTo>
                <a:lnTo>
                  <a:pt x="398" y="12"/>
                </a:lnTo>
                <a:lnTo>
                  <a:pt x="417" y="2"/>
                </a:lnTo>
                <a:lnTo>
                  <a:pt x="428" y="0"/>
                </a:lnTo>
                <a:lnTo>
                  <a:pt x="432" y="6"/>
                </a:lnTo>
                <a:lnTo>
                  <a:pt x="451" y="6"/>
                </a:lnTo>
                <a:lnTo>
                  <a:pt x="460" y="9"/>
                </a:lnTo>
                <a:lnTo>
                  <a:pt x="477" y="9"/>
                </a:lnTo>
                <a:lnTo>
                  <a:pt x="490" y="12"/>
                </a:lnTo>
                <a:lnTo>
                  <a:pt x="512" y="26"/>
                </a:lnTo>
                <a:lnTo>
                  <a:pt x="517" y="35"/>
                </a:lnTo>
                <a:lnTo>
                  <a:pt x="544" y="39"/>
                </a:lnTo>
                <a:lnTo>
                  <a:pt x="540" y="44"/>
                </a:lnTo>
                <a:lnTo>
                  <a:pt x="540" y="61"/>
                </a:lnTo>
                <a:close/>
              </a:path>
            </a:pathLst>
          </a:custGeom>
          <a:solidFill>
            <a:srgbClr val="0000FF"/>
          </a:solidFill>
          <a:ln w="1588">
            <a:solidFill>
              <a:srgbClr val="000000"/>
            </a:solidFill>
            <a:prstDash val="solid"/>
            <a:round/>
            <a:headEnd/>
            <a:tailEnd/>
          </a:ln>
        </p:spPr>
        <p:txBody>
          <a:bodyPr/>
          <a:lstStyle/>
          <a:p>
            <a:endParaRPr lang="en-US"/>
          </a:p>
        </p:txBody>
      </p:sp>
      <p:sp>
        <p:nvSpPr>
          <p:cNvPr id="23856" name="Freeform 304"/>
          <p:cNvSpPr>
            <a:spLocks/>
          </p:cNvSpPr>
          <p:nvPr/>
        </p:nvSpPr>
        <p:spPr bwMode="auto">
          <a:xfrm>
            <a:off x="6630988" y="3163888"/>
            <a:ext cx="622300" cy="382587"/>
          </a:xfrm>
          <a:custGeom>
            <a:avLst/>
            <a:gdLst/>
            <a:ahLst/>
            <a:cxnLst>
              <a:cxn ang="0">
                <a:pos x="102" y="298"/>
              </a:cxn>
              <a:cxn ang="0">
                <a:pos x="154" y="312"/>
              </a:cxn>
              <a:cxn ang="0">
                <a:pos x="170" y="314"/>
              </a:cxn>
              <a:cxn ang="0">
                <a:pos x="189" y="278"/>
              </a:cxn>
              <a:cxn ang="0">
                <a:pos x="226" y="269"/>
              </a:cxn>
              <a:cxn ang="0">
                <a:pos x="265" y="231"/>
              </a:cxn>
              <a:cxn ang="0">
                <a:pos x="316" y="190"/>
              </a:cxn>
              <a:cxn ang="0">
                <a:pos x="376" y="139"/>
              </a:cxn>
              <a:cxn ang="0">
                <a:pos x="423" y="116"/>
              </a:cxn>
              <a:cxn ang="0">
                <a:pos x="484" y="122"/>
              </a:cxn>
              <a:cxn ang="0">
                <a:pos x="507" y="116"/>
              </a:cxn>
              <a:cxn ang="0">
                <a:pos x="495" y="98"/>
              </a:cxn>
              <a:cxn ang="0">
                <a:pos x="550" y="70"/>
              </a:cxn>
              <a:cxn ang="0">
                <a:pos x="583" y="47"/>
              </a:cxn>
              <a:cxn ang="0">
                <a:pos x="634" y="26"/>
              </a:cxn>
              <a:cxn ang="0">
                <a:pos x="677" y="17"/>
              </a:cxn>
              <a:cxn ang="0">
                <a:pos x="710" y="9"/>
              </a:cxn>
              <a:cxn ang="0">
                <a:pos x="733" y="5"/>
              </a:cxn>
              <a:cxn ang="0">
                <a:pos x="759" y="0"/>
              </a:cxn>
              <a:cxn ang="0">
                <a:pos x="778" y="12"/>
              </a:cxn>
              <a:cxn ang="0">
                <a:pos x="784" y="28"/>
              </a:cxn>
              <a:cxn ang="0">
                <a:pos x="765" y="56"/>
              </a:cxn>
              <a:cxn ang="0">
                <a:pos x="750" y="81"/>
              </a:cxn>
              <a:cxn ang="0">
                <a:pos x="704" y="136"/>
              </a:cxn>
              <a:cxn ang="0">
                <a:pos x="644" y="190"/>
              </a:cxn>
              <a:cxn ang="0">
                <a:pos x="573" y="245"/>
              </a:cxn>
              <a:cxn ang="0">
                <a:pos x="505" y="292"/>
              </a:cxn>
              <a:cxn ang="0">
                <a:pos x="421" y="335"/>
              </a:cxn>
              <a:cxn ang="0">
                <a:pos x="389" y="355"/>
              </a:cxn>
              <a:cxn ang="0">
                <a:pos x="365" y="386"/>
              </a:cxn>
              <a:cxn ang="0">
                <a:pos x="351" y="403"/>
              </a:cxn>
              <a:cxn ang="0">
                <a:pos x="318" y="435"/>
              </a:cxn>
              <a:cxn ang="0">
                <a:pos x="275" y="437"/>
              </a:cxn>
              <a:cxn ang="0">
                <a:pos x="212" y="464"/>
              </a:cxn>
              <a:cxn ang="0">
                <a:pos x="172" y="467"/>
              </a:cxn>
              <a:cxn ang="0">
                <a:pos x="125" y="473"/>
              </a:cxn>
              <a:cxn ang="0">
                <a:pos x="119" y="460"/>
              </a:cxn>
              <a:cxn ang="0">
                <a:pos x="119" y="441"/>
              </a:cxn>
              <a:cxn ang="0">
                <a:pos x="70" y="439"/>
              </a:cxn>
              <a:cxn ang="0">
                <a:pos x="28" y="420"/>
              </a:cxn>
              <a:cxn ang="0">
                <a:pos x="11" y="397"/>
              </a:cxn>
              <a:cxn ang="0">
                <a:pos x="30" y="352"/>
              </a:cxn>
              <a:cxn ang="0">
                <a:pos x="45" y="335"/>
              </a:cxn>
            </a:cxnLst>
            <a:rect l="0" t="0" r="r" b="b"/>
            <a:pathLst>
              <a:path w="784" h="480">
                <a:moveTo>
                  <a:pt x="47" y="319"/>
                </a:moveTo>
                <a:lnTo>
                  <a:pt x="82" y="304"/>
                </a:lnTo>
                <a:lnTo>
                  <a:pt x="102" y="298"/>
                </a:lnTo>
                <a:lnTo>
                  <a:pt x="125" y="300"/>
                </a:lnTo>
                <a:lnTo>
                  <a:pt x="142" y="308"/>
                </a:lnTo>
                <a:lnTo>
                  <a:pt x="154" y="312"/>
                </a:lnTo>
                <a:lnTo>
                  <a:pt x="158" y="319"/>
                </a:lnTo>
                <a:lnTo>
                  <a:pt x="162" y="337"/>
                </a:lnTo>
                <a:lnTo>
                  <a:pt x="170" y="314"/>
                </a:lnTo>
                <a:lnTo>
                  <a:pt x="176" y="298"/>
                </a:lnTo>
                <a:lnTo>
                  <a:pt x="184" y="287"/>
                </a:lnTo>
                <a:lnTo>
                  <a:pt x="189" y="278"/>
                </a:lnTo>
                <a:lnTo>
                  <a:pt x="203" y="274"/>
                </a:lnTo>
                <a:lnTo>
                  <a:pt x="214" y="272"/>
                </a:lnTo>
                <a:lnTo>
                  <a:pt x="226" y="269"/>
                </a:lnTo>
                <a:lnTo>
                  <a:pt x="242" y="272"/>
                </a:lnTo>
                <a:lnTo>
                  <a:pt x="244" y="247"/>
                </a:lnTo>
                <a:lnTo>
                  <a:pt x="265" y="231"/>
                </a:lnTo>
                <a:lnTo>
                  <a:pt x="281" y="223"/>
                </a:lnTo>
                <a:lnTo>
                  <a:pt x="294" y="206"/>
                </a:lnTo>
                <a:lnTo>
                  <a:pt x="316" y="190"/>
                </a:lnTo>
                <a:lnTo>
                  <a:pt x="328" y="172"/>
                </a:lnTo>
                <a:lnTo>
                  <a:pt x="341" y="157"/>
                </a:lnTo>
                <a:lnTo>
                  <a:pt x="376" y="139"/>
                </a:lnTo>
                <a:lnTo>
                  <a:pt x="400" y="128"/>
                </a:lnTo>
                <a:lnTo>
                  <a:pt x="421" y="118"/>
                </a:lnTo>
                <a:lnTo>
                  <a:pt x="423" y="116"/>
                </a:lnTo>
                <a:lnTo>
                  <a:pt x="463" y="116"/>
                </a:lnTo>
                <a:lnTo>
                  <a:pt x="478" y="120"/>
                </a:lnTo>
                <a:lnTo>
                  <a:pt x="484" y="122"/>
                </a:lnTo>
                <a:lnTo>
                  <a:pt x="488" y="122"/>
                </a:lnTo>
                <a:lnTo>
                  <a:pt x="507" y="122"/>
                </a:lnTo>
                <a:lnTo>
                  <a:pt x="507" y="116"/>
                </a:lnTo>
                <a:lnTo>
                  <a:pt x="492" y="116"/>
                </a:lnTo>
                <a:lnTo>
                  <a:pt x="482" y="107"/>
                </a:lnTo>
                <a:lnTo>
                  <a:pt x="495" y="98"/>
                </a:lnTo>
                <a:lnTo>
                  <a:pt x="509" y="89"/>
                </a:lnTo>
                <a:lnTo>
                  <a:pt x="533" y="77"/>
                </a:lnTo>
                <a:lnTo>
                  <a:pt x="550" y="70"/>
                </a:lnTo>
                <a:lnTo>
                  <a:pt x="560" y="70"/>
                </a:lnTo>
                <a:lnTo>
                  <a:pt x="568" y="60"/>
                </a:lnTo>
                <a:lnTo>
                  <a:pt x="583" y="47"/>
                </a:lnTo>
                <a:lnTo>
                  <a:pt x="598" y="30"/>
                </a:lnTo>
                <a:lnTo>
                  <a:pt x="617" y="28"/>
                </a:lnTo>
                <a:lnTo>
                  <a:pt x="634" y="26"/>
                </a:lnTo>
                <a:lnTo>
                  <a:pt x="651" y="24"/>
                </a:lnTo>
                <a:lnTo>
                  <a:pt x="661" y="20"/>
                </a:lnTo>
                <a:lnTo>
                  <a:pt x="677" y="17"/>
                </a:lnTo>
                <a:lnTo>
                  <a:pt x="689" y="15"/>
                </a:lnTo>
                <a:lnTo>
                  <a:pt x="695" y="9"/>
                </a:lnTo>
                <a:lnTo>
                  <a:pt x="710" y="9"/>
                </a:lnTo>
                <a:lnTo>
                  <a:pt x="716" y="7"/>
                </a:lnTo>
                <a:lnTo>
                  <a:pt x="724" y="7"/>
                </a:lnTo>
                <a:lnTo>
                  <a:pt x="733" y="5"/>
                </a:lnTo>
                <a:lnTo>
                  <a:pt x="748" y="5"/>
                </a:lnTo>
                <a:lnTo>
                  <a:pt x="757" y="5"/>
                </a:lnTo>
                <a:lnTo>
                  <a:pt x="759" y="0"/>
                </a:lnTo>
                <a:lnTo>
                  <a:pt x="767" y="0"/>
                </a:lnTo>
                <a:lnTo>
                  <a:pt x="773" y="3"/>
                </a:lnTo>
                <a:lnTo>
                  <a:pt x="778" y="12"/>
                </a:lnTo>
                <a:lnTo>
                  <a:pt x="780" y="20"/>
                </a:lnTo>
                <a:lnTo>
                  <a:pt x="780" y="22"/>
                </a:lnTo>
                <a:lnTo>
                  <a:pt x="784" y="28"/>
                </a:lnTo>
                <a:lnTo>
                  <a:pt x="782" y="43"/>
                </a:lnTo>
                <a:lnTo>
                  <a:pt x="775" y="49"/>
                </a:lnTo>
                <a:lnTo>
                  <a:pt x="765" y="56"/>
                </a:lnTo>
                <a:lnTo>
                  <a:pt x="761" y="60"/>
                </a:lnTo>
                <a:lnTo>
                  <a:pt x="754" y="70"/>
                </a:lnTo>
                <a:lnTo>
                  <a:pt x="750" y="81"/>
                </a:lnTo>
                <a:lnTo>
                  <a:pt x="748" y="92"/>
                </a:lnTo>
                <a:lnTo>
                  <a:pt x="722" y="116"/>
                </a:lnTo>
                <a:lnTo>
                  <a:pt x="704" y="136"/>
                </a:lnTo>
                <a:lnTo>
                  <a:pt x="693" y="144"/>
                </a:lnTo>
                <a:lnTo>
                  <a:pt x="671" y="166"/>
                </a:lnTo>
                <a:lnTo>
                  <a:pt x="644" y="190"/>
                </a:lnTo>
                <a:lnTo>
                  <a:pt x="624" y="208"/>
                </a:lnTo>
                <a:lnTo>
                  <a:pt x="600" y="225"/>
                </a:lnTo>
                <a:lnTo>
                  <a:pt x="573" y="245"/>
                </a:lnTo>
                <a:lnTo>
                  <a:pt x="545" y="265"/>
                </a:lnTo>
                <a:lnTo>
                  <a:pt x="524" y="282"/>
                </a:lnTo>
                <a:lnTo>
                  <a:pt x="505" y="292"/>
                </a:lnTo>
                <a:lnTo>
                  <a:pt x="480" y="304"/>
                </a:lnTo>
                <a:lnTo>
                  <a:pt x="444" y="321"/>
                </a:lnTo>
                <a:lnTo>
                  <a:pt x="421" y="335"/>
                </a:lnTo>
                <a:lnTo>
                  <a:pt x="400" y="348"/>
                </a:lnTo>
                <a:lnTo>
                  <a:pt x="394" y="352"/>
                </a:lnTo>
                <a:lnTo>
                  <a:pt x="389" y="355"/>
                </a:lnTo>
                <a:lnTo>
                  <a:pt x="387" y="355"/>
                </a:lnTo>
                <a:lnTo>
                  <a:pt x="372" y="376"/>
                </a:lnTo>
                <a:lnTo>
                  <a:pt x="365" y="386"/>
                </a:lnTo>
                <a:lnTo>
                  <a:pt x="363" y="392"/>
                </a:lnTo>
                <a:lnTo>
                  <a:pt x="353" y="403"/>
                </a:lnTo>
                <a:lnTo>
                  <a:pt x="351" y="403"/>
                </a:lnTo>
                <a:lnTo>
                  <a:pt x="334" y="418"/>
                </a:lnTo>
                <a:lnTo>
                  <a:pt x="328" y="423"/>
                </a:lnTo>
                <a:lnTo>
                  <a:pt x="318" y="435"/>
                </a:lnTo>
                <a:lnTo>
                  <a:pt x="300" y="437"/>
                </a:lnTo>
                <a:lnTo>
                  <a:pt x="285" y="437"/>
                </a:lnTo>
                <a:lnTo>
                  <a:pt x="275" y="437"/>
                </a:lnTo>
                <a:lnTo>
                  <a:pt x="263" y="439"/>
                </a:lnTo>
                <a:lnTo>
                  <a:pt x="228" y="458"/>
                </a:lnTo>
                <a:lnTo>
                  <a:pt x="212" y="464"/>
                </a:lnTo>
                <a:lnTo>
                  <a:pt x="201" y="470"/>
                </a:lnTo>
                <a:lnTo>
                  <a:pt x="189" y="480"/>
                </a:lnTo>
                <a:lnTo>
                  <a:pt x="172" y="467"/>
                </a:lnTo>
                <a:lnTo>
                  <a:pt x="156" y="462"/>
                </a:lnTo>
                <a:lnTo>
                  <a:pt x="152" y="460"/>
                </a:lnTo>
                <a:lnTo>
                  <a:pt x="125" y="473"/>
                </a:lnTo>
                <a:lnTo>
                  <a:pt x="104" y="480"/>
                </a:lnTo>
                <a:lnTo>
                  <a:pt x="98" y="473"/>
                </a:lnTo>
                <a:lnTo>
                  <a:pt x="119" y="460"/>
                </a:lnTo>
                <a:lnTo>
                  <a:pt x="140" y="445"/>
                </a:lnTo>
                <a:lnTo>
                  <a:pt x="129" y="441"/>
                </a:lnTo>
                <a:lnTo>
                  <a:pt x="119" y="441"/>
                </a:lnTo>
                <a:lnTo>
                  <a:pt x="104" y="452"/>
                </a:lnTo>
                <a:lnTo>
                  <a:pt x="100" y="452"/>
                </a:lnTo>
                <a:lnTo>
                  <a:pt x="70" y="439"/>
                </a:lnTo>
                <a:lnTo>
                  <a:pt x="51" y="429"/>
                </a:lnTo>
                <a:lnTo>
                  <a:pt x="35" y="427"/>
                </a:lnTo>
                <a:lnTo>
                  <a:pt x="28" y="420"/>
                </a:lnTo>
                <a:lnTo>
                  <a:pt x="0" y="435"/>
                </a:lnTo>
                <a:lnTo>
                  <a:pt x="4" y="415"/>
                </a:lnTo>
                <a:lnTo>
                  <a:pt x="11" y="397"/>
                </a:lnTo>
                <a:lnTo>
                  <a:pt x="16" y="382"/>
                </a:lnTo>
                <a:lnTo>
                  <a:pt x="22" y="363"/>
                </a:lnTo>
                <a:lnTo>
                  <a:pt x="30" y="352"/>
                </a:lnTo>
                <a:lnTo>
                  <a:pt x="35" y="348"/>
                </a:lnTo>
                <a:lnTo>
                  <a:pt x="35" y="346"/>
                </a:lnTo>
                <a:lnTo>
                  <a:pt x="45" y="335"/>
                </a:lnTo>
                <a:lnTo>
                  <a:pt x="47" y="319"/>
                </a:lnTo>
                <a:close/>
              </a:path>
            </a:pathLst>
          </a:custGeom>
          <a:solidFill>
            <a:srgbClr val="0000FF"/>
          </a:solidFill>
          <a:ln w="1588">
            <a:solidFill>
              <a:srgbClr val="000000"/>
            </a:solidFill>
            <a:prstDash val="solid"/>
            <a:round/>
            <a:headEnd/>
            <a:tailEnd/>
          </a:ln>
        </p:spPr>
        <p:txBody>
          <a:bodyPr/>
          <a:lstStyle/>
          <a:p>
            <a:endParaRPr lang="en-US"/>
          </a:p>
        </p:txBody>
      </p:sp>
      <p:sp>
        <p:nvSpPr>
          <p:cNvPr id="23857" name="Freeform 305"/>
          <p:cNvSpPr>
            <a:spLocks/>
          </p:cNvSpPr>
          <p:nvPr/>
        </p:nvSpPr>
        <p:spPr bwMode="auto">
          <a:xfrm>
            <a:off x="7075488" y="2841625"/>
            <a:ext cx="514350" cy="276225"/>
          </a:xfrm>
          <a:custGeom>
            <a:avLst/>
            <a:gdLst/>
            <a:ahLst/>
            <a:cxnLst>
              <a:cxn ang="0">
                <a:pos x="19" y="271"/>
              </a:cxn>
              <a:cxn ang="0">
                <a:pos x="53" y="216"/>
              </a:cxn>
              <a:cxn ang="0">
                <a:pos x="78" y="197"/>
              </a:cxn>
              <a:cxn ang="0">
                <a:pos x="137" y="169"/>
              </a:cxn>
              <a:cxn ang="0">
                <a:pos x="183" y="129"/>
              </a:cxn>
              <a:cxn ang="0">
                <a:pos x="220" y="146"/>
              </a:cxn>
              <a:cxn ang="0">
                <a:pos x="312" y="120"/>
              </a:cxn>
              <a:cxn ang="0">
                <a:pos x="354" y="120"/>
              </a:cxn>
              <a:cxn ang="0">
                <a:pos x="405" y="83"/>
              </a:cxn>
              <a:cxn ang="0">
                <a:pos x="450" y="74"/>
              </a:cxn>
              <a:cxn ang="0">
                <a:pos x="501" y="77"/>
              </a:cxn>
              <a:cxn ang="0">
                <a:pos x="519" y="77"/>
              </a:cxn>
              <a:cxn ang="0">
                <a:pos x="503" y="70"/>
              </a:cxn>
              <a:cxn ang="0">
                <a:pos x="484" y="65"/>
              </a:cxn>
              <a:cxn ang="0">
                <a:pos x="497" y="53"/>
              </a:cxn>
              <a:cxn ang="0">
                <a:pos x="523" y="48"/>
              </a:cxn>
              <a:cxn ang="0">
                <a:pos x="548" y="28"/>
              </a:cxn>
              <a:cxn ang="0">
                <a:pos x="548" y="44"/>
              </a:cxn>
              <a:cxn ang="0">
                <a:pos x="540" y="70"/>
              </a:cxn>
              <a:cxn ang="0">
                <a:pos x="581" y="70"/>
              </a:cxn>
              <a:cxn ang="0">
                <a:pos x="579" y="44"/>
              </a:cxn>
              <a:cxn ang="0">
                <a:pos x="597" y="15"/>
              </a:cxn>
              <a:cxn ang="0">
                <a:pos x="644" y="0"/>
              </a:cxn>
              <a:cxn ang="0">
                <a:pos x="595" y="46"/>
              </a:cxn>
              <a:cxn ang="0">
                <a:pos x="616" y="72"/>
              </a:cxn>
              <a:cxn ang="0">
                <a:pos x="634" y="70"/>
              </a:cxn>
              <a:cxn ang="0">
                <a:pos x="636" y="101"/>
              </a:cxn>
              <a:cxn ang="0">
                <a:pos x="632" y="118"/>
              </a:cxn>
              <a:cxn ang="0">
                <a:pos x="648" y="151"/>
              </a:cxn>
              <a:cxn ang="0">
                <a:pos x="610" y="188"/>
              </a:cxn>
              <a:cxn ang="0">
                <a:pos x="576" y="241"/>
              </a:cxn>
              <a:cxn ang="0">
                <a:pos x="538" y="267"/>
              </a:cxn>
              <a:cxn ang="0">
                <a:pos x="497" y="273"/>
              </a:cxn>
              <a:cxn ang="0">
                <a:pos x="452" y="284"/>
              </a:cxn>
              <a:cxn ang="0">
                <a:pos x="416" y="286"/>
              </a:cxn>
              <a:cxn ang="0">
                <a:pos x="361" y="281"/>
              </a:cxn>
              <a:cxn ang="0">
                <a:pos x="279" y="293"/>
              </a:cxn>
              <a:cxn ang="0">
                <a:pos x="183" y="326"/>
              </a:cxn>
              <a:cxn ang="0">
                <a:pos x="146" y="344"/>
              </a:cxn>
              <a:cxn ang="0">
                <a:pos x="97" y="344"/>
              </a:cxn>
              <a:cxn ang="0">
                <a:pos x="66" y="333"/>
              </a:cxn>
              <a:cxn ang="0">
                <a:pos x="25" y="330"/>
              </a:cxn>
              <a:cxn ang="0">
                <a:pos x="0" y="328"/>
              </a:cxn>
            </a:cxnLst>
            <a:rect l="0" t="0" r="r" b="b"/>
            <a:pathLst>
              <a:path w="648" h="348">
                <a:moveTo>
                  <a:pt x="0" y="328"/>
                </a:moveTo>
                <a:lnTo>
                  <a:pt x="8" y="300"/>
                </a:lnTo>
                <a:lnTo>
                  <a:pt x="19" y="271"/>
                </a:lnTo>
                <a:lnTo>
                  <a:pt x="25" y="256"/>
                </a:lnTo>
                <a:lnTo>
                  <a:pt x="45" y="233"/>
                </a:lnTo>
                <a:lnTo>
                  <a:pt x="53" y="216"/>
                </a:lnTo>
                <a:lnTo>
                  <a:pt x="57" y="203"/>
                </a:lnTo>
                <a:lnTo>
                  <a:pt x="59" y="201"/>
                </a:lnTo>
                <a:lnTo>
                  <a:pt x="78" y="197"/>
                </a:lnTo>
                <a:lnTo>
                  <a:pt x="95" y="195"/>
                </a:lnTo>
                <a:lnTo>
                  <a:pt x="117" y="182"/>
                </a:lnTo>
                <a:lnTo>
                  <a:pt x="137" y="169"/>
                </a:lnTo>
                <a:lnTo>
                  <a:pt x="154" y="155"/>
                </a:lnTo>
                <a:lnTo>
                  <a:pt x="169" y="144"/>
                </a:lnTo>
                <a:lnTo>
                  <a:pt x="183" y="129"/>
                </a:lnTo>
                <a:lnTo>
                  <a:pt x="203" y="137"/>
                </a:lnTo>
                <a:lnTo>
                  <a:pt x="213" y="137"/>
                </a:lnTo>
                <a:lnTo>
                  <a:pt x="220" y="146"/>
                </a:lnTo>
                <a:lnTo>
                  <a:pt x="268" y="132"/>
                </a:lnTo>
                <a:lnTo>
                  <a:pt x="298" y="123"/>
                </a:lnTo>
                <a:lnTo>
                  <a:pt x="312" y="120"/>
                </a:lnTo>
                <a:lnTo>
                  <a:pt x="329" y="125"/>
                </a:lnTo>
                <a:lnTo>
                  <a:pt x="338" y="127"/>
                </a:lnTo>
                <a:lnTo>
                  <a:pt x="354" y="120"/>
                </a:lnTo>
                <a:lnTo>
                  <a:pt x="361" y="120"/>
                </a:lnTo>
                <a:lnTo>
                  <a:pt x="380" y="106"/>
                </a:lnTo>
                <a:lnTo>
                  <a:pt x="405" y="83"/>
                </a:lnTo>
                <a:lnTo>
                  <a:pt x="420" y="72"/>
                </a:lnTo>
                <a:lnTo>
                  <a:pt x="435" y="65"/>
                </a:lnTo>
                <a:lnTo>
                  <a:pt x="450" y="74"/>
                </a:lnTo>
                <a:lnTo>
                  <a:pt x="452" y="77"/>
                </a:lnTo>
                <a:lnTo>
                  <a:pt x="475" y="77"/>
                </a:lnTo>
                <a:lnTo>
                  <a:pt x="501" y="77"/>
                </a:lnTo>
                <a:lnTo>
                  <a:pt x="509" y="83"/>
                </a:lnTo>
                <a:lnTo>
                  <a:pt x="516" y="81"/>
                </a:lnTo>
                <a:lnTo>
                  <a:pt x="519" y="77"/>
                </a:lnTo>
                <a:lnTo>
                  <a:pt x="528" y="72"/>
                </a:lnTo>
                <a:lnTo>
                  <a:pt x="521" y="67"/>
                </a:lnTo>
                <a:lnTo>
                  <a:pt x="503" y="70"/>
                </a:lnTo>
                <a:lnTo>
                  <a:pt x="494" y="67"/>
                </a:lnTo>
                <a:lnTo>
                  <a:pt x="486" y="67"/>
                </a:lnTo>
                <a:lnTo>
                  <a:pt x="484" y="65"/>
                </a:lnTo>
                <a:lnTo>
                  <a:pt x="464" y="65"/>
                </a:lnTo>
                <a:lnTo>
                  <a:pt x="486" y="44"/>
                </a:lnTo>
                <a:lnTo>
                  <a:pt x="497" y="53"/>
                </a:lnTo>
                <a:lnTo>
                  <a:pt x="503" y="57"/>
                </a:lnTo>
                <a:lnTo>
                  <a:pt x="521" y="57"/>
                </a:lnTo>
                <a:lnTo>
                  <a:pt x="523" y="48"/>
                </a:lnTo>
                <a:lnTo>
                  <a:pt x="528" y="39"/>
                </a:lnTo>
                <a:lnTo>
                  <a:pt x="540" y="30"/>
                </a:lnTo>
                <a:lnTo>
                  <a:pt x="548" y="28"/>
                </a:lnTo>
                <a:lnTo>
                  <a:pt x="564" y="28"/>
                </a:lnTo>
                <a:lnTo>
                  <a:pt x="564" y="44"/>
                </a:lnTo>
                <a:lnTo>
                  <a:pt x="548" y="44"/>
                </a:lnTo>
                <a:lnTo>
                  <a:pt x="542" y="53"/>
                </a:lnTo>
                <a:lnTo>
                  <a:pt x="538" y="61"/>
                </a:lnTo>
                <a:lnTo>
                  <a:pt x="540" y="70"/>
                </a:lnTo>
                <a:lnTo>
                  <a:pt x="551" y="77"/>
                </a:lnTo>
                <a:lnTo>
                  <a:pt x="564" y="74"/>
                </a:lnTo>
                <a:lnTo>
                  <a:pt x="581" y="70"/>
                </a:lnTo>
                <a:lnTo>
                  <a:pt x="583" y="57"/>
                </a:lnTo>
                <a:lnTo>
                  <a:pt x="581" y="48"/>
                </a:lnTo>
                <a:lnTo>
                  <a:pt x="579" y="44"/>
                </a:lnTo>
                <a:lnTo>
                  <a:pt x="586" y="36"/>
                </a:lnTo>
                <a:lnTo>
                  <a:pt x="591" y="30"/>
                </a:lnTo>
                <a:lnTo>
                  <a:pt x="597" y="15"/>
                </a:lnTo>
                <a:lnTo>
                  <a:pt x="601" y="8"/>
                </a:lnTo>
                <a:lnTo>
                  <a:pt x="620" y="2"/>
                </a:lnTo>
                <a:lnTo>
                  <a:pt x="644" y="0"/>
                </a:lnTo>
                <a:lnTo>
                  <a:pt x="620" y="24"/>
                </a:lnTo>
                <a:lnTo>
                  <a:pt x="608" y="34"/>
                </a:lnTo>
                <a:lnTo>
                  <a:pt x="595" y="46"/>
                </a:lnTo>
                <a:lnTo>
                  <a:pt x="601" y="57"/>
                </a:lnTo>
                <a:lnTo>
                  <a:pt x="610" y="65"/>
                </a:lnTo>
                <a:lnTo>
                  <a:pt x="616" y="72"/>
                </a:lnTo>
                <a:lnTo>
                  <a:pt x="626" y="53"/>
                </a:lnTo>
                <a:lnTo>
                  <a:pt x="636" y="61"/>
                </a:lnTo>
                <a:lnTo>
                  <a:pt x="634" y="70"/>
                </a:lnTo>
                <a:lnTo>
                  <a:pt x="644" y="77"/>
                </a:lnTo>
                <a:lnTo>
                  <a:pt x="638" y="91"/>
                </a:lnTo>
                <a:lnTo>
                  <a:pt x="636" y="101"/>
                </a:lnTo>
                <a:lnTo>
                  <a:pt x="623" y="96"/>
                </a:lnTo>
                <a:lnTo>
                  <a:pt x="620" y="106"/>
                </a:lnTo>
                <a:lnTo>
                  <a:pt x="632" y="118"/>
                </a:lnTo>
                <a:lnTo>
                  <a:pt x="641" y="132"/>
                </a:lnTo>
                <a:lnTo>
                  <a:pt x="646" y="137"/>
                </a:lnTo>
                <a:lnTo>
                  <a:pt x="648" y="151"/>
                </a:lnTo>
                <a:lnTo>
                  <a:pt x="648" y="171"/>
                </a:lnTo>
                <a:lnTo>
                  <a:pt x="630" y="180"/>
                </a:lnTo>
                <a:lnTo>
                  <a:pt x="610" y="188"/>
                </a:lnTo>
                <a:lnTo>
                  <a:pt x="597" y="208"/>
                </a:lnTo>
                <a:lnTo>
                  <a:pt x="586" y="226"/>
                </a:lnTo>
                <a:lnTo>
                  <a:pt x="576" y="241"/>
                </a:lnTo>
                <a:lnTo>
                  <a:pt x="562" y="252"/>
                </a:lnTo>
                <a:lnTo>
                  <a:pt x="544" y="259"/>
                </a:lnTo>
                <a:lnTo>
                  <a:pt x="538" y="267"/>
                </a:lnTo>
                <a:lnTo>
                  <a:pt x="525" y="269"/>
                </a:lnTo>
                <a:lnTo>
                  <a:pt x="516" y="271"/>
                </a:lnTo>
                <a:lnTo>
                  <a:pt x="497" y="273"/>
                </a:lnTo>
                <a:lnTo>
                  <a:pt x="477" y="273"/>
                </a:lnTo>
                <a:lnTo>
                  <a:pt x="458" y="275"/>
                </a:lnTo>
                <a:lnTo>
                  <a:pt x="452" y="284"/>
                </a:lnTo>
                <a:lnTo>
                  <a:pt x="439" y="296"/>
                </a:lnTo>
                <a:lnTo>
                  <a:pt x="423" y="288"/>
                </a:lnTo>
                <a:lnTo>
                  <a:pt x="416" y="286"/>
                </a:lnTo>
                <a:lnTo>
                  <a:pt x="401" y="278"/>
                </a:lnTo>
                <a:lnTo>
                  <a:pt x="396" y="275"/>
                </a:lnTo>
                <a:lnTo>
                  <a:pt x="361" y="281"/>
                </a:lnTo>
                <a:lnTo>
                  <a:pt x="329" y="286"/>
                </a:lnTo>
                <a:lnTo>
                  <a:pt x="296" y="288"/>
                </a:lnTo>
                <a:lnTo>
                  <a:pt x="279" y="293"/>
                </a:lnTo>
                <a:lnTo>
                  <a:pt x="240" y="305"/>
                </a:lnTo>
                <a:lnTo>
                  <a:pt x="209" y="317"/>
                </a:lnTo>
                <a:lnTo>
                  <a:pt x="183" y="326"/>
                </a:lnTo>
                <a:lnTo>
                  <a:pt x="176" y="330"/>
                </a:lnTo>
                <a:lnTo>
                  <a:pt x="160" y="338"/>
                </a:lnTo>
                <a:lnTo>
                  <a:pt x="146" y="344"/>
                </a:lnTo>
                <a:lnTo>
                  <a:pt x="135" y="348"/>
                </a:lnTo>
                <a:lnTo>
                  <a:pt x="115" y="346"/>
                </a:lnTo>
                <a:lnTo>
                  <a:pt x="97" y="344"/>
                </a:lnTo>
                <a:lnTo>
                  <a:pt x="78" y="338"/>
                </a:lnTo>
                <a:lnTo>
                  <a:pt x="72" y="335"/>
                </a:lnTo>
                <a:lnTo>
                  <a:pt x="66" y="333"/>
                </a:lnTo>
                <a:lnTo>
                  <a:pt x="49" y="335"/>
                </a:lnTo>
                <a:lnTo>
                  <a:pt x="43" y="330"/>
                </a:lnTo>
                <a:lnTo>
                  <a:pt x="25" y="330"/>
                </a:lnTo>
                <a:lnTo>
                  <a:pt x="19" y="330"/>
                </a:lnTo>
                <a:lnTo>
                  <a:pt x="13" y="328"/>
                </a:lnTo>
                <a:lnTo>
                  <a:pt x="0" y="328"/>
                </a:lnTo>
                <a:close/>
              </a:path>
            </a:pathLst>
          </a:custGeom>
          <a:solidFill>
            <a:srgbClr val="0000FF"/>
          </a:solidFill>
          <a:ln w="1588">
            <a:solidFill>
              <a:srgbClr val="000000"/>
            </a:solidFill>
            <a:prstDash val="solid"/>
            <a:round/>
            <a:headEnd/>
            <a:tailEnd/>
          </a:ln>
        </p:spPr>
        <p:txBody>
          <a:bodyPr/>
          <a:lstStyle/>
          <a:p>
            <a:endParaRPr lang="en-US"/>
          </a:p>
        </p:txBody>
      </p:sp>
      <p:sp>
        <p:nvSpPr>
          <p:cNvPr id="23858" name="Freeform 306"/>
          <p:cNvSpPr>
            <a:spLocks/>
          </p:cNvSpPr>
          <p:nvPr/>
        </p:nvSpPr>
        <p:spPr bwMode="auto">
          <a:xfrm>
            <a:off x="7639050" y="3876675"/>
            <a:ext cx="25400" cy="33338"/>
          </a:xfrm>
          <a:custGeom>
            <a:avLst/>
            <a:gdLst/>
            <a:ahLst/>
            <a:cxnLst>
              <a:cxn ang="0">
                <a:pos x="0" y="14"/>
              </a:cxn>
              <a:cxn ang="0">
                <a:pos x="18" y="0"/>
              </a:cxn>
              <a:cxn ang="0">
                <a:pos x="32" y="25"/>
              </a:cxn>
              <a:cxn ang="0">
                <a:pos x="20" y="43"/>
              </a:cxn>
              <a:cxn ang="0">
                <a:pos x="0" y="14"/>
              </a:cxn>
            </a:cxnLst>
            <a:rect l="0" t="0" r="r" b="b"/>
            <a:pathLst>
              <a:path w="32" h="43">
                <a:moveTo>
                  <a:pt x="0" y="14"/>
                </a:moveTo>
                <a:lnTo>
                  <a:pt x="18" y="0"/>
                </a:lnTo>
                <a:lnTo>
                  <a:pt x="32" y="25"/>
                </a:lnTo>
                <a:lnTo>
                  <a:pt x="20" y="43"/>
                </a:lnTo>
                <a:lnTo>
                  <a:pt x="0" y="14"/>
                </a:lnTo>
                <a:close/>
              </a:path>
            </a:pathLst>
          </a:custGeom>
          <a:solidFill>
            <a:srgbClr val="DDDDDD"/>
          </a:solidFill>
          <a:ln w="9525">
            <a:solidFill>
              <a:srgbClr val="000000"/>
            </a:solidFill>
            <a:prstDash val="solid"/>
            <a:round/>
            <a:headEnd/>
            <a:tailEnd/>
          </a:ln>
        </p:spPr>
        <p:txBody>
          <a:bodyPr/>
          <a:lstStyle/>
          <a:p>
            <a:endParaRPr lang="en-US"/>
          </a:p>
        </p:txBody>
      </p:sp>
      <p:sp>
        <p:nvSpPr>
          <p:cNvPr id="23859" name="Freeform 307"/>
          <p:cNvSpPr>
            <a:spLocks/>
          </p:cNvSpPr>
          <p:nvPr/>
        </p:nvSpPr>
        <p:spPr bwMode="auto">
          <a:xfrm>
            <a:off x="7991475" y="3463925"/>
            <a:ext cx="23813" cy="39688"/>
          </a:xfrm>
          <a:custGeom>
            <a:avLst/>
            <a:gdLst/>
            <a:ahLst/>
            <a:cxnLst>
              <a:cxn ang="0">
                <a:pos x="0" y="50"/>
              </a:cxn>
              <a:cxn ang="0">
                <a:pos x="1" y="17"/>
              </a:cxn>
              <a:cxn ang="0">
                <a:pos x="22" y="0"/>
              </a:cxn>
              <a:cxn ang="0">
                <a:pos x="31" y="11"/>
              </a:cxn>
              <a:cxn ang="0">
                <a:pos x="14" y="41"/>
              </a:cxn>
              <a:cxn ang="0">
                <a:pos x="0" y="50"/>
              </a:cxn>
            </a:cxnLst>
            <a:rect l="0" t="0" r="r" b="b"/>
            <a:pathLst>
              <a:path w="31" h="50">
                <a:moveTo>
                  <a:pt x="0" y="50"/>
                </a:moveTo>
                <a:lnTo>
                  <a:pt x="1" y="17"/>
                </a:lnTo>
                <a:lnTo>
                  <a:pt x="22" y="0"/>
                </a:lnTo>
                <a:lnTo>
                  <a:pt x="31" y="11"/>
                </a:lnTo>
                <a:lnTo>
                  <a:pt x="14" y="41"/>
                </a:lnTo>
                <a:lnTo>
                  <a:pt x="0" y="50"/>
                </a:lnTo>
                <a:close/>
              </a:path>
            </a:pathLst>
          </a:custGeom>
          <a:solidFill>
            <a:srgbClr val="00E100"/>
          </a:solidFill>
          <a:ln w="9525">
            <a:solidFill>
              <a:srgbClr val="000000"/>
            </a:solidFill>
            <a:prstDash val="solid"/>
            <a:round/>
            <a:headEnd/>
            <a:tailEnd/>
          </a:ln>
        </p:spPr>
        <p:txBody>
          <a:bodyPr/>
          <a:lstStyle/>
          <a:p>
            <a:endParaRPr lang="en-US"/>
          </a:p>
        </p:txBody>
      </p:sp>
      <p:sp>
        <p:nvSpPr>
          <p:cNvPr id="23860" name="Freeform 308"/>
          <p:cNvSpPr>
            <a:spLocks/>
          </p:cNvSpPr>
          <p:nvPr/>
        </p:nvSpPr>
        <p:spPr bwMode="auto">
          <a:xfrm>
            <a:off x="1357313" y="1743075"/>
            <a:ext cx="46037" cy="53975"/>
          </a:xfrm>
          <a:custGeom>
            <a:avLst/>
            <a:gdLst/>
            <a:ahLst/>
            <a:cxnLst>
              <a:cxn ang="0">
                <a:pos x="0" y="32"/>
              </a:cxn>
              <a:cxn ang="0">
                <a:pos x="49" y="0"/>
              </a:cxn>
              <a:cxn ang="0">
                <a:pos x="58" y="29"/>
              </a:cxn>
              <a:cxn ang="0">
                <a:pos x="49" y="70"/>
              </a:cxn>
              <a:cxn ang="0">
                <a:pos x="0" y="32"/>
              </a:cxn>
            </a:cxnLst>
            <a:rect l="0" t="0" r="r" b="b"/>
            <a:pathLst>
              <a:path w="58" h="70">
                <a:moveTo>
                  <a:pt x="0" y="32"/>
                </a:moveTo>
                <a:lnTo>
                  <a:pt x="49" y="0"/>
                </a:lnTo>
                <a:lnTo>
                  <a:pt x="58" y="29"/>
                </a:lnTo>
                <a:lnTo>
                  <a:pt x="49" y="70"/>
                </a:lnTo>
                <a:lnTo>
                  <a:pt x="0" y="32"/>
                </a:lnTo>
                <a:close/>
              </a:path>
            </a:pathLst>
          </a:custGeom>
          <a:solidFill>
            <a:srgbClr val="DDDDDD"/>
          </a:solidFill>
          <a:ln w="9525">
            <a:solidFill>
              <a:srgbClr val="000000"/>
            </a:solidFill>
            <a:prstDash val="solid"/>
            <a:round/>
            <a:headEnd/>
            <a:tailEnd/>
          </a:ln>
        </p:spPr>
        <p:txBody>
          <a:bodyPr/>
          <a:lstStyle/>
          <a:p>
            <a:endParaRPr lang="en-US"/>
          </a:p>
        </p:txBody>
      </p:sp>
      <p:sp>
        <p:nvSpPr>
          <p:cNvPr id="23861" name="Freeform 309"/>
          <p:cNvSpPr>
            <a:spLocks/>
          </p:cNvSpPr>
          <p:nvPr/>
        </p:nvSpPr>
        <p:spPr bwMode="auto">
          <a:xfrm>
            <a:off x="1390650" y="1814513"/>
            <a:ext cx="33338" cy="80962"/>
          </a:xfrm>
          <a:custGeom>
            <a:avLst/>
            <a:gdLst/>
            <a:ahLst/>
            <a:cxnLst>
              <a:cxn ang="0">
                <a:pos x="0" y="28"/>
              </a:cxn>
              <a:cxn ang="0">
                <a:pos x="25" y="0"/>
              </a:cxn>
              <a:cxn ang="0">
                <a:pos x="42" y="18"/>
              </a:cxn>
              <a:cxn ang="0">
                <a:pos x="29" y="102"/>
              </a:cxn>
              <a:cxn ang="0">
                <a:pos x="0" y="28"/>
              </a:cxn>
            </a:cxnLst>
            <a:rect l="0" t="0" r="r" b="b"/>
            <a:pathLst>
              <a:path w="42" h="102">
                <a:moveTo>
                  <a:pt x="0" y="28"/>
                </a:moveTo>
                <a:lnTo>
                  <a:pt x="25" y="0"/>
                </a:lnTo>
                <a:lnTo>
                  <a:pt x="42" y="18"/>
                </a:lnTo>
                <a:lnTo>
                  <a:pt x="29" y="102"/>
                </a:lnTo>
                <a:lnTo>
                  <a:pt x="0" y="28"/>
                </a:lnTo>
                <a:close/>
              </a:path>
            </a:pathLst>
          </a:custGeom>
          <a:solidFill>
            <a:srgbClr val="DDDDDD"/>
          </a:solidFill>
          <a:ln w="9525">
            <a:solidFill>
              <a:srgbClr val="000000"/>
            </a:solidFill>
            <a:prstDash val="solid"/>
            <a:round/>
            <a:headEnd/>
            <a:tailEnd/>
          </a:ln>
        </p:spPr>
        <p:txBody>
          <a:bodyPr/>
          <a:lstStyle/>
          <a:p>
            <a:endParaRPr lang="en-US"/>
          </a:p>
        </p:txBody>
      </p:sp>
      <p:sp>
        <p:nvSpPr>
          <p:cNvPr id="23862" name="Freeform 310"/>
          <p:cNvSpPr>
            <a:spLocks/>
          </p:cNvSpPr>
          <p:nvPr/>
        </p:nvSpPr>
        <p:spPr bwMode="auto">
          <a:xfrm>
            <a:off x="6464300" y="2651125"/>
            <a:ext cx="34925" cy="33338"/>
          </a:xfrm>
          <a:custGeom>
            <a:avLst/>
            <a:gdLst/>
            <a:ahLst/>
            <a:cxnLst>
              <a:cxn ang="0">
                <a:pos x="5" y="35"/>
              </a:cxn>
              <a:cxn ang="0">
                <a:pos x="33" y="42"/>
              </a:cxn>
              <a:cxn ang="0">
                <a:pos x="43" y="35"/>
              </a:cxn>
              <a:cxn ang="0">
                <a:pos x="43" y="8"/>
              </a:cxn>
              <a:cxn ang="0">
                <a:pos x="26" y="0"/>
              </a:cxn>
              <a:cxn ang="0">
                <a:pos x="15" y="14"/>
              </a:cxn>
              <a:cxn ang="0">
                <a:pos x="0" y="35"/>
              </a:cxn>
              <a:cxn ang="0">
                <a:pos x="5" y="35"/>
              </a:cxn>
            </a:cxnLst>
            <a:rect l="0" t="0" r="r" b="b"/>
            <a:pathLst>
              <a:path w="43" h="42">
                <a:moveTo>
                  <a:pt x="5" y="35"/>
                </a:moveTo>
                <a:lnTo>
                  <a:pt x="33" y="42"/>
                </a:lnTo>
                <a:lnTo>
                  <a:pt x="43" y="35"/>
                </a:lnTo>
                <a:lnTo>
                  <a:pt x="43" y="8"/>
                </a:lnTo>
                <a:lnTo>
                  <a:pt x="26" y="0"/>
                </a:lnTo>
                <a:lnTo>
                  <a:pt x="15" y="14"/>
                </a:lnTo>
                <a:lnTo>
                  <a:pt x="0" y="35"/>
                </a:lnTo>
                <a:lnTo>
                  <a:pt x="5" y="35"/>
                </a:lnTo>
                <a:close/>
              </a:path>
            </a:pathLst>
          </a:custGeom>
          <a:solidFill>
            <a:srgbClr val="DDDDDD"/>
          </a:solidFill>
          <a:ln w="9525">
            <a:solidFill>
              <a:srgbClr val="000000"/>
            </a:solidFill>
            <a:prstDash val="solid"/>
            <a:round/>
            <a:headEnd/>
            <a:tailEnd/>
          </a:ln>
        </p:spPr>
        <p:txBody>
          <a:bodyPr/>
          <a:lstStyle/>
          <a:p>
            <a:endParaRPr lang="en-US"/>
          </a:p>
        </p:txBody>
      </p:sp>
      <p:sp>
        <p:nvSpPr>
          <p:cNvPr id="23863" name="Freeform 311"/>
          <p:cNvSpPr>
            <a:spLocks/>
          </p:cNvSpPr>
          <p:nvPr/>
        </p:nvSpPr>
        <p:spPr bwMode="auto">
          <a:xfrm>
            <a:off x="7431088" y="6280150"/>
            <a:ext cx="74612" cy="79375"/>
          </a:xfrm>
          <a:custGeom>
            <a:avLst/>
            <a:gdLst/>
            <a:ahLst/>
            <a:cxnLst>
              <a:cxn ang="0">
                <a:pos x="11" y="24"/>
              </a:cxn>
              <a:cxn ang="0">
                <a:pos x="7" y="30"/>
              </a:cxn>
              <a:cxn ang="0">
                <a:pos x="5" y="33"/>
              </a:cxn>
              <a:cxn ang="0">
                <a:pos x="3" y="37"/>
              </a:cxn>
              <a:cxn ang="0">
                <a:pos x="4" y="42"/>
              </a:cxn>
              <a:cxn ang="0">
                <a:pos x="4" y="46"/>
              </a:cxn>
              <a:cxn ang="0">
                <a:pos x="5" y="47"/>
              </a:cxn>
              <a:cxn ang="0">
                <a:pos x="4" y="50"/>
              </a:cxn>
              <a:cxn ang="0">
                <a:pos x="4" y="55"/>
              </a:cxn>
              <a:cxn ang="0">
                <a:pos x="4" y="59"/>
              </a:cxn>
              <a:cxn ang="0">
                <a:pos x="3" y="63"/>
              </a:cxn>
              <a:cxn ang="0">
                <a:pos x="3" y="66"/>
              </a:cxn>
              <a:cxn ang="0">
                <a:pos x="0" y="72"/>
              </a:cxn>
              <a:cxn ang="0">
                <a:pos x="4" y="81"/>
              </a:cxn>
              <a:cxn ang="0">
                <a:pos x="7" y="94"/>
              </a:cxn>
              <a:cxn ang="0">
                <a:pos x="17" y="96"/>
              </a:cxn>
              <a:cxn ang="0">
                <a:pos x="23" y="98"/>
              </a:cxn>
              <a:cxn ang="0">
                <a:pos x="31" y="97"/>
              </a:cxn>
              <a:cxn ang="0">
                <a:pos x="36" y="97"/>
              </a:cxn>
              <a:cxn ang="0">
                <a:pos x="40" y="96"/>
              </a:cxn>
              <a:cxn ang="0">
                <a:pos x="45" y="90"/>
              </a:cxn>
              <a:cxn ang="0">
                <a:pos x="49" y="94"/>
              </a:cxn>
              <a:cxn ang="0">
                <a:pos x="55" y="94"/>
              </a:cxn>
              <a:cxn ang="0">
                <a:pos x="58" y="98"/>
              </a:cxn>
              <a:cxn ang="0">
                <a:pos x="64" y="100"/>
              </a:cxn>
              <a:cxn ang="0">
                <a:pos x="74" y="100"/>
              </a:cxn>
              <a:cxn ang="0">
                <a:pos x="82" y="99"/>
              </a:cxn>
              <a:cxn ang="0">
                <a:pos x="90" y="94"/>
              </a:cxn>
              <a:cxn ang="0">
                <a:pos x="93" y="85"/>
              </a:cxn>
              <a:cxn ang="0">
                <a:pos x="91" y="82"/>
              </a:cxn>
              <a:cxn ang="0">
                <a:pos x="90" y="79"/>
              </a:cxn>
              <a:cxn ang="0">
                <a:pos x="86" y="78"/>
              </a:cxn>
              <a:cxn ang="0">
                <a:pos x="88" y="71"/>
              </a:cxn>
              <a:cxn ang="0">
                <a:pos x="90" y="64"/>
              </a:cxn>
              <a:cxn ang="0">
                <a:pos x="94" y="55"/>
              </a:cxn>
              <a:cxn ang="0">
                <a:pos x="93" y="48"/>
              </a:cxn>
              <a:cxn ang="0">
                <a:pos x="92" y="41"/>
              </a:cxn>
              <a:cxn ang="0">
                <a:pos x="89" y="36"/>
              </a:cxn>
              <a:cxn ang="0">
                <a:pos x="85" y="30"/>
              </a:cxn>
              <a:cxn ang="0">
                <a:pos x="80" y="28"/>
              </a:cxn>
              <a:cxn ang="0">
                <a:pos x="77" y="24"/>
              </a:cxn>
              <a:cxn ang="0">
                <a:pos x="73" y="20"/>
              </a:cxn>
              <a:cxn ang="0">
                <a:pos x="70" y="17"/>
              </a:cxn>
              <a:cxn ang="0">
                <a:pos x="63" y="16"/>
              </a:cxn>
              <a:cxn ang="0">
                <a:pos x="60" y="10"/>
              </a:cxn>
              <a:cxn ang="0">
                <a:pos x="55" y="8"/>
              </a:cxn>
              <a:cxn ang="0">
                <a:pos x="47" y="4"/>
              </a:cxn>
              <a:cxn ang="0">
                <a:pos x="39" y="2"/>
              </a:cxn>
              <a:cxn ang="0">
                <a:pos x="28" y="2"/>
              </a:cxn>
              <a:cxn ang="0">
                <a:pos x="23" y="5"/>
              </a:cxn>
              <a:cxn ang="0">
                <a:pos x="20" y="11"/>
              </a:cxn>
              <a:cxn ang="0">
                <a:pos x="17" y="15"/>
              </a:cxn>
            </a:cxnLst>
            <a:rect l="0" t="0" r="r" b="b"/>
            <a:pathLst>
              <a:path w="94" h="100">
                <a:moveTo>
                  <a:pt x="17" y="15"/>
                </a:moveTo>
                <a:lnTo>
                  <a:pt x="11" y="24"/>
                </a:lnTo>
                <a:lnTo>
                  <a:pt x="8" y="28"/>
                </a:lnTo>
                <a:lnTo>
                  <a:pt x="7" y="30"/>
                </a:lnTo>
                <a:lnTo>
                  <a:pt x="4" y="34"/>
                </a:lnTo>
                <a:lnTo>
                  <a:pt x="5" y="33"/>
                </a:lnTo>
                <a:lnTo>
                  <a:pt x="3" y="36"/>
                </a:lnTo>
                <a:lnTo>
                  <a:pt x="3" y="37"/>
                </a:lnTo>
                <a:lnTo>
                  <a:pt x="4" y="37"/>
                </a:lnTo>
                <a:lnTo>
                  <a:pt x="4" y="42"/>
                </a:lnTo>
                <a:lnTo>
                  <a:pt x="4" y="43"/>
                </a:lnTo>
                <a:lnTo>
                  <a:pt x="4" y="46"/>
                </a:lnTo>
                <a:lnTo>
                  <a:pt x="5" y="44"/>
                </a:lnTo>
                <a:lnTo>
                  <a:pt x="5" y="47"/>
                </a:lnTo>
                <a:lnTo>
                  <a:pt x="5" y="48"/>
                </a:lnTo>
                <a:lnTo>
                  <a:pt x="4" y="50"/>
                </a:lnTo>
                <a:lnTo>
                  <a:pt x="6" y="50"/>
                </a:lnTo>
                <a:lnTo>
                  <a:pt x="4" y="55"/>
                </a:lnTo>
                <a:lnTo>
                  <a:pt x="4" y="56"/>
                </a:lnTo>
                <a:lnTo>
                  <a:pt x="4" y="59"/>
                </a:lnTo>
                <a:lnTo>
                  <a:pt x="3" y="62"/>
                </a:lnTo>
                <a:lnTo>
                  <a:pt x="3" y="63"/>
                </a:lnTo>
                <a:lnTo>
                  <a:pt x="3" y="67"/>
                </a:lnTo>
                <a:lnTo>
                  <a:pt x="3" y="66"/>
                </a:lnTo>
                <a:lnTo>
                  <a:pt x="0" y="70"/>
                </a:lnTo>
                <a:lnTo>
                  <a:pt x="0" y="72"/>
                </a:lnTo>
                <a:lnTo>
                  <a:pt x="0" y="78"/>
                </a:lnTo>
                <a:lnTo>
                  <a:pt x="4" y="81"/>
                </a:lnTo>
                <a:lnTo>
                  <a:pt x="4" y="89"/>
                </a:lnTo>
                <a:lnTo>
                  <a:pt x="7" y="94"/>
                </a:lnTo>
                <a:lnTo>
                  <a:pt x="10" y="97"/>
                </a:lnTo>
                <a:lnTo>
                  <a:pt x="17" y="96"/>
                </a:lnTo>
                <a:lnTo>
                  <a:pt x="20" y="98"/>
                </a:lnTo>
                <a:lnTo>
                  <a:pt x="23" y="98"/>
                </a:lnTo>
                <a:lnTo>
                  <a:pt x="25" y="98"/>
                </a:lnTo>
                <a:lnTo>
                  <a:pt x="31" y="97"/>
                </a:lnTo>
                <a:lnTo>
                  <a:pt x="32" y="97"/>
                </a:lnTo>
                <a:lnTo>
                  <a:pt x="36" y="97"/>
                </a:lnTo>
                <a:lnTo>
                  <a:pt x="37" y="97"/>
                </a:lnTo>
                <a:lnTo>
                  <a:pt x="40" y="96"/>
                </a:lnTo>
                <a:lnTo>
                  <a:pt x="42" y="95"/>
                </a:lnTo>
                <a:lnTo>
                  <a:pt x="45" y="90"/>
                </a:lnTo>
                <a:lnTo>
                  <a:pt x="47" y="90"/>
                </a:lnTo>
                <a:lnTo>
                  <a:pt x="49" y="94"/>
                </a:lnTo>
                <a:lnTo>
                  <a:pt x="55" y="90"/>
                </a:lnTo>
                <a:lnTo>
                  <a:pt x="55" y="94"/>
                </a:lnTo>
                <a:lnTo>
                  <a:pt x="58" y="95"/>
                </a:lnTo>
                <a:lnTo>
                  <a:pt x="58" y="98"/>
                </a:lnTo>
                <a:lnTo>
                  <a:pt x="64" y="97"/>
                </a:lnTo>
                <a:lnTo>
                  <a:pt x="64" y="100"/>
                </a:lnTo>
                <a:lnTo>
                  <a:pt x="68" y="100"/>
                </a:lnTo>
                <a:lnTo>
                  <a:pt x="74" y="100"/>
                </a:lnTo>
                <a:lnTo>
                  <a:pt x="77" y="100"/>
                </a:lnTo>
                <a:lnTo>
                  <a:pt x="82" y="99"/>
                </a:lnTo>
                <a:lnTo>
                  <a:pt x="85" y="98"/>
                </a:lnTo>
                <a:lnTo>
                  <a:pt x="90" y="94"/>
                </a:lnTo>
                <a:lnTo>
                  <a:pt x="91" y="92"/>
                </a:lnTo>
                <a:lnTo>
                  <a:pt x="93" y="85"/>
                </a:lnTo>
                <a:lnTo>
                  <a:pt x="91" y="85"/>
                </a:lnTo>
                <a:lnTo>
                  <a:pt x="91" y="82"/>
                </a:lnTo>
                <a:lnTo>
                  <a:pt x="89" y="82"/>
                </a:lnTo>
                <a:lnTo>
                  <a:pt x="90" y="79"/>
                </a:lnTo>
                <a:lnTo>
                  <a:pt x="86" y="79"/>
                </a:lnTo>
                <a:lnTo>
                  <a:pt x="86" y="78"/>
                </a:lnTo>
                <a:lnTo>
                  <a:pt x="88" y="73"/>
                </a:lnTo>
                <a:lnTo>
                  <a:pt x="88" y="71"/>
                </a:lnTo>
                <a:lnTo>
                  <a:pt x="88" y="70"/>
                </a:lnTo>
                <a:lnTo>
                  <a:pt x="90" y="64"/>
                </a:lnTo>
                <a:lnTo>
                  <a:pt x="92" y="61"/>
                </a:lnTo>
                <a:lnTo>
                  <a:pt x="94" y="55"/>
                </a:lnTo>
                <a:lnTo>
                  <a:pt x="94" y="52"/>
                </a:lnTo>
                <a:lnTo>
                  <a:pt x="93" y="48"/>
                </a:lnTo>
                <a:lnTo>
                  <a:pt x="94" y="44"/>
                </a:lnTo>
                <a:lnTo>
                  <a:pt x="92" y="41"/>
                </a:lnTo>
                <a:lnTo>
                  <a:pt x="91" y="36"/>
                </a:lnTo>
                <a:lnTo>
                  <a:pt x="89" y="36"/>
                </a:lnTo>
                <a:lnTo>
                  <a:pt x="89" y="30"/>
                </a:lnTo>
                <a:lnTo>
                  <a:pt x="85" y="30"/>
                </a:lnTo>
                <a:lnTo>
                  <a:pt x="83" y="28"/>
                </a:lnTo>
                <a:lnTo>
                  <a:pt x="80" y="28"/>
                </a:lnTo>
                <a:lnTo>
                  <a:pt x="81" y="24"/>
                </a:lnTo>
                <a:lnTo>
                  <a:pt x="77" y="24"/>
                </a:lnTo>
                <a:lnTo>
                  <a:pt x="76" y="20"/>
                </a:lnTo>
                <a:lnTo>
                  <a:pt x="73" y="20"/>
                </a:lnTo>
                <a:lnTo>
                  <a:pt x="73" y="17"/>
                </a:lnTo>
                <a:lnTo>
                  <a:pt x="70" y="17"/>
                </a:lnTo>
                <a:lnTo>
                  <a:pt x="67" y="16"/>
                </a:lnTo>
                <a:lnTo>
                  <a:pt x="63" y="16"/>
                </a:lnTo>
                <a:lnTo>
                  <a:pt x="63" y="10"/>
                </a:lnTo>
                <a:lnTo>
                  <a:pt x="60" y="10"/>
                </a:lnTo>
                <a:lnTo>
                  <a:pt x="58" y="8"/>
                </a:lnTo>
                <a:lnTo>
                  <a:pt x="55" y="8"/>
                </a:lnTo>
                <a:lnTo>
                  <a:pt x="54" y="4"/>
                </a:lnTo>
                <a:lnTo>
                  <a:pt x="47" y="4"/>
                </a:lnTo>
                <a:lnTo>
                  <a:pt x="44" y="2"/>
                </a:lnTo>
                <a:lnTo>
                  <a:pt x="39" y="2"/>
                </a:lnTo>
                <a:lnTo>
                  <a:pt x="36" y="0"/>
                </a:lnTo>
                <a:lnTo>
                  <a:pt x="28" y="2"/>
                </a:lnTo>
                <a:lnTo>
                  <a:pt x="25" y="2"/>
                </a:lnTo>
                <a:lnTo>
                  <a:pt x="23" y="5"/>
                </a:lnTo>
                <a:lnTo>
                  <a:pt x="20" y="9"/>
                </a:lnTo>
                <a:lnTo>
                  <a:pt x="20" y="11"/>
                </a:lnTo>
                <a:lnTo>
                  <a:pt x="19" y="16"/>
                </a:lnTo>
                <a:lnTo>
                  <a:pt x="17" y="15"/>
                </a:lnTo>
                <a:close/>
              </a:path>
            </a:pathLst>
          </a:custGeom>
          <a:solidFill>
            <a:srgbClr val="0000FF"/>
          </a:solidFill>
          <a:ln w="1588">
            <a:solidFill>
              <a:srgbClr val="000000"/>
            </a:solidFill>
            <a:prstDash val="solid"/>
            <a:round/>
            <a:headEnd/>
            <a:tailEnd/>
          </a:ln>
        </p:spPr>
        <p:txBody>
          <a:bodyPr/>
          <a:lstStyle/>
          <a:p>
            <a:endParaRPr lang="en-US"/>
          </a:p>
        </p:txBody>
      </p:sp>
      <p:sp>
        <p:nvSpPr>
          <p:cNvPr id="23864" name="Freeform 312"/>
          <p:cNvSpPr>
            <a:spLocks/>
          </p:cNvSpPr>
          <p:nvPr/>
        </p:nvSpPr>
        <p:spPr bwMode="auto">
          <a:xfrm>
            <a:off x="6700838" y="3317875"/>
            <a:ext cx="42862" cy="44450"/>
          </a:xfrm>
          <a:custGeom>
            <a:avLst/>
            <a:gdLst/>
            <a:ahLst/>
            <a:cxnLst>
              <a:cxn ang="0">
                <a:pos x="0" y="50"/>
              </a:cxn>
              <a:cxn ang="0">
                <a:pos x="20" y="56"/>
              </a:cxn>
              <a:cxn ang="0">
                <a:pos x="44" y="43"/>
              </a:cxn>
              <a:cxn ang="0">
                <a:pos x="54" y="21"/>
              </a:cxn>
              <a:cxn ang="0">
                <a:pos x="44" y="8"/>
              </a:cxn>
              <a:cxn ang="0">
                <a:pos x="36" y="0"/>
              </a:cxn>
            </a:cxnLst>
            <a:rect l="0" t="0" r="r" b="b"/>
            <a:pathLst>
              <a:path w="54" h="56">
                <a:moveTo>
                  <a:pt x="0" y="50"/>
                </a:moveTo>
                <a:lnTo>
                  <a:pt x="20" y="56"/>
                </a:lnTo>
                <a:lnTo>
                  <a:pt x="44" y="43"/>
                </a:lnTo>
                <a:lnTo>
                  <a:pt x="54" y="21"/>
                </a:lnTo>
                <a:lnTo>
                  <a:pt x="44" y="8"/>
                </a:lnTo>
                <a:lnTo>
                  <a:pt x="36" y="0"/>
                </a:lnTo>
              </a:path>
            </a:pathLst>
          </a:custGeom>
          <a:noFill/>
          <a:ln w="1588">
            <a:solidFill>
              <a:srgbClr val="000000"/>
            </a:solidFill>
            <a:prstDash val="solid"/>
            <a:round/>
            <a:headEnd/>
            <a:tailEnd/>
          </a:ln>
        </p:spPr>
        <p:txBody>
          <a:bodyPr/>
          <a:lstStyle/>
          <a:p>
            <a:endParaRPr lang="en-US"/>
          </a:p>
        </p:txBody>
      </p:sp>
      <p:sp>
        <p:nvSpPr>
          <p:cNvPr id="23865" name="Freeform 313"/>
          <p:cNvSpPr>
            <a:spLocks/>
          </p:cNvSpPr>
          <p:nvPr/>
        </p:nvSpPr>
        <p:spPr bwMode="auto">
          <a:xfrm>
            <a:off x="6670675" y="3238500"/>
            <a:ext cx="74613" cy="180975"/>
          </a:xfrm>
          <a:custGeom>
            <a:avLst/>
            <a:gdLst/>
            <a:ahLst/>
            <a:cxnLst>
              <a:cxn ang="0">
                <a:pos x="93" y="0"/>
              </a:cxn>
              <a:cxn ang="0">
                <a:pos x="88" y="6"/>
              </a:cxn>
              <a:cxn ang="0">
                <a:pos x="82" y="35"/>
              </a:cxn>
              <a:cxn ang="0">
                <a:pos x="86" y="55"/>
              </a:cxn>
              <a:cxn ang="0">
                <a:pos x="89" y="68"/>
              </a:cxn>
              <a:cxn ang="0">
                <a:pos x="89" y="90"/>
              </a:cxn>
              <a:cxn ang="0">
                <a:pos x="86" y="100"/>
              </a:cxn>
              <a:cxn ang="0">
                <a:pos x="62" y="128"/>
              </a:cxn>
              <a:cxn ang="0">
                <a:pos x="37" y="155"/>
              </a:cxn>
              <a:cxn ang="0">
                <a:pos x="29" y="158"/>
              </a:cxn>
              <a:cxn ang="0">
                <a:pos x="12" y="165"/>
              </a:cxn>
              <a:cxn ang="0">
                <a:pos x="0" y="176"/>
              </a:cxn>
              <a:cxn ang="0">
                <a:pos x="0" y="204"/>
              </a:cxn>
              <a:cxn ang="0">
                <a:pos x="0" y="228"/>
              </a:cxn>
            </a:cxnLst>
            <a:rect l="0" t="0" r="r" b="b"/>
            <a:pathLst>
              <a:path w="93" h="228">
                <a:moveTo>
                  <a:pt x="93" y="0"/>
                </a:moveTo>
                <a:lnTo>
                  <a:pt x="88" y="6"/>
                </a:lnTo>
                <a:lnTo>
                  <a:pt x="82" y="35"/>
                </a:lnTo>
                <a:lnTo>
                  <a:pt x="86" y="55"/>
                </a:lnTo>
                <a:lnTo>
                  <a:pt x="89" y="68"/>
                </a:lnTo>
                <a:lnTo>
                  <a:pt x="89" y="90"/>
                </a:lnTo>
                <a:lnTo>
                  <a:pt x="86" y="100"/>
                </a:lnTo>
                <a:lnTo>
                  <a:pt x="62" y="128"/>
                </a:lnTo>
                <a:lnTo>
                  <a:pt x="37" y="155"/>
                </a:lnTo>
                <a:lnTo>
                  <a:pt x="29" y="158"/>
                </a:lnTo>
                <a:lnTo>
                  <a:pt x="12" y="165"/>
                </a:lnTo>
                <a:lnTo>
                  <a:pt x="0" y="176"/>
                </a:lnTo>
                <a:lnTo>
                  <a:pt x="0" y="204"/>
                </a:lnTo>
                <a:lnTo>
                  <a:pt x="0" y="228"/>
                </a:lnTo>
              </a:path>
            </a:pathLst>
          </a:custGeom>
          <a:noFill/>
          <a:ln w="1588">
            <a:solidFill>
              <a:srgbClr val="0000FF"/>
            </a:solidFill>
            <a:prstDash val="solid"/>
            <a:round/>
            <a:headEnd/>
            <a:tailEnd/>
          </a:ln>
        </p:spPr>
        <p:txBody>
          <a:bodyPr/>
          <a:lstStyle/>
          <a:p>
            <a:endParaRPr lang="en-US"/>
          </a:p>
        </p:txBody>
      </p:sp>
      <p:sp>
        <p:nvSpPr>
          <p:cNvPr id="23866" name="Freeform 314"/>
          <p:cNvSpPr>
            <a:spLocks/>
          </p:cNvSpPr>
          <p:nvPr/>
        </p:nvSpPr>
        <p:spPr bwMode="auto">
          <a:xfrm>
            <a:off x="6413500" y="2589213"/>
            <a:ext cx="539750" cy="649287"/>
          </a:xfrm>
          <a:custGeom>
            <a:avLst/>
            <a:gdLst/>
            <a:ahLst/>
            <a:cxnLst>
              <a:cxn ang="0">
                <a:pos x="457" y="773"/>
              </a:cxn>
              <a:cxn ang="0">
                <a:pos x="495" y="681"/>
              </a:cxn>
              <a:cxn ang="0">
                <a:pos x="525" y="669"/>
              </a:cxn>
              <a:cxn ang="0">
                <a:pos x="510" y="578"/>
              </a:cxn>
              <a:cxn ang="0">
                <a:pos x="457" y="488"/>
              </a:cxn>
              <a:cxn ang="0">
                <a:pos x="500" y="383"/>
              </a:cxn>
              <a:cxn ang="0">
                <a:pos x="517" y="334"/>
              </a:cxn>
              <a:cxn ang="0">
                <a:pos x="510" y="306"/>
              </a:cxn>
              <a:cxn ang="0">
                <a:pos x="488" y="278"/>
              </a:cxn>
              <a:cxn ang="0">
                <a:pos x="457" y="251"/>
              </a:cxn>
              <a:cxn ang="0">
                <a:pos x="440" y="222"/>
              </a:cxn>
              <a:cxn ang="0">
                <a:pos x="413" y="207"/>
              </a:cxn>
              <a:cxn ang="0">
                <a:pos x="403" y="187"/>
              </a:cxn>
              <a:cxn ang="0">
                <a:pos x="413" y="180"/>
              </a:cxn>
              <a:cxn ang="0">
                <a:pos x="450" y="161"/>
              </a:cxn>
              <a:cxn ang="0">
                <a:pos x="446" y="173"/>
              </a:cxn>
              <a:cxn ang="0">
                <a:pos x="467" y="180"/>
              </a:cxn>
              <a:cxn ang="0">
                <a:pos x="482" y="203"/>
              </a:cxn>
              <a:cxn ang="0">
                <a:pos x="503" y="235"/>
              </a:cxn>
              <a:cxn ang="0">
                <a:pos x="521" y="243"/>
              </a:cxn>
              <a:cxn ang="0">
                <a:pos x="543" y="251"/>
              </a:cxn>
              <a:cxn ang="0">
                <a:pos x="548" y="263"/>
              </a:cxn>
              <a:cxn ang="0">
                <a:pos x="558" y="271"/>
              </a:cxn>
              <a:cxn ang="0">
                <a:pos x="558" y="299"/>
              </a:cxn>
              <a:cxn ang="0">
                <a:pos x="571" y="291"/>
              </a:cxn>
              <a:cxn ang="0">
                <a:pos x="582" y="271"/>
              </a:cxn>
              <a:cxn ang="0">
                <a:pos x="603" y="286"/>
              </a:cxn>
              <a:cxn ang="0">
                <a:pos x="642" y="306"/>
              </a:cxn>
              <a:cxn ang="0">
                <a:pos x="657" y="286"/>
              </a:cxn>
              <a:cxn ang="0">
                <a:pos x="667" y="243"/>
              </a:cxn>
              <a:cxn ang="0">
                <a:pos x="645" y="222"/>
              </a:cxn>
              <a:cxn ang="0">
                <a:pos x="657" y="215"/>
              </a:cxn>
              <a:cxn ang="0">
                <a:pos x="674" y="222"/>
              </a:cxn>
              <a:cxn ang="0">
                <a:pos x="674" y="203"/>
              </a:cxn>
              <a:cxn ang="0">
                <a:pos x="645" y="187"/>
              </a:cxn>
              <a:cxn ang="0">
                <a:pos x="614" y="161"/>
              </a:cxn>
              <a:cxn ang="0">
                <a:pos x="596" y="146"/>
              </a:cxn>
              <a:cxn ang="0">
                <a:pos x="566" y="111"/>
              </a:cxn>
              <a:cxn ang="0">
                <a:pos x="531" y="84"/>
              </a:cxn>
              <a:cxn ang="0">
                <a:pos x="473" y="50"/>
              </a:cxn>
              <a:cxn ang="0">
                <a:pos x="450" y="21"/>
              </a:cxn>
              <a:cxn ang="0">
                <a:pos x="403" y="14"/>
              </a:cxn>
              <a:cxn ang="0">
                <a:pos x="352" y="5"/>
              </a:cxn>
              <a:cxn ang="0">
                <a:pos x="270" y="0"/>
              </a:cxn>
              <a:cxn ang="0">
                <a:pos x="162" y="14"/>
              </a:cxn>
              <a:cxn ang="0">
                <a:pos x="76" y="27"/>
              </a:cxn>
              <a:cxn ang="0">
                <a:pos x="0" y="27"/>
              </a:cxn>
            </a:cxnLst>
            <a:rect l="0" t="0" r="r" b="b"/>
            <a:pathLst>
              <a:path w="679" h="817">
                <a:moveTo>
                  <a:pt x="417" y="817"/>
                </a:moveTo>
                <a:lnTo>
                  <a:pt x="457" y="773"/>
                </a:lnTo>
                <a:lnTo>
                  <a:pt x="473" y="746"/>
                </a:lnTo>
                <a:lnTo>
                  <a:pt x="495" y="681"/>
                </a:lnTo>
                <a:lnTo>
                  <a:pt x="510" y="681"/>
                </a:lnTo>
                <a:lnTo>
                  <a:pt x="525" y="669"/>
                </a:lnTo>
                <a:lnTo>
                  <a:pt x="521" y="634"/>
                </a:lnTo>
                <a:lnTo>
                  <a:pt x="510" y="578"/>
                </a:lnTo>
                <a:lnTo>
                  <a:pt x="482" y="529"/>
                </a:lnTo>
                <a:lnTo>
                  <a:pt x="457" y="488"/>
                </a:lnTo>
                <a:lnTo>
                  <a:pt x="477" y="432"/>
                </a:lnTo>
                <a:lnTo>
                  <a:pt x="500" y="383"/>
                </a:lnTo>
                <a:lnTo>
                  <a:pt x="521" y="341"/>
                </a:lnTo>
                <a:lnTo>
                  <a:pt x="517" y="334"/>
                </a:lnTo>
                <a:lnTo>
                  <a:pt x="500" y="319"/>
                </a:lnTo>
                <a:lnTo>
                  <a:pt x="510" y="306"/>
                </a:lnTo>
                <a:lnTo>
                  <a:pt x="488" y="291"/>
                </a:lnTo>
                <a:lnTo>
                  <a:pt x="488" y="278"/>
                </a:lnTo>
                <a:lnTo>
                  <a:pt x="473" y="251"/>
                </a:lnTo>
                <a:lnTo>
                  <a:pt x="457" y="251"/>
                </a:lnTo>
                <a:lnTo>
                  <a:pt x="457" y="235"/>
                </a:lnTo>
                <a:lnTo>
                  <a:pt x="440" y="222"/>
                </a:lnTo>
                <a:lnTo>
                  <a:pt x="429" y="207"/>
                </a:lnTo>
                <a:lnTo>
                  <a:pt x="413" y="207"/>
                </a:lnTo>
                <a:lnTo>
                  <a:pt x="413" y="194"/>
                </a:lnTo>
                <a:lnTo>
                  <a:pt x="403" y="187"/>
                </a:lnTo>
                <a:lnTo>
                  <a:pt x="403" y="180"/>
                </a:lnTo>
                <a:lnTo>
                  <a:pt x="413" y="180"/>
                </a:lnTo>
                <a:lnTo>
                  <a:pt x="440" y="161"/>
                </a:lnTo>
                <a:lnTo>
                  <a:pt x="450" y="161"/>
                </a:lnTo>
                <a:lnTo>
                  <a:pt x="450" y="166"/>
                </a:lnTo>
                <a:lnTo>
                  <a:pt x="446" y="173"/>
                </a:lnTo>
                <a:lnTo>
                  <a:pt x="457" y="180"/>
                </a:lnTo>
                <a:lnTo>
                  <a:pt x="467" y="180"/>
                </a:lnTo>
                <a:lnTo>
                  <a:pt x="477" y="187"/>
                </a:lnTo>
                <a:lnTo>
                  <a:pt x="482" y="203"/>
                </a:lnTo>
                <a:lnTo>
                  <a:pt x="495" y="215"/>
                </a:lnTo>
                <a:lnTo>
                  <a:pt x="503" y="235"/>
                </a:lnTo>
                <a:lnTo>
                  <a:pt x="521" y="235"/>
                </a:lnTo>
                <a:lnTo>
                  <a:pt x="521" y="243"/>
                </a:lnTo>
                <a:lnTo>
                  <a:pt x="531" y="251"/>
                </a:lnTo>
                <a:lnTo>
                  <a:pt x="543" y="251"/>
                </a:lnTo>
                <a:lnTo>
                  <a:pt x="538" y="263"/>
                </a:lnTo>
                <a:lnTo>
                  <a:pt x="548" y="263"/>
                </a:lnTo>
                <a:lnTo>
                  <a:pt x="553" y="257"/>
                </a:lnTo>
                <a:lnTo>
                  <a:pt x="558" y="271"/>
                </a:lnTo>
                <a:lnTo>
                  <a:pt x="558" y="291"/>
                </a:lnTo>
                <a:lnTo>
                  <a:pt x="558" y="299"/>
                </a:lnTo>
                <a:lnTo>
                  <a:pt x="566" y="306"/>
                </a:lnTo>
                <a:lnTo>
                  <a:pt x="571" y="291"/>
                </a:lnTo>
                <a:lnTo>
                  <a:pt x="574" y="271"/>
                </a:lnTo>
                <a:lnTo>
                  <a:pt x="582" y="271"/>
                </a:lnTo>
                <a:lnTo>
                  <a:pt x="592" y="278"/>
                </a:lnTo>
                <a:lnTo>
                  <a:pt x="603" y="286"/>
                </a:lnTo>
                <a:lnTo>
                  <a:pt x="619" y="299"/>
                </a:lnTo>
                <a:lnTo>
                  <a:pt x="642" y="306"/>
                </a:lnTo>
                <a:lnTo>
                  <a:pt x="653" y="299"/>
                </a:lnTo>
                <a:lnTo>
                  <a:pt x="657" y="286"/>
                </a:lnTo>
                <a:lnTo>
                  <a:pt x="674" y="263"/>
                </a:lnTo>
                <a:lnTo>
                  <a:pt x="667" y="243"/>
                </a:lnTo>
                <a:lnTo>
                  <a:pt x="657" y="235"/>
                </a:lnTo>
                <a:lnTo>
                  <a:pt x="645" y="222"/>
                </a:lnTo>
                <a:lnTo>
                  <a:pt x="653" y="215"/>
                </a:lnTo>
                <a:lnTo>
                  <a:pt x="657" y="215"/>
                </a:lnTo>
                <a:lnTo>
                  <a:pt x="674" y="215"/>
                </a:lnTo>
                <a:lnTo>
                  <a:pt x="674" y="222"/>
                </a:lnTo>
                <a:lnTo>
                  <a:pt x="679" y="207"/>
                </a:lnTo>
                <a:lnTo>
                  <a:pt x="674" y="203"/>
                </a:lnTo>
                <a:lnTo>
                  <a:pt x="662" y="187"/>
                </a:lnTo>
                <a:lnTo>
                  <a:pt x="645" y="187"/>
                </a:lnTo>
                <a:lnTo>
                  <a:pt x="629" y="173"/>
                </a:lnTo>
                <a:lnTo>
                  <a:pt x="614" y="161"/>
                </a:lnTo>
                <a:lnTo>
                  <a:pt x="592" y="161"/>
                </a:lnTo>
                <a:lnTo>
                  <a:pt x="596" y="146"/>
                </a:lnTo>
                <a:lnTo>
                  <a:pt x="587" y="132"/>
                </a:lnTo>
                <a:lnTo>
                  <a:pt x="566" y="111"/>
                </a:lnTo>
                <a:lnTo>
                  <a:pt x="543" y="111"/>
                </a:lnTo>
                <a:lnTo>
                  <a:pt x="531" y="84"/>
                </a:lnTo>
                <a:lnTo>
                  <a:pt x="503" y="84"/>
                </a:lnTo>
                <a:lnTo>
                  <a:pt x="473" y="50"/>
                </a:lnTo>
                <a:lnTo>
                  <a:pt x="473" y="27"/>
                </a:lnTo>
                <a:lnTo>
                  <a:pt x="450" y="21"/>
                </a:lnTo>
                <a:lnTo>
                  <a:pt x="429" y="5"/>
                </a:lnTo>
                <a:lnTo>
                  <a:pt x="403" y="14"/>
                </a:lnTo>
                <a:lnTo>
                  <a:pt x="369" y="14"/>
                </a:lnTo>
                <a:lnTo>
                  <a:pt x="352" y="5"/>
                </a:lnTo>
                <a:lnTo>
                  <a:pt x="303" y="0"/>
                </a:lnTo>
                <a:lnTo>
                  <a:pt x="270" y="0"/>
                </a:lnTo>
                <a:lnTo>
                  <a:pt x="215" y="5"/>
                </a:lnTo>
                <a:lnTo>
                  <a:pt x="162" y="14"/>
                </a:lnTo>
                <a:lnTo>
                  <a:pt x="120" y="21"/>
                </a:lnTo>
                <a:lnTo>
                  <a:pt x="76" y="27"/>
                </a:lnTo>
                <a:lnTo>
                  <a:pt x="55" y="27"/>
                </a:lnTo>
                <a:lnTo>
                  <a:pt x="0" y="27"/>
                </a:lnTo>
              </a:path>
            </a:pathLst>
          </a:custGeom>
          <a:noFill/>
          <a:ln w="1588">
            <a:solidFill>
              <a:srgbClr val="000000"/>
            </a:solidFill>
            <a:prstDash val="solid"/>
            <a:round/>
            <a:headEnd/>
            <a:tailEnd/>
          </a:ln>
        </p:spPr>
        <p:txBody>
          <a:bodyPr/>
          <a:lstStyle/>
          <a:p>
            <a:endParaRPr lang="en-US"/>
          </a:p>
        </p:txBody>
      </p:sp>
      <p:sp>
        <p:nvSpPr>
          <p:cNvPr id="23867" name="Rectangle 315"/>
          <p:cNvSpPr>
            <a:spLocks noChangeArrowheads="1"/>
          </p:cNvSpPr>
          <p:nvPr/>
        </p:nvSpPr>
        <p:spPr bwMode="auto">
          <a:xfrm>
            <a:off x="6350000" y="2724150"/>
            <a:ext cx="23813" cy="1588"/>
          </a:xfrm>
          <a:prstGeom prst="rect">
            <a:avLst/>
          </a:prstGeom>
          <a:solidFill>
            <a:srgbClr val="0000FF"/>
          </a:solidFill>
          <a:ln w="9525">
            <a:solidFill>
              <a:srgbClr val="0000FF"/>
            </a:solidFill>
            <a:miter lim="800000"/>
            <a:headEnd/>
            <a:tailEnd/>
          </a:ln>
        </p:spPr>
        <p:txBody>
          <a:bodyPr/>
          <a:lstStyle/>
          <a:p>
            <a:endParaRPr lang="en-US"/>
          </a:p>
        </p:txBody>
      </p:sp>
      <p:sp>
        <p:nvSpPr>
          <p:cNvPr id="23868" name="Freeform 316"/>
          <p:cNvSpPr>
            <a:spLocks/>
          </p:cNvSpPr>
          <p:nvPr/>
        </p:nvSpPr>
        <p:spPr bwMode="auto">
          <a:xfrm>
            <a:off x="6508750" y="2644775"/>
            <a:ext cx="176213" cy="77788"/>
          </a:xfrm>
          <a:custGeom>
            <a:avLst/>
            <a:gdLst/>
            <a:ahLst/>
            <a:cxnLst>
              <a:cxn ang="0">
                <a:pos x="0" y="48"/>
              </a:cxn>
              <a:cxn ang="0">
                <a:pos x="29" y="55"/>
              </a:cxn>
              <a:cxn ang="0">
                <a:pos x="47" y="48"/>
              </a:cxn>
              <a:cxn ang="0">
                <a:pos x="92" y="55"/>
              </a:cxn>
              <a:cxn ang="0">
                <a:pos x="118" y="62"/>
              </a:cxn>
              <a:cxn ang="0">
                <a:pos x="147" y="76"/>
              </a:cxn>
              <a:cxn ang="0">
                <a:pos x="189" y="96"/>
              </a:cxn>
              <a:cxn ang="0">
                <a:pos x="195" y="69"/>
              </a:cxn>
              <a:cxn ang="0">
                <a:pos x="200" y="91"/>
              </a:cxn>
              <a:cxn ang="0">
                <a:pos x="204" y="96"/>
              </a:cxn>
              <a:cxn ang="0">
                <a:pos x="221" y="69"/>
              </a:cxn>
              <a:cxn ang="0">
                <a:pos x="218" y="55"/>
              </a:cxn>
              <a:cxn ang="0">
                <a:pos x="212" y="35"/>
              </a:cxn>
              <a:cxn ang="0">
                <a:pos x="204" y="48"/>
              </a:cxn>
              <a:cxn ang="0">
                <a:pos x="200" y="35"/>
              </a:cxn>
              <a:cxn ang="0">
                <a:pos x="183" y="20"/>
              </a:cxn>
              <a:cxn ang="0">
                <a:pos x="179" y="6"/>
              </a:cxn>
              <a:cxn ang="0">
                <a:pos x="168" y="14"/>
              </a:cxn>
              <a:cxn ang="0">
                <a:pos x="158" y="20"/>
              </a:cxn>
              <a:cxn ang="0">
                <a:pos x="158" y="35"/>
              </a:cxn>
              <a:cxn ang="0">
                <a:pos x="150" y="35"/>
              </a:cxn>
              <a:cxn ang="0">
                <a:pos x="141" y="20"/>
              </a:cxn>
              <a:cxn ang="0">
                <a:pos x="141" y="6"/>
              </a:cxn>
              <a:cxn ang="0">
                <a:pos x="114" y="14"/>
              </a:cxn>
              <a:cxn ang="0">
                <a:pos x="107" y="35"/>
              </a:cxn>
              <a:cxn ang="0">
                <a:pos x="102" y="20"/>
              </a:cxn>
              <a:cxn ang="0">
                <a:pos x="102" y="0"/>
              </a:cxn>
              <a:cxn ang="0">
                <a:pos x="87" y="6"/>
              </a:cxn>
              <a:cxn ang="0">
                <a:pos x="64" y="20"/>
              </a:cxn>
              <a:cxn ang="0">
                <a:pos x="37" y="26"/>
              </a:cxn>
              <a:cxn ang="0">
                <a:pos x="16" y="20"/>
              </a:cxn>
              <a:cxn ang="0">
                <a:pos x="4" y="20"/>
              </a:cxn>
              <a:cxn ang="0">
                <a:pos x="0" y="48"/>
              </a:cxn>
            </a:cxnLst>
            <a:rect l="0" t="0" r="r" b="b"/>
            <a:pathLst>
              <a:path w="221" h="96">
                <a:moveTo>
                  <a:pt x="0" y="48"/>
                </a:moveTo>
                <a:lnTo>
                  <a:pt x="29" y="55"/>
                </a:lnTo>
                <a:lnTo>
                  <a:pt x="47" y="48"/>
                </a:lnTo>
                <a:lnTo>
                  <a:pt x="92" y="55"/>
                </a:lnTo>
                <a:lnTo>
                  <a:pt x="118" y="62"/>
                </a:lnTo>
                <a:lnTo>
                  <a:pt x="147" y="76"/>
                </a:lnTo>
                <a:lnTo>
                  <a:pt x="189" y="96"/>
                </a:lnTo>
                <a:lnTo>
                  <a:pt x="195" y="69"/>
                </a:lnTo>
                <a:lnTo>
                  <a:pt x="200" y="91"/>
                </a:lnTo>
                <a:lnTo>
                  <a:pt x="204" y="96"/>
                </a:lnTo>
                <a:lnTo>
                  <a:pt x="221" y="69"/>
                </a:lnTo>
                <a:lnTo>
                  <a:pt x="218" y="55"/>
                </a:lnTo>
                <a:lnTo>
                  <a:pt x="212" y="35"/>
                </a:lnTo>
                <a:lnTo>
                  <a:pt x="204" y="48"/>
                </a:lnTo>
                <a:lnTo>
                  <a:pt x="200" y="35"/>
                </a:lnTo>
                <a:lnTo>
                  <a:pt x="183" y="20"/>
                </a:lnTo>
                <a:lnTo>
                  <a:pt x="179" y="6"/>
                </a:lnTo>
                <a:lnTo>
                  <a:pt x="168" y="14"/>
                </a:lnTo>
                <a:lnTo>
                  <a:pt x="158" y="20"/>
                </a:lnTo>
                <a:lnTo>
                  <a:pt x="158" y="35"/>
                </a:lnTo>
                <a:lnTo>
                  <a:pt x="150" y="35"/>
                </a:lnTo>
                <a:lnTo>
                  <a:pt x="141" y="20"/>
                </a:lnTo>
                <a:lnTo>
                  <a:pt x="141" y="6"/>
                </a:lnTo>
                <a:lnTo>
                  <a:pt x="114" y="14"/>
                </a:lnTo>
                <a:lnTo>
                  <a:pt x="107" y="35"/>
                </a:lnTo>
                <a:lnTo>
                  <a:pt x="102" y="20"/>
                </a:lnTo>
                <a:lnTo>
                  <a:pt x="102" y="0"/>
                </a:lnTo>
                <a:lnTo>
                  <a:pt x="87" y="6"/>
                </a:lnTo>
                <a:lnTo>
                  <a:pt x="64" y="20"/>
                </a:lnTo>
                <a:lnTo>
                  <a:pt x="37" y="26"/>
                </a:lnTo>
                <a:lnTo>
                  <a:pt x="16" y="20"/>
                </a:lnTo>
                <a:lnTo>
                  <a:pt x="4" y="20"/>
                </a:lnTo>
                <a:lnTo>
                  <a:pt x="0" y="48"/>
                </a:lnTo>
                <a:close/>
              </a:path>
            </a:pathLst>
          </a:custGeom>
          <a:solidFill>
            <a:srgbClr val="CCFFFF"/>
          </a:solidFill>
          <a:ln w="1588">
            <a:solidFill>
              <a:srgbClr val="000000"/>
            </a:solidFill>
            <a:prstDash val="solid"/>
            <a:round/>
            <a:headEnd/>
            <a:tailEnd/>
          </a:ln>
        </p:spPr>
        <p:txBody>
          <a:bodyPr/>
          <a:lstStyle/>
          <a:p>
            <a:endParaRPr lang="en-US"/>
          </a:p>
        </p:txBody>
      </p:sp>
      <p:sp>
        <p:nvSpPr>
          <p:cNvPr id="23869" name="Freeform 317"/>
          <p:cNvSpPr>
            <a:spLocks/>
          </p:cNvSpPr>
          <p:nvPr/>
        </p:nvSpPr>
        <p:spPr bwMode="auto">
          <a:xfrm>
            <a:off x="6421438" y="2616200"/>
            <a:ext cx="47625" cy="44450"/>
          </a:xfrm>
          <a:custGeom>
            <a:avLst/>
            <a:gdLst/>
            <a:ahLst/>
            <a:cxnLst>
              <a:cxn ang="0">
                <a:pos x="0" y="42"/>
              </a:cxn>
              <a:cxn ang="0">
                <a:pos x="0" y="21"/>
              </a:cxn>
              <a:cxn ang="0">
                <a:pos x="4" y="0"/>
              </a:cxn>
              <a:cxn ang="0">
                <a:pos x="21" y="0"/>
              </a:cxn>
              <a:cxn ang="0">
                <a:pos x="32" y="7"/>
              </a:cxn>
              <a:cxn ang="0">
                <a:pos x="54" y="21"/>
              </a:cxn>
              <a:cxn ang="0">
                <a:pos x="59" y="42"/>
              </a:cxn>
              <a:cxn ang="0">
                <a:pos x="54" y="50"/>
              </a:cxn>
              <a:cxn ang="0">
                <a:pos x="47" y="56"/>
              </a:cxn>
              <a:cxn ang="0">
                <a:pos x="32" y="56"/>
              </a:cxn>
              <a:cxn ang="0">
                <a:pos x="0" y="42"/>
              </a:cxn>
            </a:cxnLst>
            <a:rect l="0" t="0" r="r" b="b"/>
            <a:pathLst>
              <a:path w="59" h="56">
                <a:moveTo>
                  <a:pt x="0" y="42"/>
                </a:moveTo>
                <a:lnTo>
                  <a:pt x="0" y="21"/>
                </a:lnTo>
                <a:lnTo>
                  <a:pt x="4" y="0"/>
                </a:lnTo>
                <a:lnTo>
                  <a:pt x="21" y="0"/>
                </a:lnTo>
                <a:lnTo>
                  <a:pt x="32" y="7"/>
                </a:lnTo>
                <a:lnTo>
                  <a:pt x="54" y="21"/>
                </a:lnTo>
                <a:lnTo>
                  <a:pt x="59" y="42"/>
                </a:lnTo>
                <a:lnTo>
                  <a:pt x="54" y="50"/>
                </a:lnTo>
                <a:lnTo>
                  <a:pt x="47" y="56"/>
                </a:lnTo>
                <a:lnTo>
                  <a:pt x="32" y="56"/>
                </a:lnTo>
                <a:lnTo>
                  <a:pt x="0" y="42"/>
                </a:lnTo>
                <a:close/>
              </a:path>
            </a:pathLst>
          </a:custGeom>
          <a:solidFill>
            <a:srgbClr val="CCFFFF"/>
          </a:solidFill>
          <a:ln w="1588">
            <a:solidFill>
              <a:srgbClr val="000000"/>
            </a:solidFill>
            <a:prstDash val="solid"/>
            <a:round/>
            <a:headEnd/>
            <a:tailEnd/>
          </a:ln>
        </p:spPr>
        <p:txBody>
          <a:bodyPr/>
          <a:lstStyle/>
          <a:p>
            <a:endParaRPr lang="en-US"/>
          </a:p>
        </p:txBody>
      </p:sp>
      <p:sp>
        <p:nvSpPr>
          <p:cNvPr id="23870" name="Freeform 318"/>
          <p:cNvSpPr>
            <a:spLocks/>
          </p:cNvSpPr>
          <p:nvPr/>
        </p:nvSpPr>
        <p:spPr bwMode="auto">
          <a:xfrm>
            <a:off x="5614988" y="5891213"/>
            <a:ext cx="38100" cy="36512"/>
          </a:xfrm>
          <a:custGeom>
            <a:avLst/>
            <a:gdLst/>
            <a:ahLst/>
            <a:cxnLst>
              <a:cxn ang="0">
                <a:pos x="0" y="0"/>
              </a:cxn>
              <a:cxn ang="0">
                <a:pos x="5" y="11"/>
              </a:cxn>
              <a:cxn ang="0">
                <a:pos x="18" y="34"/>
              </a:cxn>
              <a:cxn ang="0">
                <a:pos x="36" y="45"/>
              </a:cxn>
              <a:cxn ang="0">
                <a:pos x="46" y="45"/>
              </a:cxn>
            </a:cxnLst>
            <a:rect l="0" t="0" r="r" b="b"/>
            <a:pathLst>
              <a:path w="46" h="45">
                <a:moveTo>
                  <a:pt x="0" y="0"/>
                </a:moveTo>
                <a:lnTo>
                  <a:pt x="5" y="11"/>
                </a:lnTo>
                <a:lnTo>
                  <a:pt x="18" y="34"/>
                </a:lnTo>
                <a:lnTo>
                  <a:pt x="36" y="45"/>
                </a:lnTo>
                <a:lnTo>
                  <a:pt x="46" y="45"/>
                </a:lnTo>
              </a:path>
            </a:pathLst>
          </a:custGeom>
          <a:noFill/>
          <a:ln w="30163">
            <a:solidFill>
              <a:srgbClr val="0000FF"/>
            </a:solidFill>
            <a:prstDash val="solid"/>
            <a:round/>
            <a:headEnd/>
            <a:tailEnd/>
          </a:ln>
        </p:spPr>
        <p:txBody>
          <a:bodyPr/>
          <a:lstStyle/>
          <a:p>
            <a:endParaRPr lang="en-US"/>
          </a:p>
        </p:txBody>
      </p:sp>
      <p:sp>
        <p:nvSpPr>
          <p:cNvPr id="23871" name="Freeform 319"/>
          <p:cNvSpPr>
            <a:spLocks/>
          </p:cNvSpPr>
          <p:nvPr/>
        </p:nvSpPr>
        <p:spPr bwMode="auto">
          <a:xfrm>
            <a:off x="6856413" y="4116388"/>
            <a:ext cx="9525" cy="61912"/>
          </a:xfrm>
          <a:custGeom>
            <a:avLst/>
            <a:gdLst/>
            <a:ahLst/>
            <a:cxnLst>
              <a:cxn ang="0">
                <a:pos x="0" y="0"/>
              </a:cxn>
              <a:cxn ang="0">
                <a:pos x="0" y="49"/>
              </a:cxn>
              <a:cxn ang="0">
                <a:pos x="13" y="77"/>
              </a:cxn>
            </a:cxnLst>
            <a:rect l="0" t="0" r="r" b="b"/>
            <a:pathLst>
              <a:path w="13" h="77">
                <a:moveTo>
                  <a:pt x="0" y="0"/>
                </a:moveTo>
                <a:lnTo>
                  <a:pt x="0" y="49"/>
                </a:lnTo>
                <a:lnTo>
                  <a:pt x="13" y="77"/>
                </a:lnTo>
              </a:path>
            </a:pathLst>
          </a:custGeom>
          <a:noFill/>
          <a:ln w="30163">
            <a:solidFill>
              <a:srgbClr val="0000FF"/>
            </a:solidFill>
            <a:prstDash val="solid"/>
            <a:round/>
            <a:headEnd/>
            <a:tailEnd/>
          </a:ln>
        </p:spPr>
        <p:txBody>
          <a:bodyPr/>
          <a:lstStyle/>
          <a:p>
            <a:endParaRPr lang="en-US"/>
          </a:p>
        </p:txBody>
      </p:sp>
      <p:sp>
        <p:nvSpPr>
          <p:cNvPr id="23872" name="Freeform 320"/>
          <p:cNvSpPr>
            <a:spLocks/>
          </p:cNvSpPr>
          <p:nvPr/>
        </p:nvSpPr>
        <p:spPr bwMode="auto">
          <a:xfrm>
            <a:off x="969963" y="3759200"/>
            <a:ext cx="44450" cy="38100"/>
          </a:xfrm>
          <a:custGeom>
            <a:avLst/>
            <a:gdLst/>
            <a:ahLst/>
            <a:cxnLst>
              <a:cxn ang="0">
                <a:pos x="0" y="0"/>
              </a:cxn>
              <a:cxn ang="0">
                <a:pos x="26" y="31"/>
              </a:cxn>
              <a:cxn ang="0">
                <a:pos x="56" y="49"/>
              </a:cxn>
            </a:cxnLst>
            <a:rect l="0" t="0" r="r" b="b"/>
            <a:pathLst>
              <a:path w="56" h="49">
                <a:moveTo>
                  <a:pt x="0" y="0"/>
                </a:moveTo>
                <a:lnTo>
                  <a:pt x="26" y="31"/>
                </a:lnTo>
                <a:lnTo>
                  <a:pt x="56" y="49"/>
                </a:lnTo>
              </a:path>
            </a:pathLst>
          </a:custGeom>
          <a:noFill/>
          <a:ln w="30163">
            <a:solidFill>
              <a:srgbClr val="0000FF"/>
            </a:solidFill>
            <a:prstDash val="solid"/>
            <a:round/>
            <a:headEnd/>
            <a:tailEnd/>
          </a:ln>
        </p:spPr>
        <p:txBody>
          <a:bodyPr/>
          <a:lstStyle/>
          <a:p>
            <a:endParaRPr lang="en-US"/>
          </a:p>
        </p:txBody>
      </p:sp>
      <p:sp>
        <p:nvSpPr>
          <p:cNvPr id="23873" name="Line 321"/>
          <p:cNvSpPr>
            <a:spLocks noChangeShapeType="1"/>
          </p:cNvSpPr>
          <p:nvPr/>
        </p:nvSpPr>
        <p:spPr bwMode="auto">
          <a:xfrm flipV="1">
            <a:off x="7800975" y="3727450"/>
            <a:ext cx="39688" cy="11113"/>
          </a:xfrm>
          <a:prstGeom prst="line">
            <a:avLst/>
          </a:prstGeom>
          <a:noFill/>
          <a:ln w="30163">
            <a:solidFill>
              <a:srgbClr val="0000FF"/>
            </a:solidFill>
            <a:round/>
            <a:headEnd/>
            <a:tailEnd/>
          </a:ln>
        </p:spPr>
        <p:txBody>
          <a:bodyPr/>
          <a:lstStyle/>
          <a:p>
            <a:endParaRPr lang="en-US"/>
          </a:p>
        </p:txBody>
      </p:sp>
      <p:sp>
        <p:nvSpPr>
          <p:cNvPr id="23874" name="Line 322"/>
          <p:cNvSpPr>
            <a:spLocks noChangeShapeType="1"/>
          </p:cNvSpPr>
          <p:nvPr/>
        </p:nvSpPr>
        <p:spPr bwMode="auto">
          <a:xfrm flipV="1">
            <a:off x="7181850" y="3116263"/>
            <a:ext cx="1588" cy="60325"/>
          </a:xfrm>
          <a:prstGeom prst="line">
            <a:avLst/>
          </a:prstGeom>
          <a:noFill/>
          <a:ln w="30163">
            <a:solidFill>
              <a:srgbClr val="0000FF"/>
            </a:solidFill>
            <a:round/>
            <a:headEnd/>
            <a:tailEnd/>
          </a:ln>
        </p:spPr>
        <p:txBody>
          <a:bodyPr/>
          <a:lstStyle/>
          <a:p>
            <a:endParaRPr lang="en-US"/>
          </a:p>
        </p:txBody>
      </p:sp>
      <p:sp>
        <p:nvSpPr>
          <p:cNvPr id="23875" name="Line 323"/>
          <p:cNvSpPr>
            <a:spLocks noChangeShapeType="1"/>
          </p:cNvSpPr>
          <p:nvPr/>
        </p:nvSpPr>
        <p:spPr bwMode="auto">
          <a:xfrm>
            <a:off x="5988050" y="3513138"/>
            <a:ext cx="39688" cy="1587"/>
          </a:xfrm>
          <a:prstGeom prst="line">
            <a:avLst/>
          </a:prstGeom>
          <a:noFill/>
          <a:ln w="30163">
            <a:solidFill>
              <a:srgbClr val="0000FF"/>
            </a:solidFill>
            <a:round/>
            <a:headEnd/>
            <a:tailEnd/>
          </a:ln>
        </p:spPr>
        <p:txBody>
          <a:bodyPr/>
          <a:lstStyle/>
          <a:p>
            <a:endParaRPr lang="en-US"/>
          </a:p>
        </p:txBody>
      </p:sp>
      <p:sp>
        <p:nvSpPr>
          <p:cNvPr id="23876" name="Line 324"/>
          <p:cNvSpPr>
            <a:spLocks noChangeShapeType="1"/>
          </p:cNvSpPr>
          <p:nvPr/>
        </p:nvSpPr>
        <p:spPr bwMode="auto">
          <a:xfrm flipH="1" flipV="1">
            <a:off x="5072063" y="2908300"/>
            <a:ext cx="28575" cy="31750"/>
          </a:xfrm>
          <a:prstGeom prst="line">
            <a:avLst/>
          </a:prstGeom>
          <a:noFill/>
          <a:ln w="30163">
            <a:solidFill>
              <a:srgbClr val="0000FF"/>
            </a:solidFill>
            <a:round/>
            <a:headEnd/>
            <a:tailEnd/>
          </a:ln>
        </p:spPr>
        <p:txBody>
          <a:bodyPr/>
          <a:lstStyle/>
          <a:p>
            <a:endParaRPr lang="en-US"/>
          </a:p>
        </p:txBody>
      </p:sp>
      <p:sp>
        <p:nvSpPr>
          <p:cNvPr id="23877" name="Freeform 325"/>
          <p:cNvSpPr>
            <a:spLocks/>
          </p:cNvSpPr>
          <p:nvPr/>
        </p:nvSpPr>
        <p:spPr bwMode="auto">
          <a:xfrm>
            <a:off x="4945063" y="5910263"/>
            <a:ext cx="84137" cy="117475"/>
          </a:xfrm>
          <a:custGeom>
            <a:avLst/>
            <a:gdLst/>
            <a:ahLst/>
            <a:cxnLst>
              <a:cxn ang="0">
                <a:pos x="0" y="0"/>
              </a:cxn>
              <a:cxn ang="0">
                <a:pos x="7" y="0"/>
              </a:cxn>
              <a:cxn ang="0">
                <a:pos x="27" y="0"/>
              </a:cxn>
              <a:cxn ang="0">
                <a:pos x="57" y="4"/>
              </a:cxn>
              <a:cxn ang="0">
                <a:pos x="76" y="17"/>
              </a:cxn>
              <a:cxn ang="0">
                <a:pos x="76" y="35"/>
              </a:cxn>
              <a:cxn ang="0">
                <a:pos x="72" y="59"/>
              </a:cxn>
              <a:cxn ang="0">
                <a:pos x="76" y="84"/>
              </a:cxn>
              <a:cxn ang="0">
                <a:pos x="82" y="107"/>
              </a:cxn>
              <a:cxn ang="0">
                <a:pos x="99" y="122"/>
              </a:cxn>
              <a:cxn ang="0">
                <a:pos x="99" y="128"/>
              </a:cxn>
              <a:cxn ang="0">
                <a:pos x="103" y="141"/>
              </a:cxn>
              <a:cxn ang="0">
                <a:pos x="106" y="149"/>
              </a:cxn>
            </a:cxnLst>
            <a:rect l="0" t="0" r="r" b="b"/>
            <a:pathLst>
              <a:path w="106" h="149">
                <a:moveTo>
                  <a:pt x="0" y="0"/>
                </a:moveTo>
                <a:lnTo>
                  <a:pt x="7" y="0"/>
                </a:lnTo>
                <a:lnTo>
                  <a:pt x="27" y="0"/>
                </a:lnTo>
                <a:lnTo>
                  <a:pt x="57" y="4"/>
                </a:lnTo>
                <a:lnTo>
                  <a:pt x="76" y="17"/>
                </a:lnTo>
                <a:lnTo>
                  <a:pt x="76" y="35"/>
                </a:lnTo>
                <a:lnTo>
                  <a:pt x="72" y="59"/>
                </a:lnTo>
                <a:lnTo>
                  <a:pt x="76" y="84"/>
                </a:lnTo>
                <a:lnTo>
                  <a:pt x="82" y="107"/>
                </a:lnTo>
                <a:lnTo>
                  <a:pt x="99" y="122"/>
                </a:lnTo>
                <a:lnTo>
                  <a:pt x="99" y="128"/>
                </a:lnTo>
                <a:lnTo>
                  <a:pt x="103" y="141"/>
                </a:lnTo>
                <a:lnTo>
                  <a:pt x="106" y="149"/>
                </a:lnTo>
              </a:path>
            </a:pathLst>
          </a:custGeom>
          <a:noFill/>
          <a:ln w="30163">
            <a:solidFill>
              <a:srgbClr val="0000FF"/>
            </a:solidFill>
            <a:prstDash val="solid"/>
            <a:round/>
            <a:headEnd/>
            <a:tailEnd/>
          </a:ln>
        </p:spPr>
        <p:txBody>
          <a:bodyPr/>
          <a:lstStyle/>
          <a:p>
            <a:endParaRPr lang="en-US"/>
          </a:p>
        </p:txBody>
      </p:sp>
      <p:sp>
        <p:nvSpPr>
          <p:cNvPr id="23878" name="Freeform 326"/>
          <p:cNvSpPr>
            <a:spLocks/>
          </p:cNvSpPr>
          <p:nvPr/>
        </p:nvSpPr>
        <p:spPr bwMode="auto">
          <a:xfrm>
            <a:off x="788988" y="6545263"/>
            <a:ext cx="82550" cy="34925"/>
          </a:xfrm>
          <a:custGeom>
            <a:avLst/>
            <a:gdLst/>
            <a:ahLst/>
            <a:cxnLst>
              <a:cxn ang="0">
                <a:pos x="0" y="46"/>
              </a:cxn>
              <a:cxn ang="0">
                <a:pos x="20" y="0"/>
              </a:cxn>
              <a:cxn ang="0">
                <a:pos x="88" y="0"/>
              </a:cxn>
              <a:cxn ang="0">
                <a:pos x="105" y="42"/>
              </a:cxn>
              <a:cxn ang="0">
                <a:pos x="35" y="29"/>
              </a:cxn>
              <a:cxn ang="0">
                <a:pos x="0" y="46"/>
              </a:cxn>
            </a:cxnLst>
            <a:rect l="0" t="0" r="r" b="b"/>
            <a:pathLst>
              <a:path w="105" h="46">
                <a:moveTo>
                  <a:pt x="0" y="46"/>
                </a:moveTo>
                <a:lnTo>
                  <a:pt x="20" y="0"/>
                </a:lnTo>
                <a:lnTo>
                  <a:pt x="88" y="0"/>
                </a:lnTo>
                <a:lnTo>
                  <a:pt x="105" y="42"/>
                </a:lnTo>
                <a:lnTo>
                  <a:pt x="35" y="29"/>
                </a:lnTo>
                <a:lnTo>
                  <a:pt x="0" y="46"/>
                </a:lnTo>
                <a:close/>
              </a:path>
            </a:pathLst>
          </a:custGeom>
          <a:solidFill>
            <a:srgbClr val="DDDDDD"/>
          </a:solidFill>
          <a:ln w="1588">
            <a:solidFill>
              <a:srgbClr val="000000"/>
            </a:solidFill>
            <a:prstDash val="solid"/>
            <a:round/>
            <a:headEnd/>
            <a:tailEnd/>
          </a:ln>
        </p:spPr>
        <p:txBody>
          <a:bodyPr/>
          <a:lstStyle/>
          <a:p>
            <a:endParaRPr lang="en-US"/>
          </a:p>
        </p:txBody>
      </p:sp>
      <p:sp>
        <p:nvSpPr>
          <p:cNvPr id="23879" name="Freeform 327"/>
          <p:cNvSpPr>
            <a:spLocks/>
          </p:cNvSpPr>
          <p:nvPr/>
        </p:nvSpPr>
        <p:spPr bwMode="auto">
          <a:xfrm>
            <a:off x="228600" y="4953000"/>
            <a:ext cx="3184525" cy="1597025"/>
          </a:xfrm>
          <a:custGeom>
            <a:avLst/>
            <a:gdLst/>
            <a:ahLst/>
            <a:cxnLst>
              <a:cxn ang="0">
                <a:pos x="0" y="2010"/>
              </a:cxn>
              <a:cxn ang="0">
                <a:pos x="4011" y="2010"/>
              </a:cxn>
              <a:cxn ang="0">
                <a:pos x="4011" y="1207"/>
              </a:cxn>
              <a:cxn ang="0">
                <a:pos x="3181" y="469"/>
              </a:cxn>
              <a:cxn ang="0">
                <a:pos x="2185" y="469"/>
              </a:cxn>
              <a:cxn ang="0">
                <a:pos x="1306" y="0"/>
              </a:cxn>
              <a:cxn ang="0">
                <a:pos x="0" y="0"/>
              </a:cxn>
              <a:cxn ang="0">
                <a:pos x="0" y="2010"/>
              </a:cxn>
            </a:cxnLst>
            <a:rect l="0" t="0" r="r" b="b"/>
            <a:pathLst>
              <a:path w="4011" h="2010">
                <a:moveTo>
                  <a:pt x="0" y="2010"/>
                </a:moveTo>
                <a:lnTo>
                  <a:pt x="4011" y="2010"/>
                </a:lnTo>
                <a:lnTo>
                  <a:pt x="4011" y="1207"/>
                </a:lnTo>
                <a:lnTo>
                  <a:pt x="3181" y="469"/>
                </a:lnTo>
                <a:lnTo>
                  <a:pt x="2185" y="469"/>
                </a:lnTo>
                <a:lnTo>
                  <a:pt x="1306" y="0"/>
                </a:lnTo>
                <a:lnTo>
                  <a:pt x="0" y="0"/>
                </a:lnTo>
                <a:lnTo>
                  <a:pt x="0" y="2010"/>
                </a:lnTo>
              </a:path>
            </a:pathLst>
          </a:custGeom>
          <a:noFill/>
          <a:ln w="1588">
            <a:solidFill>
              <a:srgbClr val="000000"/>
            </a:solidFill>
            <a:prstDash val="solid"/>
            <a:round/>
            <a:headEnd/>
            <a:tailEnd/>
          </a:ln>
        </p:spPr>
        <p:txBody>
          <a:bodyPr/>
          <a:lstStyle/>
          <a:p>
            <a:endParaRPr lang="en-US"/>
          </a:p>
        </p:txBody>
      </p:sp>
      <p:sp>
        <p:nvSpPr>
          <p:cNvPr id="23880" name="Freeform 328"/>
          <p:cNvSpPr>
            <a:spLocks/>
          </p:cNvSpPr>
          <p:nvPr/>
        </p:nvSpPr>
        <p:spPr bwMode="auto">
          <a:xfrm>
            <a:off x="1905000" y="5257800"/>
            <a:ext cx="381000" cy="1295400"/>
          </a:xfrm>
          <a:custGeom>
            <a:avLst/>
            <a:gdLst/>
            <a:ahLst/>
            <a:cxnLst>
              <a:cxn ang="0">
                <a:pos x="474" y="1541"/>
              </a:cxn>
              <a:cxn ang="0">
                <a:pos x="474" y="876"/>
              </a:cxn>
              <a:cxn ang="0">
                <a:pos x="0" y="497"/>
              </a:cxn>
              <a:cxn ang="0">
                <a:pos x="0" y="0"/>
              </a:cxn>
            </a:cxnLst>
            <a:rect l="0" t="0" r="r" b="b"/>
            <a:pathLst>
              <a:path w="474" h="1541">
                <a:moveTo>
                  <a:pt x="474" y="1541"/>
                </a:moveTo>
                <a:lnTo>
                  <a:pt x="474" y="876"/>
                </a:lnTo>
                <a:lnTo>
                  <a:pt x="0" y="497"/>
                </a:lnTo>
                <a:lnTo>
                  <a:pt x="0" y="0"/>
                </a:lnTo>
              </a:path>
            </a:pathLst>
          </a:custGeom>
          <a:noFill/>
          <a:ln w="1588">
            <a:solidFill>
              <a:srgbClr val="000000"/>
            </a:solidFill>
            <a:prstDash val="solid"/>
            <a:round/>
            <a:headEnd/>
            <a:tailEnd/>
          </a:ln>
        </p:spPr>
        <p:txBody>
          <a:bodyPr/>
          <a:lstStyle/>
          <a:p>
            <a:endParaRPr lang="en-US"/>
          </a:p>
        </p:txBody>
      </p:sp>
      <p:sp>
        <p:nvSpPr>
          <p:cNvPr id="23881" name="Oval 329"/>
          <p:cNvSpPr>
            <a:spLocks noChangeArrowheads="1"/>
          </p:cNvSpPr>
          <p:nvPr/>
        </p:nvSpPr>
        <p:spPr bwMode="auto">
          <a:xfrm>
            <a:off x="1631950" y="6180138"/>
            <a:ext cx="133350" cy="134937"/>
          </a:xfrm>
          <a:prstGeom prst="ellipse">
            <a:avLst/>
          </a:prstGeom>
          <a:solidFill>
            <a:srgbClr val="00FFFF"/>
          </a:solidFill>
          <a:ln w="9525">
            <a:solidFill>
              <a:srgbClr val="000000"/>
            </a:solidFill>
            <a:round/>
            <a:headEnd/>
            <a:tailEnd/>
          </a:ln>
        </p:spPr>
        <p:txBody>
          <a:bodyPr/>
          <a:lstStyle/>
          <a:p>
            <a:endParaRPr lang="en-US"/>
          </a:p>
        </p:txBody>
      </p:sp>
      <p:sp>
        <p:nvSpPr>
          <p:cNvPr id="23882" name="Oval 330"/>
          <p:cNvSpPr>
            <a:spLocks noChangeArrowheads="1"/>
          </p:cNvSpPr>
          <p:nvPr/>
        </p:nvSpPr>
        <p:spPr bwMode="auto">
          <a:xfrm>
            <a:off x="1362075" y="1920875"/>
            <a:ext cx="131763" cy="133350"/>
          </a:xfrm>
          <a:prstGeom prst="ellipse">
            <a:avLst/>
          </a:prstGeom>
          <a:solidFill>
            <a:srgbClr val="FFFF35"/>
          </a:solidFill>
          <a:ln w="9525">
            <a:solidFill>
              <a:srgbClr val="000000"/>
            </a:solidFill>
            <a:round/>
            <a:headEnd/>
            <a:tailEnd/>
          </a:ln>
        </p:spPr>
        <p:txBody>
          <a:bodyPr/>
          <a:lstStyle/>
          <a:p>
            <a:endParaRPr lang="en-US"/>
          </a:p>
        </p:txBody>
      </p:sp>
      <p:sp>
        <p:nvSpPr>
          <p:cNvPr id="23883" name="Oval 331"/>
          <p:cNvSpPr>
            <a:spLocks noChangeArrowheads="1"/>
          </p:cNvSpPr>
          <p:nvPr/>
        </p:nvSpPr>
        <p:spPr bwMode="auto">
          <a:xfrm>
            <a:off x="887413" y="3800475"/>
            <a:ext cx="131762" cy="133350"/>
          </a:xfrm>
          <a:prstGeom prst="ellipse">
            <a:avLst/>
          </a:prstGeom>
          <a:solidFill>
            <a:srgbClr val="FFFF35"/>
          </a:solidFill>
          <a:ln w="9525">
            <a:solidFill>
              <a:srgbClr val="000000"/>
            </a:solidFill>
            <a:round/>
            <a:headEnd/>
            <a:tailEnd/>
          </a:ln>
        </p:spPr>
        <p:txBody>
          <a:bodyPr/>
          <a:lstStyle/>
          <a:p>
            <a:endParaRPr lang="en-US"/>
          </a:p>
        </p:txBody>
      </p:sp>
      <p:sp>
        <p:nvSpPr>
          <p:cNvPr id="23884" name="Oval 332"/>
          <p:cNvSpPr>
            <a:spLocks noChangeArrowheads="1"/>
          </p:cNvSpPr>
          <p:nvPr/>
        </p:nvSpPr>
        <p:spPr bwMode="auto">
          <a:xfrm>
            <a:off x="4800600" y="6096000"/>
            <a:ext cx="133350" cy="131763"/>
          </a:xfrm>
          <a:prstGeom prst="ellipse">
            <a:avLst/>
          </a:prstGeom>
          <a:solidFill>
            <a:srgbClr val="00FFFF"/>
          </a:solidFill>
          <a:ln w="9525">
            <a:solidFill>
              <a:srgbClr val="000000"/>
            </a:solidFill>
            <a:round/>
            <a:headEnd/>
            <a:tailEnd/>
          </a:ln>
        </p:spPr>
        <p:txBody>
          <a:bodyPr/>
          <a:lstStyle/>
          <a:p>
            <a:endParaRPr lang="en-US"/>
          </a:p>
        </p:txBody>
      </p:sp>
      <p:sp>
        <p:nvSpPr>
          <p:cNvPr id="23885" name="Oval 333"/>
          <p:cNvSpPr>
            <a:spLocks noChangeArrowheads="1"/>
          </p:cNvSpPr>
          <p:nvPr/>
        </p:nvSpPr>
        <p:spPr bwMode="auto">
          <a:xfrm>
            <a:off x="7086600" y="6073775"/>
            <a:ext cx="131763" cy="133350"/>
          </a:xfrm>
          <a:prstGeom prst="ellipse">
            <a:avLst/>
          </a:prstGeom>
          <a:solidFill>
            <a:srgbClr val="00FFFF"/>
          </a:solidFill>
          <a:ln w="9525">
            <a:solidFill>
              <a:srgbClr val="000000"/>
            </a:solidFill>
            <a:round/>
            <a:headEnd/>
            <a:tailEnd/>
          </a:ln>
        </p:spPr>
        <p:txBody>
          <a:bodyPr/>
          <a:lstStyle/>
          <a:p>
            <a:endParaRPr lang="en-US"/>
          </a:p>
        </p:txBody>
      </p:sp>
      <p:sp>
        <p:nvSpPr>
          <p:cNvPr id="23886" name="Oval 334"/>
          <p:cNvSpPr>
            <a:spLocks noChangeArrowheads="1"/>
          </p:cNvSpPr>
          <p:nvPr/>
        </p:nvSpPr>
        <p:spPr bwMode="auto">
          <a:xfrm>
            <a:off x="7137400" y="5591175"/>
            <a:ext cx="131763" cy="133350"/>
          </a:xfrm>
          <a:prstGeom prst="ellipse">
            <a:avLst/>
          </a:prstGeom>
          <a:solidFill>
            <a:srgbClr val="FFFF35"/>
          </a:solidFill>
          <a:ln w="9525">
            <a:solidFill>
              <a:srgbClr val="000000"/>
            </a:solidFill>
            <a:round/>
            <a:headEnd/>
            <a:tailEnd/>
          </a:ln>
        </p:spPr>
        <p:txBody>
          <a:bodyPr/>
          <a:lstStyle/>
          <a:p>
            <a:endParaRPr lang="en-US"/>
          </a:p>
        </p:txBody>
      </p:sp>
      <p:sp>
        <p:nvSpPr>
          <p:cNvPr id="23887" name="Oval 335"/>
          <p:cNvSpPr>
            <a:spLocks noChangeArrowheads="1"/>
          </p:cNvSpPr>
          <p:nvPr/>
        </p:nvSpPr>
        <p:spPr bwMode="auto">
          <a:xfrm>
            <a:off x="7189788" y="5292725"/>
            <a:ext cx="131762" cy="133350"/>
          </a:xfrm>
          <a:prstGeom prst="ellipse">
            <a:avLst/>
          </a:prstGeom>
          <a:solidFill>
            <a:srgbClr val="FFFF35"/>
          </a:solidFill>
          <a:ln w="9525">
            <a:solidFill>
              <a:srgbClr val="000000"/>
            </a:solidFill>
            <a:round/>
            <a:headEnd/>
            <a:tailEnd/>
          </a:ln>
        </p:spPr>
        <p:txBody>
          <a:bodyPr/>
          <a:lstStyle/>
          <a:p>
            <a:endParaRPr lang="en-US"/>
          </a:p>
        </p:txBody>
      </p:sp>
      <p:sp>
        <p:nvSpPr>
          <p:cNvPr id="23888" name="Oval 336"/>
          <p:cNvSpPr>
            <a:spLocks noChangeArrowheads="1"/>
          </p:cNvSpPr>
          <p:nvPr/>
        </p:nvSpPr>
        <p:spPr bwMode="auto">
          <a:xfrm>
            <a:off x="7304088" y="5103813"/>
            <a:ext cx="133350" cy="133350"/>
          </a:xfrm>
          <a:prstGeom prst="ellipse">
            <a:avLst/>
          </a:prstGeom>
          <a:solidFill>
            <a:srgbClr val="FFFF35"/>
          </a:solidFill>
          <a:ln w="9525">
            <a:solidFill>
              <a:srgbClr val="000000"/>
            </a:solidFill>
            <a:round/>
            <a:headEnd/>
            <a:tailEnd/>
          </a:ln>
        </p:spPr>
        <p:txBody>
          <a:bodyPr/>
          <a:lstStyle/>
          <a:p>
            <a:endParaRPr lang="en-US"/>
          </a:p>
        </p:txBody>
      </p:sp>
      <p:sp>
        <p:nvSpPr>
          <p:cNvPr id="23889" name="Oval 337"/>
          <p:cNvSpPr>
            <a:spLocks noChangeArrowheads="1"/>
          </p:cNvSpPr>
          <p:nvPr/>
        </p:nvSpPr>
        <p:spPr bwMode="auto">
          <a:xfrm>
            <a:off x="7635875" y="3748088"/>
            <a:ext cx="133350" cy="134937"/>
          </a:xfrm>
          <a:prstGeom prst="ellipse">
            <a:avLst/>
          </a:prstGeom>
          <a:solidFill>
            <a:srgbClr val="00FFFF"/>
          </a:solidFill>
          <a:ln w="9525">
            <a:solidFill>
              <a:srgbClr val="000000"/>
            </a:solidFill>
            <a:round/>
            <a:headEnd/>
            <a:tailEnd/>
          </a:ln>
        </p:spPr>
        <p:txBody>
          <a:bodyPr/>
          <a:lstStyle/>
          <a:p>
            <a:endParaRPr lang="en-US"/>
          </a:p>
        </p:txBody>
      </p:sp>
      <p:sp>
        <p:nvSpPr>
          <p:cNvPr id="23890" name="Oval 338"/>
          <p:cNvSpPr>
            <a:spLocks noChangeArrowheads="1"/>
          </p:cNvSpPr>
          <p:nvPr/>
        </p:nvSpPr>
        <p:spPr bwMode="auto">
          <a:xfrm>
            <a:off x="8304213" y="2973388"/>
            <a:ext cx="133350" cy="133350"/>
          </a:xfrm>
          <a:prstGeom prst="ellipse">
            <a:avLst/>
          </a:prstGeom>
          <a:solidFill>
            <a:srgbClr val="FFFF35"/>
          </a:solidFill>
          <a:ln w="9525">
            <a:solidFill>
              <a:srgbClr val="000000"/>
            </a:solidFill>
            <a:round/>
            <a:headEnd/>
            <a:tailEnd/>
          </a:ln>
        </p:spPr>
        <p:txBody>
          <a:bodyPr/>
          <a:lstStyle/>
          <a:p>
            <a:endParaRPr lang="en-US"/>
          </a:p>
        </p:txBody>
      </p:sp>
      <p:sp>
        <p:nvSpPr>
          <p:cNvPr id="23891" name="Oval 339"/>
          <p:cNvSpPr>
            <a:spLocks noChangeArrowheads="1"/>
          </p:cNvSpPr>
          <p:nvPr/>
        </p:nvSpPr>
        <p:spPr bwMode="auto">
          <a:xfrm>
            <a:off x="8353425" y="2668588"/>
            <a:ext cx="133350" cy="133350"/>
          </a:xfrm>
          <a:prstGeom prst="ellipse">
            <a:avLst/>
          </a:prstGeom>
          <a:solidFill>
            <a:srgbClr val="00FFFF"/>
          </a:solidFill>
          <a:ln w="9525">
            <a:solidFill>
              <a:srgbClr val="000000"/>
            </a:solidFill>
            <a:round/>
            <a:headEnd/>
            <a:tailEnd/>
          </a:ln>
        </p:spPr>
        <p:txBody>
          <a:bodyPr/>
          <a:lstStyle/>
          <a:p>
            <a:endParaRPr lang="en-US"/>
          </a:p>
        </p:txBody>
      </p:sp>
      <p:sp>
        <p:nvSpPr>
          <p:cNvPr id="23895" name="Oval 343"/>
          <p:cNvSpPr>
            <a:spLocks noChangeArrowheads="1"/>
          </p:cNvSpPr>
          <p:nvPr/>
        </p:nvSpPr>
        <p:spPr bwMode="auto">
          <a:xfrm>
            <a:off x="7726363" y="4154488"/>
            <a:ext cx="133350" cy="131762"/>
          </a:xfrm>
          <a:prstGeom prst="ellipse">
            <a:avLst/>
          </a:prstGeom>
          <a:solidFill>
            <a:srgbClr val="FFFF35"/>
          </a:solidFill>
          <a:ln w="9525">
            <a:solidFill>
              <a:srgbClr val="000000"/>
            </a:solidFill>
            <a:round/>
            <a:headEnd/>
            <a:tailEnd/>
          </a:ln>
        </p:spPr>
        <p:txBody>
          <a:bodyPr/>
          <a:lstStyle/>
          <a:p>
            <a:endParaRPr lang="en-US"/>
          </a:p>
        </p:txBody>
      </p:sp>
      <p:sp>
        <p:nvSpPr>
          <p:cNvPr id="23897" name="Oval 345"/>
          <p:cNvSpPr>
            <a:spLocks noChangeArrowheads="1"/>
          </p:cNvSpPr>
          <p:nvPr/>
        </p:nvSpPr>
        <p:spPr bwMode="auto">
          <a:xfrm>
            <a:off x="7791450" y="4214813"/>
            <a:ext cx="131763" cy="133350"/>
          </a:xfrm>
          <a:prstGeom prst="ellipse">
            <a:avLst/>
          </a:prstGeom>
          <a:solidFill>
            <a:srgbClr val="00FFFF"/>
          </a:solidFill>
          <a:ln w="9525">
            <a:solidFill>
              <a:srgbClr val="000000"/>
            </a:solidFill>
            <a:round/>
            <a:headEnd/>
            <a:tailEnd/>
          </a:ln>
        </p:spPr>
        <p:txBody>
          <a:bodyPr/>
          <a:lstStyle/>
          <a:p>
            <a:endParaRPr lang="en-US"/>
          </a:p>
        </p:txBody>
      </p:sp>
      <p:sp>
        <p:nvSpPr>
          <p:cNvPr id="23898" name="Oval 346"/>
          <p:cNvSpPr>
            <a:spLocks noChangeArrowheads="1"/>
          </p:cNvSpPr>
          <p:nvPr/>
        </p:nvSpPr>
        <p:spPr bwMode="auto">
          <a:xfrm>
            <a:off x="6583363" y="3282950"/>
            <a:ext cx="131762" cy="133350"/>
          </a:xfrm>
          <a:prstGeom prst="ellipse">
            <a:avLst/>
          </a:prstGeom>
          <a:solidFill>
            <a:srgbClr val="FFFF35"/>
          </a:solidFill>
          <a:ln w="9525">
            <a:solidFill>
              <a:srgbClr val="000000"/>
            </a:solidFill>
            <a:round/>
            <a:headEnd/>
            <a:tailEnd/>
          </a:ln>
        </p:spPr>
        <p:txBody>
          <a:bodyPr/>
          <a:lstStyle/>
          <a:p>
            <a:endParaRPr lang="en-US"/>
          </a:p>
        </p:txBody>
      </p:sp>
      <p:sp>
        <p:nvSpPr>
          <p:cNvPr id="23899" name="Oval 347"/>
          <p:cNvSpPr>
            <a:spLocks noChangeArrowheads="1"/>
          </p:cNvSpPr>
          <p:nvPr/>
        </p:nvSpPr>
        <p:spPr bwMode="auto">
          <a:xfrm>
            <a:off x="5989638" y="3530600"/>
            <a:ext cx="131762" cy="133350"/>
          </a:xfrm>
          <a:prstGeom prst="ellipse">
            <a:avLst/>
          </a:prstGeom>
          <a:solidFill>
            <a:srgbClr val="FFFF35"/>
          </a:solidFill>
          <a:ln w="9525">
            <a:solidFill>
              <a:srgbClr val="000000"/>
            </a:solidFill>
            <a:round/>
            <a:headEnd/>
            <a:tailEnd/>
          </a:ln>
        </p:spPr>
        <p:txBody>
          <a:bodyPr/>
          <a:lstStyle/>
          <a:p>
            <a:endParaRPr lang="en-US"/>
          </a:p>
        </p:txBody>
      </p:sp>
      <p:sp>
        <p:nvSpPr>
          <p:cNvPr id="23900" name="Oval 348"/>
          <p:cNvSpPr>
            <a:spLocks noChangeArrowheads="1"/>
          </p:cNvSpPr>
          <p:nvPr/>
        </p:nvSpPr>
        <p:spPr bwMode="auto">
          <a:xfrm>
            <a:off x="5900738" y="3432175"/>
            <a:ext cx="131762" cy="133350"/>
          </a:xfrm>
          <a:prstGeom prst="ellipse">
            <a:avLst/>
          </a:prstGeom>
          <a:solidFill>
            <a:srgbClr val="FFFF35"/>
          </a:solidFill>
          <a:ln w="9525">
            <a:solidFill>
              <a:srgbClr val="000000"/>
            </a:solidFill>
            <a:round/>
            <a:headEnd/>
            <a:tailEnd/>
          </a:ln>
        </p:spPr>
        <p:txBody>
          <a:bodyPr/>
          <a:lstStyle/>
          <a:p>
            <a:endParaRPr lang="en-US"/>
          </a:p>
        </p:txBody>
      </p:sp>
      <p:sp>
        <p:nvSpPr>
          <p:cNvPr id="23901" name="Rectangle 349"/>
          <p:cNvSpPr>
            <a:spLocks noChangeArrowheads="1"/>
          </p:cNvSpPr>
          <p:nvPr/>
        </p:nvSpPr>
        <p:spPr bwMode="auto">
          <a:xfrm>
            <a:off x="8153400" y="4800600"/>
            <a:ext cx="990600" cy="1584325"/>
          </a:xfrm>
          <a:prstGeom prst="rect">
            <a:avLst/>
          </a:prstGeom>
          <a:solidFill>
            <a:srgbClr val="FFFFFF"/>
          </a:solidFill>
          <a:ln w="9525">
            <a:solidFill>
              <a:srgbClr val="000000"/>
            </a:solidFill>
            <a:miter lim="800000"/>
            <a:headEnd/>
            <a:tailEnd/>
          </a:ln>
        </p:spPr>
        <p:txBody>
          <a:bodyPr/>
          <a:lstStyle/>
          <a:p>
            <a:endParaRPr lang="en-US"/>
          </a:p>
        </p:txBody>
      </p:sp>
      <p:sp>
        <p:nvSpPr>
          <p:cNvPr id="23902" name="Oval 350"/>
          <p:cNvSpPr>
            <a:spLocks noChangeArrowheads="1"/>
          </p:cNvSpPr>
          <p:nvPr/>
        </p:nvSpPr>
        <p:spPr bwMode="auto">
          <a:xfrm>
            <a:off x="8281988" y="6164263"/>
            <a:ext cx="131762" cy="131762"/>
          </a:xfrm>
          <a:prstGeom prst="ellipse">
            <a:avLst/>
          </a:prstGeom>
          <a:solidFill>
            <a:srgbClr val="FFFF35"/>
          </a:solidFill>
          <a:ln w="9525">
            <a:solidFill>
              <a:srgbClr val="000000"/>
            </a:solidFill>
            <a:round/>
            <a:headEnd/>
            <a:tailEnd/>
          </a:ln>
        </p:spPr>
        <p:txBody>
          <a:bodyPr/>
          <a:lstStyle/>
          <a:p>
            <a:endParaRPr lang="en-US"/>
          </a:p>
        </p:txBody>
      </p:sp>
      <p:sp>
        <p:nvSpPr>
          <p:cNvPr id="23903" name="Oval 351"/>
          <p:cNvSpPr>
            <a:spLocks noChangeArrowheads="1"/>
          </p:cNvSpPr>
          <p:nvPr/>
        </p:nvSpPr>
        <p:spPr bwMode="auto">
          <a:xfrm>
            <a:off x="8281988" y="5953125"/>
            <a:ext cx="131762" cy="133350"/>
          </a:xfrm>
          <a:prstGeom prst="ellipse">
            <a:avLst/>
          </a:prstGeom>
          <a:solidFill>
            <a:srgbClr val="00FFFF"/>
          </a:solidFill>
          <a:ln w="9525">
            <a:solidFill>
              <a:srgbClr val="000000"/>
            </a:solidFill>
            <a:round/>
            <a:headEnd/>
            <a:tailEnd/>
          </a:ln>
        </p:spPr>
        <p:txBody>
          <a:bodyPr/>
          <a:lstStyle/>
          <a:p>
            <a:endParaRPr lang="en-US"/>
          </a:p>
        </p:txBody>
      </p:sp>
      <p:sp>
        <p:nvSpPr>
          <p:cNvPr id="23904" name="Oval 352"/>
          <p:cNvSpPr>
            <a:spLocks noChangeArrowheads="1"/>
          </p:cNvSpPr>
          <p:nvPr/>
        </p:nvSpPr>
        <p:spPr bwMode="auto">
          <a:xfrm>
            <a:off x="8215313" y="5257800"/>
            <a:ext cx="263525" cy="269875"/>
          </a:xfrm>
          <a:prstGeom prst="ellipse">
            <a:avLst/>
          </a:prstGeom>
          <a:solidFill>
            <a:srgbClr val="FF0000"/>
          </a:solidFill>
          <a:ln w="9525">
            <a:solidFill>
              <a:srgbClr val="000000"/>
            </a:solidFill>
            <a:round/>
            <a:headEnd/>
            <a:tailEnd/>
          </a:ln>
        </p:spPr>
        <p:txBody>
          <a:bodyPr/>
          <a:lstStyle/>
          <a:p>
            <a:endParaRPr lang="en-US"/>
          </a:p>
        </p:txBody>
      </p:sp>
      <p:sp>
        <p:nvSpPr>
          <p:cNvPr id="23905" name="Rectangle 353"/>
          <p:cNvSpPr>
            <a:spLocks noChangeArrowheads="1"/>
          </p:cNvSpPr>
          <p:nvPr/>
        </p:nvSpPr>
        <p:spPr bwMode="auto">
          <a:xfrm>
            <a:off x="8229600" y="4800600"/>
            <a:ext cx="914400" cy="336550"/>
          </a:xfrm>
          <a:prstGeom prst="rect">
            <a:avLst/>
          </a:prstGeom>
          <a:noFill/>
          <a:ln w="9525">
            <a:noFill/>
            <a:miter lim="800000"/>
            <a:headEnd/>
            <a:tailEnd/>
          </a:ln>
        </p:spPr>
        <p:txBody>
          <a:bodyPr lIns="0" tIns="0" rIns="0" bIns="0">
            <a:spAutoFit/>
          </a:bodyPr>
          <a:lstStyle/>
          <a:p>
            <a:pPr algn="ctr" eaLnBrk="0" hangingPunct="0"/>
            <a:r>
              <a:rPr lang="en-US" sz="1100" b="1"/>
              <a:t>Million</a:t>
            </a:r>
          </a:p>
          <a:p>
            <a:pPr algn="ctr" eaLnBrk="0" hangingPunct="0"/>
            <a:r>
              <a:rPr lang="en-US" sz="1100" b="1"/>
              <a:t>Metric Tons</a:t>
            </a:r>
          </a:p>
        </p:txBody>
      </p:sp>
      <p:sp>
        <p:nvSpPr>
          <p:cNvPr id="23906" name="Rectangle 354"/>
          <p:cNvSpPr>
            <a:spLocks noChangeArrowheads="1"/>
          </p:cNvSpPr>
          <p:nvPr/>
        </p:nvSpPr>
        <p:spPr bwMode="auto">
          <a:xfrm>
            <a:off x="8523288" y="5303838"/>
            <a:ext cx="579437" cy="168275"/>
          </a:xfrm>
          <a:prstGeom prst="rect">
            <a:avLst/>
          </a:prstGeom>
          <a:noFill/>
          <a:ln w="9525">
            <a:noFill/>
            <a:miter lim="800000"/>
            <a:headEnd/>
            <a:tailEnd/>
          </a:ln>
        </p:spPr>
        <p:txBody>
          <a:bodyPr wrap="none" lIns="0" tIns="0" rIns="0" bIns="0">
            <a:spAutoFit/>
          </a:bodyPr>
          <a:lstStyle/>
          <a:p>
            <a:pPr eaLnBrk="0" hangingPunct="0"/>
            <a:r>
              <a:rPr lang="en-US" sz="1100" b="1"/>
              <a:t>Ove</a:t>
            </a:r>
            <a:r>
              <a:rPr lang="en-US" sz="900" b="1"/>
              <a:t>r</a:t>
            </a:r>
            <a:r>
              <a:rPr lang="en-US" sz="1100" b="1"/>
              <a:t> 100</a:t>
            </a:r>
          </a:p>
        </p:txBody>
      </p:sp>
      <p:sp>
        <p:nvSpPr>
          <p:cNvPr id="23907" name="Rectangle 355"/>
          <p:cNvSpPr>
            <a:spLocks noChangeArrowheads="1"/>
          </p:cNvSpPr>
          <p:nvPr/>
        </p:nvSpPr>
        <p:spPr bwMode="auto">
          <a:xfrm>
            <a:off x="8523288" y="5638800"/>
            <a:ext cx="620712" cy="168275"/>
          </a:xfrm>
          <a:prstGeom prst="rect">
            <a:avLst/>
          </a:prstGeom>
          <a:noFill/>
          <a:ln w="9525">
            <a:noFill/>
            <a:miter lim="800000"/>
            <a:headEnd/>
            <a:tailEnd/>
          </a:ln>
        </p:spPr>
        <p:txBody>
          <a:bodyPr lIns="0" tIns="0" rIns="0" bIns="0">
            <a:spAutoFit/>
          </a:bodyPr>
          <a:lstStyle/>
          <a:p>
            <a:pPr eaLnBrk="0" hangingPunct="0"/>
            <a:r>
              <a:rPr lang="en-US" sz="1100" b="1"/>
              <a:t>50 - 100</a:t>
            </a:r>
          </a:p>
        </p:txBody>
      </p:sp>
      <p:sp>
        <p:nvSpPr>
          <p:cNvPr id="23908" name="Rectangle 356"/>
          <p:cNvSpPr>
            <a:spLocks noChangeArrowheads="1"/>
          </p:cNvSpPr>
          <p:nvPr/>
        </p:nvSpPr>
        <p:spPr bwMode="auto">
          <a:xfrm>
            <a:off x="8523288" y="5927725"/>
            <a:ext cx="433387" cy="168275"/>
          </a:xfrm>
          <a:prstGeom prst="rect">
            <a:avLst/>
          </a:prstGeom>
          <a:noFill/>
          <a:ln w="9525">
            <a:noFill/>
            <a:miter lim="800000"/>
            <a:headEnd/>
            <a:tailEnd/>
          </a:ln>
        </p:spPr>
        <p:txBody>
          <a:bodyPr wrap="none" lIns="0" tIns="0" rIns="0" bIns="0">
            <a:spAutoFit/>
          </a:bodyPr>
          <a:lstStyle/>
          <a:p>
            <a:pPr eaLnBrk="0" hangingPunct="0"/>
            <a:r>
              <a:rPr lang="en-US" sz="1100" b="1"/>
              <a:t>25 - 50</a:t>
            </a:r>
          </a:p>
        </p:txBody>
      </p:sp>
      <p:sp>
        <p:nvSpPr>
          <p:cNvPr id="23909" name="Rectangle 357"/>
          <p:cNvSpPr>
            <a:spLocks noChangeArrowheads="1"/>
          </p:cNvSpPr>
          <p:nvPr/>
        </p:nvSpPr>
        <p:spPr bwMode="auto">
          <a:xfrm>
            <a:off x="8523288" y="6153150"/>
            <a:ext cx="433387" cy="168275"/>
          </a:xfrm>
          <a:prstGeom prst="rect">
            <a:avLst/>
          </a:prstGeom>
          <a:noFill/>
          <a:ln w="9525">
            <a:noFill/>
            <a:miter lim="800000"/>
            <a:headEnd/>
            <a:tailEnd/>
          </a:ln>
        </p:spPr>
        <p:txBody>
          <a:bodyPr wrap="none" lIns="0" tIns="0" rIns="0" bIns="0">
            <a:spAutoFit/>
          </a:bodyPr>
          <a:lstStyle/>
          <a:p>
            <a:pPr eaLnBrk="0" hangingPunct="0"/>
            <a:r>
              <a:rPr lang="en-US" sz="1100" b="1"/>
              <a:t>10 - 25</a:t>
            </a:r>
          </a:p>
        </p:txBody>
      </p:sp>
      <p:sp>
        <p:nvSpPr>
          <p:cNvPr id="23910" name="Oval 358"/>
          <p:cNvSpPr>
            <a:spLocks noChangeArrowheads="1"/>
          </p:cNvSpPr>
          <p:nvPr/>
        </p:nvSpPr>
        <p:spPr bwMode="auto">
          <a:xfrm>
            <a:off x="7516813" y="6359525"/>
            <a:ext cx="131762" cy="134938"/>
          </a:xfrm>
          <a:prstGeom prst="ellipse">
            <a:avLst/>
          </a:prstGeom>
          <a:solidFill>
            <a:srgbClr val="FFFF35"/>
          </a:solidFill>
          <a:ln w="9525">
            <a:solidFill>
              <a:srgbClr val="000000"/>
            </a:solidFill>
            <a:round/>
            <a:headEnd/>
            <a:tailEnd/>
          </a:ln>
        </p:spPr>
        <p:txBody>
          <a:bodyPr/>
          <a:lstStyle/>
          <a:p>
            <a:endParaRPr lang="en-US"/>
          </a:p>
        </p:txBody>
      </p:sp>
      <p:sp>
        <p:nvSpPr>
          <p:cNvPr id="23911" name="Oval 359"/>
          <p:cNvSpPr>
            <a:spLocks noChangeArrowheads="1"/>
          </p:cNvSpPr>
          <p:nvPr/>
        </p:nvSpPr>
        <p:spPr bwMode="auto">
          <a:xfrm>
            <a:off x="1401763" y="1712913"/>
            <a:ext cx="131762" cy="134937"/>
          </a:xfrm>
          <a:prstGeom prst="ellipse">
            <a:avLst/>
          </a:prstGeom>
          <a:solidFill>
            <a:srgbClr val="FFFF35"/>
          </a:solidFill>
          <a:ln w="9525">
            <a:solidFill>
              <a:srgbClr val="000000"/>
            </a:solidFill>
            <a:round/>
            <a:headEnd/>
            <a:tailEnd/>
          </a:ln>
        </p:spPr>
        <p:txBody>
          <a:bodyPr/>
          <a:lstStyle/>
          <a:p>
            <a:endParaRPr lang="en-US"/>
          </a:p>
        </p:txBody>
      </p:sp>
      <p:sp>
        <p:nvSpPr>
          <p:cNvPr id="23912" name="Oval 360"/>
          <p:cNvSpPr>
            <a:spLocks noChangeArrowheads="1"/>
          </p:cNvSpPr>
          <p:nvPr/>
        </p:nvSpPr>
        <p:spPr bwMode="auto">
          <a:xfrm>
            <a:off x="1387475" y="1854200"/>
            <a:ext cx="133350" cy="133350"/>
          </a:xfrm>
          <a:prstGeom prst="ellipse">
            <a:avLst/>
          </a:prstGeom>
          <a:solidFill>
            <a:srgbClr val="FFFF00"/>
          </a:solidFill>
          <a:ln w="9525">
            <a:solidFill>
              <a:srgbClr val="000000"/>
            </a:solidFill>
            <a:round/>
            <a:headEnd/>
            <a:tailEnd/>
          </a:ln>
        </p:spPr>
        <p:txBody>
          <a:bodyPr/>
          <a:lstStyle/>
          <a:p>
            <a:endParaRPr lang="en-US"/>
          </a:p>
        </p:txBody>
      </p:sp>
      <p:sp>
        <p:nvSpPr>
          <p:cNvPr id="23913" name="Oval 361"/>
          <p:cNvSpPr>
            <a:spLocks noChangeArrowheads="1"/>
          </p:cNvSpPr>
          <p:nvPr/>
        </p:nvSpPr>
        <p:spPr bwMode="auto">
          <a:xfrm>
            <a:off x="2743200" y="6096000"/>
            <a:ext cx="133350" cy="134938"/>
          </a:xfrm>
          <a:prstGeom prst="ellipse">
            <a:avLst/>
          </a:prstGeom>
          <a:solidFill>
            <a:srgbClr val="FFFF35"/>
          </a:solidFill>
          <a:ln w="9525">
            <a:solidFill>
              <a:srgbClr val="000000"/>
            </a:solidFill>
            <a:round/>
            <a:headEnd/>
            <a:tailEnd/>
          </a:ln>
        </p:spPr>
        <p:txBody>
          <a:bodyPr/>
          <a:lstStyle/>
          <a:p>
            <a:endParaRPr lang="en-US"/>
          </a:p>
        </p:txBody>
      </p:sp>
      <p:sp>
        <p:nvSpPr>
          <p:cNvPr id="23914" name="Oval 362"/>
          <p:cNvSpPr>
            <a:spLocks noChangeArrowheads="1"/>
          </p:cNvSpPr>
          <p:nvPr/>
        </p:nvSpPr>
        <p:spPr bwMode="auto">
          <a:xfrm>
            <a:off x="1201738" y="2300288"/>
            <a:ext cx="131762" cy="134937"/>
          </a:xfrm>
          <a:prstGeom prst="ellipse">
            <a:avLst/>
          </a:prstGeom>
          <a:solidFill>
            <a:srgbClr val="00FFFF"/>
          </a:solidFill>
          <a:ln w="9525">
            <a:solidFill>
              <a:srgbClr val="000000"/>
            </a:solidFill>
            <a:round/>
            <a:headEnd/>
            <a:tailEnd/>
          </a:ln>
        </p:spPr>
        <p:txBody>
          <a:bodyPr/>
          <a:lstStyle/>
          <a:p>
            <a:endParaRPr lang="en-US"/>
          </a:p>
        </p:txBody>
      </p:sp>
      <p:sp>
        <p:nvSpPr>
          <p:cNvPr id="23915" name="Rectangle 363"/>
          <p:cNvSpPr>
            <a:spLocks noChangeArrowheads="1"/>
          </p:cNvSpPr>
          <p:nvPr/>
        </p:nvSpPr>
        <p:spPr bwMode="auto">
          <a:xfrm>
            <a:off x="4232275" y="5699125"/>
            <a:ext cx="568325" cy="168275"/>
          </a:xfrm>
          <a:prstGeom prst="rect">
            <a:avLst/>
          </a:prstGeom>
          <a:noFill/>
          <a:ln w="9525">
            <a:noFill/>
            <a:miter lim="800000"/>
            <a:headEnd/>
            <a:tailEnd/>
          </a:ln>
        </p:spPr>
        <p:txBody>
          <a:bodyPr wrap="none" lIns="0" tIns="0" rIns="0" bIns="0">
            <a:spAutoFit/>
          </a:bodyPr>
          <a:lstStyle/>
          <a:p>
            <a:pPr eaLnBrk="0" hangingPunct="0"/>
            <a:r>
              <a:rPr lang="en-US" sz="1100" b="1"/>
              <a:t>Houston</a:t>
            </a:r>
          </a:p>
        </p:txBody>
      </p:sp>
      <p:sp>
        <p:nvSpPr>
          <p:cNvPr id="23916" name="Rectangle 364"/>
          <p:cNvSpPr>
            <a:spLocks noChangeArrowheads="1"/>
          </p:cNvSpPr>
          <p:nvPr/>
        </p:nvSpPr>
        <p:spPr bwMode="auto">
          <a:xfrm>
            <a:off x="4668838" y="6465888"/>
            <a:ext cx="969962" cy="168275"/>
          </a:xfrm>
          <a:prstGeom prst="rect">
            <a:avLst/>
          </a:prstGeom>
          <a:noFill/>
          <a:ln w="9525">
            <a:noFill/>
            <a:miter lim="800000"/>
            <a:headEnd/>
            <a:tailEnd/>
          </a:ln>
        </p:spPr>
        <p:txBody>
          <a:bodyPr wrap="none" lIns="0" tIns="0" rIns="0" bIns="0">
            <a:spAutoFit/>
          </a:bodyPr>
          <a:lstStyle/>
          <a:p>
            <a:pPr eaLnBrk="0" hangingPunct="0"/>
            <a:r>
              <a:rPr lang="en-US" sz="1100" b="1"/>
              <a:t>Corpus Christi</a:t>
            </a:r>
          </a:p>
        </p:txBody>
      </p:sp>
      <p:sp>
        <p:nvSpPr>
          <p:cNvPr id="23917" name="Rectangle 365"/>
          <p:cNvSpPr>
            <a:spLocks noChangeArrowheads="1"/>
          </p:cNvSpPr>
          <p:nvPr/>
        </p:nvSpPr>
        <p:spPr bwMode="auto">
          <a:xfrm>
            <a:off x="5730875" y="6384925"/>
            <a:ext cx="822325" cy="168275"/>
          </a:xfrm>
          <a:prstGeom prst="rect">
            <a:avLst/>
          </a:prstGeom>
          <a:noFill/>
          <a:ln w="9525">
            <a:noFill/>
            <a:miter lim="800000"/>
            <a:headEnd/>
            <a:tailEnd/>
          </a:ln>
        </p:spPr>
        <p:txBody>
          <a:bodyPr wrap="none" lIns="0" tIns="0" rIns="0" bIns="0">
            <a:spAutoFit/>
          </a:bodyPr>
          <a:lstStyle/>
          <a:p>
            <a:pPr eaLnBrk="0" hangingPunct="0"/>
            <a:r>
              <a:rPr lang="en-US" sz="1100" b="1"/>
              <a:t>S. Louisiana</a:t>
            </a:r>
          </a:p>
        </p:txBody>
      </p:sp>
      <p:sp>
        <p:nvSpPr>
          <p:cNvPr id="23918" name="Rectangle 366"/>
          <p:cNvSpPr>
            <a:spLocks noChangeArrowheads="1"/>
          </p:cNvSpPr>
          <p:nvPr/>
        </p:nvSpPr>
        <p:spPr bwMode="auto">
          <a:xfrm>
            <a:off x="5835650" y="6172200"/>
            <a:ext cx="844550" cy="168275"/>
          </a:xfrm>
          <a:prstGeom prst="rect">
            <a:avLst/>
          </a:prstGeom>
          <a:noFill/>
          <a:ln w="9525">
            <a:noFill/>
            <a:miter lim="800000"/>
            <a:headEnd/>
            <a:tailEnd/>
          </a:ln>
        </p:spPr>
        <p:txBody>
          <a:bodyPr wrap="none" lIns="0" tIns="0" rIns="0" bIns="0">
            <a:spAutoFit/>
          </a:bodyPr>
          <a:lstStyle/>
          <a:p>
            <a:pPr eaLnBrk="0" hangingPunct="0"/>
            <a:r>
              <a:rPr lang="en-US" sz="1100" b="1"/>
              <a:t>New Orleans</a:t>
            </a:r>
          </a:p>
        </p:txBody>
      </p:sp>
      <p:sp>
        <p:nvSpPr>
          <p:cNvPr id="23919" name="Rectangle 367"/>
          <p:cNvSpPr>
            <a:spLocks noChangeArrowheads="1"/>
          </p:cNvSpPr>
          <p:nvPr/>
        </p:nvSpPr>
        <p:spPr bwMode="auto">
          <a:xfrm>
            <a:off x="5678488" y="5372100"/>
            <a:ext cx="871537" cy="168275"/>
          </a:xfrm>
          <a:prstGeom prst="rect">
            <a:avLst/>
          </a:prstGeom>
          <a:noFill/>
          <a:ln w="9525">
            <a:noFill/>
            <a:miter lim="800000"/>
            <a:headEnd/>
            <a:tailEnd/>
          </a:ln>
        </p:spPr>
        <p:txBody>
          <a:bodyPr wrap="none" lIns="0" tIns="0" rIns="0" bIns="0">
            <a:spAutoFit/>
          </a:bodyPr>
          <a:lstStyle/>
          <a:p>
            <a:pPr eaLnBrk="0" hangingPunct="0"/>
            <a:r>
              <a:rPr lang="en-US" sz="1100" b="1"/>
              <a:t>Baton Rouge</a:t>
            </a:r>
          </a:p>
        </p:txBody>
      </p:sp>
      <p:sp>
        <p:nvSpPr>
          <p:cNvPr id="23920" name="Rectangle 368"/>
          <p:cNvSpPr>
            <a:spLocks noChangeArrowheads="1"/>
          </p:cNvSpPr>
          <p:nvPr/>
        </p:nvSpPr>
        <p:spPr bwMode="auto">
          <a:xfrm>
            <a:off x="4038600" y="5888038"/>
            <a:ext cx="698500" cy="168275"/>
          </a:xfrm>
          <a:prstGeom prst="rect">
            <a:avLst/>
          </a:prstGeom>
          <a:noFill/>
          <a:ln w="9525">
            <a:noFill/>
            <a:miter lim="800000"/>
            <a:headEnd/>
            <a:tailEnd/>
          </a:ln>
        </p:spPr>
        <p:txBody>
          <a:bodyPr wrap="none" lIns="0" tIns="0" rIns="0" bIns="0">
            <a:spAutoFit/>
          </a:bodyPr>
          <a:lstStyle/>
          <a:p>
            <a:pPr eaLnBrk="0" hangingPunct="0"/>
            <a:r>
              <a:rPr lang="en-US" sz="1100" b="1"/>
              <a:t>Texas City</a:t>
            </a:r>
          </a:p>
        </p:txBody>
      </p:sp>
      <p:sp>
        <p:nvSpPr>
          <p:cNvPr id="23921" name="Rectangle 369"/>
          <p:cNvSpPr>
            <a:spLocks noChangeArrowheads="1"/>
          </p:cNvSpPr>
          <p:nvPr/>
        </p:nvSpPr>
        <p:spPr bwMode="auto">
          <a:xfrm>
            <a:off x="4419600" y="5546725"/>
            <a:ext cx="869950" cy="168275"/>
          </a:xfrm>
          <a:prstGeom prst="rect">
            <a:avLst/>
          </a:prstGeom>
          <a:noFill/>
          <a:ln w="9525">
            <a:noFill/>
            <a:miter lim="800000"/>
            <a:headEnd/>
            <a:tailEnd/>
          </a:ln>
        </p:spPr>
        <p:txBody>
          <a:bodyPr wrap="none" lIns="0" tIns="0" rIns="0" bIns="0">
            <a:spAutoFit/>
          </a:bodyPr>
          <a:lstStyle/>
          <a:p>
            <a:pPr eaLnBrk="0" hangingPunct="0"/>
            <a:r>
              <a:rPr lang="en-US" sz="1100" b="1"/>
              <a:t>Lake Charles</a:t>
            </a:r>
          </a:p>
        </p:txBody>
      </p:sp>
      <p:sp>
        <p:nvSpPr>
          <p:cNvPr id="23922" name="Rectangle 370"/>
          <p:cNvSpPr>
            <a:spLocks noChangeArrowheads="1"/>
          </p:cNvSpPr>
          <p:nvPr/>
        </p:nvSpPr>
        <p:spPr bwMode="auto">
          <a:xfrm>
            <a:off x="6072188" y="6007100"/>
            <a:ext cx="862012" cy="168275"/>
          </a:xfrm>
          <a:prstGeom prst="rect">
            <a:avLst/>
          </a:prstGeom>
          <a:noFill/>
          <a:ln w="9525">
            <a:noFill/>
            <a:miter lim="800000"/>
            <a:headEnd/>
            <a:tailEnd/>
          </a:ln>
        </p:spPr>
        <p:txBody>
          <a:bodyPr wrap="none" lIns="0" tIns="0" rIns="0" bIns="0">
            <a:spAutoFit/>
          </a:bodyPr>
          <a:lstStyle/>
          <a:p>
            <a:pPr eaLnBrk="0" hangingPunct="0"/>
            <a:r>
              <a:rPr lang="en-US" sz="1100" b="1"/>
              <a:t>Plaquemines</a:t>
            </a:r>
          </a:p>
        </p:txBody>
      </p:sp>
      <p:sp>
        <p:nvSpPr>
          <p:cNvPr id="23923" name="Rectangle 371"/>
          <p:cNvSpPr>
            <a:spLocks noChangeArrowheads="1"/>
          </p:cNvSpPr>
          <p:nvPr/>
        </p:nvSpPr>
        <p:spPr bwMode="auto">
          <a:xfrm>
            <a:off x="6940550" y="5927725"/>
            <a:ext cx="450850" cy="168275"/>
          </a:xfrm>
          <a:prstGeom prst="rect">
            <a:avLst/>
          </a:prstGeom>
          <a:noFill/>
          <a:ln w="9525">
            <a:noFill/>
            <a:miter lim="800000"/>
            <a:headEnd/>
            <a:tailEnd/>
          </a:ln>
        </p:spPr>
        <p:txBody>
          <a:bodyPr wrap="none" lIns="0" tIns="0" rIns="0" bIns="0">
            <a:spAutoFit/>
          </a:bodyPr>
          <a:lstStyle/>
          <a:p>
            <a:pPr eaLnBrk="0" hangingPunct="0"/>
            <a:r>
              <a:rPr lang="en-US" sz="1100" b="1"/>
              <a:t>Tampa</a:t>
            </a:r>
          </a:p>
        </p:txBody>
      </p:sp>
      <p:sp>
        <p:nvSpPr>
          <p:cNvPr id="23924" name="Rectangle 372"/>
          <p:cNvSpPr>
            <a:spLocks noChangeArrowheads="1"/>
          </p:cNvSpPr>
          <p:nvPr/>
        </p:nvSpPr>
        <p:spPr bwMode="auto">
          <a:xfrm>
            <a:off x="6324600" y="5791200"/>
            <a:ext cx="441325" cy="168275"/>
          </a:xfrm>
          <a:prstGeom prst="rect">
            <a:avLst/>
          </a:prstGeom>
          <a:noFill/>
          <a:ln w="9525">
            <a:noFill/>
            <a:miter lim="800000"/>
            <a:headEnd/>
            <a:tailEnd/>
          </a:ln>
        </p:spPr>
        <p:txBody>
          <a:bodyPr wrap="none" lIns="0" tIns="0" rIns="0" bIns="0">
            <a:spAutoFit/>
          </a:bodyPr>
          <a:lstStyle/>
          <a:p>
            <a:pPr eaLnBrk="0" hangingPunct="0"/>
            <a:r>
              <a:rPr lang="en-US" sz="1100" b="1"/>
              <a:t>Mobile</a:t>
            </a:r>
          </a:p>
        </p:txBody>
      </p:sp>
      <p:sp>
        <p:nvSpPr>
          <p:cNvPr id="23925" name="Rectangle 373"/>
          <p:cNvSpPr>
            <a:spLocks noChangeArrowheads="1"/>
          </p:cNvSpPr>
          <p:nvPr/>
        </p:nvSpPr>
        <p:spPr bwMode="auto">
          <a:xfrm>
            <a:off x="8153400" y="3429000"/>
            <a:ext cx="854075" cy="168275"/>
          </a:xfrm>
          <a:prstGeom prst="rect">
            <a:avLst/>
          </a:prstGeom>
          <a:noFill/>
          <a:ln w="9525">
            <a:noFill/>
            <a:miter lim="800000"/>
            <a:headEnd/>
            <a:tailEnd/>
          </a:ln>
        </p:spPr>
        <p:txBody>
          <a:bodyPr wrap="none" lIns="0" tIns="0" rIns="0" bIns="0">
            <a:spAutoFit/>
          </a:bodyPr>
          <a:lstStyle/>
          <a:p>
            <a:pPr eaLnBrk="0" hangingPunct="0"/>
            <a:r>
              <a:rPr lang="en-US" sz="1100" b="1"/>
              <a:t>New York/NJ</a:t>
            </a:r>
          </a:p>
        </p:txBody>
      </p:sp>
      <p:sp>
        <p:nvSpPr>
          <p:cNvPr id="23926" name="Rectangle 374"/>
          <p:cNvSpPr>
            <a:spLocks noChangeArrowheads="1"/>
          </p:cNvSpPr>
          <p:nvPr/>
        </p:nvSpPr>
        <p:spPr bwMode="auto">
          <a:xfrm>
            <a:off x="1371600" y="5943600"/>
            <a:ext cx="442913" cy="168275"/>
          </a:xfrm>
          <a:prstGeom prst="rect">
            <a:avLst/>
          </a:prstGeom>
          <a:noFill/>
          <a:ln w="9525">
            <a:noFill/>
            <a:miter lim="800000"/>
            <a:headEnd/>
            <a:tailEnd/>
          </a:ln>
        </p:spPr>
        <p:txBody>
          <a:bodyPr wrap="none" lIns="0" tIns="0" rIns="0" bIns="0">
            <a:spAutoFit/>
          </a:bodyPr>
          <a:lstStyle/>
          <a:p>
            <a:pPr eaLnBrk="0" hangingPunct="0"/>
            <a:r>
              <a:rPr lang="en-US" sz="1100" b="1"/>
              <a:t>Valdez</a:t>
            </a:r>
          </a:p>
        </p:txBody>
      </p:sp>
      <p:sp>
        <p:nvSpPr>
          <p:cNvPr id="23927" name="Rectangle 375"/>
          <p:cNvSpPr>
            <a:spLocks noChangeArrowheads="1"/>
          </p:cNvSpPr>
          <p:nvPr/>
        </p:nvSpPr>
        <p:spPr bwMode="auto">
          <a:xfrm>
            <a:off x="1447800" y="4633913"/>
            <a:ext cx="801688" cy="168275"/>
          </a:xfrm>
          <a:prstGeom prst="rect">
            <a:avLst/>
          </a:prstGeom>
          <a:noFill/>
          <a:ln w="9525">
            <a:noFill/>
            <a:miter lim="800000"/>
            <a:headEnd/>
            <a:tailEnd/>
          </a:ln>
        </p:spPr>
        <p:txBody>
          <a:bodyPr wrap="none" lIns="0" tIns="0" rIns="0" bIns="0">
            <a:spAutoFit/>
          </a:bodyPr>
          <a:lstStyle/>
          <a:p>
            <a:pPr eaLnBrk="0" hangingPunct="0"/>
            <a:r>
              <a:rPr lang="en-US" sz="1100" b="1"/>
              <a:t>Long Beach</a:t>
            </a:r>
          </a:p>
        </p:txBody>
      </p:sp>
      <p:sp>
        <p:nvSpPr>
          <p:cNvPr id="23928" name="Rectangle 376"/>
          <p:cNvSpPr>
            <a:spLocks noChangeArrowheads="1"/>
          </p:cNvSpPr>
          <p:nvPr/>
        </p:nvSpPr>
        <p:spPr bwMode="auto">
          <a:xfrm>
            <a:off x="5086350" y="6176963"/>
            <a:ext cx="684213" cy="168275"/>
          </a:xfrm>
          <a:prstGeom prst="rect">
            <a:avLst/>
          </a:prstGeom>
          <a:noFill/>
          <a:ln w="9525">
            <a:noFill/>
            <a:miter lim="800000"/>
            <a:headEnd/>
            <a:tailEnd/>
          </a:ln>
        </p:spPr>
        <p:txBody>
          <a:bodyPr wrap="none" lIns="0" tIns="0" rIns="0" bIns="0">
            <a:spAutoFit/>
          </a:bodyPr>
          <a:lstStyle/>
          <a:p>
            <a:pPr eaLnBrk="0" hangingPunct="0"/>
            <a:r>
              <a:rPr lang="en-US" sz="1100" b="1"/>
              <a:t>Beaumont</a:t>
            </a:r>
          </a:p>
        </p:txBody>
      </p:sp>
      <p:sp>
        <p:nvSpPr>
          <p:cNvPr id="23929" name="Rectangle 377"/>
          <p:cNvSpPr>
            <a:spLocks noChangeArrowheads="1"/>
          </p:cNvSpPr>
          <p:nvPr/>
        </p:nvSpPr>
        <p:spPr bwMode="auto">
          <a:xfrm>
            <a:off x="7974013" y="4233863"/>
            <a:ext cx="488950" cy="168275"/>
          </a:xfrm>
          <a:prstGeom prst="rect">
            <a:avLst/>
          </a:prstGeom>
          <a:noFill/>
          <a:ln w="9525">
            <a:noFill/>
            <a:miter lim="800000"/>
            <a:headEnd/>
            <a:tailEnd/>
          </a:ln>
        </p:spPr>
        <p:txBody>
          <a:bodyPr wrap="none" lIns="0" tIns="0" rIns="0" bIns="0">
            <a:spAutoFit/>
          </a:bodyPr>
          <a:lstStyle/>
          <a:p>
            <a:pPr eaLnBrk="0" hangingPunct="0"/>
            <a:r>
              <a:rPr lang="en-US" sz="1100" b="1"/>
              <a:t>Norfolk</a:t>
            </a:r>
          </a:p>
        </p:txBody>
      </p:sp>
      <p:sp>
        <p:nvSpPr>
          <p:cNvPr id="23930" name="Rectangle 378"/>
          <p:cNvSpPr>
            <a:spLocks noChangeArrowheads="1"/>
          </p:cNvSpPr>
          <p:nvPr/>
        </p:nvSpPr>
        <p:spPr bwMode="auto">
          <a:xfrm>
            <a:off x="8085138" y="3613150"/>
            <a:ext cx="1062037" cy="336550"/>
          </a:xfrm>
          <a:prstGeom prst="rect">
            <a:avLst/>
          </a:prstGeom>
          <a:noFill/>
          <a:ln w="9525">
            <a:noFill/>
            <a:miter lim="800000"/>
            <a:headEnd/>
            <a:tailEnd/>
          </a:ln>
        </p:spPr>
        <p:txBody>
          <a:bodyPr wrap="none" lIns="0" tIns="0" rIns="0" bIns="0">
            <a:spAutoFit/>
          </a:bodyPr>
          <a:lstStyle/>
          <a:p>
            <a:pPr eaLnBrk="0" hangingPunct="0"/>
            <a:r>
              <a:rPr lang="en-US" sz="1100" b="1"/>
              <a:t>Lower Delaware</a:t>
            </a:r>
          </a:p>
          <a:p>
            <a:pPr eaLnBrk="0" hangingPunct="0"/>
            <a:r>
              <a:rPr lang="en-US" sz="1100" b="1"/>
              <a:t>River</a:t>
            </a:r>
          </a:p>
        </p:txBody>
      </p:sp>
      <p:sp>
        <p:nvSpPr>
          <p:cNvPr id="23931" name="Rectangle 379"/>
          <p:cNvSpPr>
            <a:spLocks noChangeArrowheads="1"/>
          </p:cNvSpPr>
          <p:nvPr/>
        </p:nvSpPr>
        <p:spPr bwMode="auto">
          <a:xfrm>
            <a:off x="4191000" y="2554288"/>
            <a:ext cx="1055688" cy="168275"/>
          </a:xfrm>
          <a:prstGeom prst="rect">
            <a:avLst/>
          </a:prstGeom>
          <a:noFill/>
          <a:ln w="9525">
            <a:noFill/>
            <a:miter lim="800000"/>
            <a:headEnd/>
            <a:tailEnd/>
          </a:ln>
        </p:spPr>
        <p:txBody>
          <a:bodyPr wrap="none" lIns="0" tIns="0" rIns="0" bIns="0">
            <a:spAutoFit/>
          </a:bodyPr>
          <a:lstStyle/>
          <a:p>
            <a:pPr eaLnBrk="0" hangingPunct="0"/>
            <a:r>
              <a:rPr lang="en-US" sz="1100" b="1"/>
              <a:t>Duluth/Superior</a:t>
            </a:r>
          </a:p>
        </p:txBody>
      </p:sp>
      <p:sp>
        <p:nvSpPr>
          <p:cNvPr id="23932" name="Rectangle 380"/>
          <p:cNvSpPr>
            <a:spLocks noChangeArrowheads="1"/>
          </p:cNvSpPr>
          <p:nvPr/>
        </p:nvSpPr>
        <p:spPr bwMode="auto">
          <a:xfrm>
            <a:off x="1117600" y="4378325"/>
            <a:ext cx="831850" cy="168275"/>
          </a:xfrm>
          <a:prstGeom prst="rect">
            <a:avLst/>
          </a:prstGeom>
          <a:noFill/>
          <a:ln w="9525">
            <a:noFill/>
            <a:miter lim="800000"/>
            <a:headEnd/>
            <a:tailEnd/>
          </a:ln>
        </p:spPr>
        <p:txBody>
          <a:bodyPr wrap="none" lIns="0" tIns="0" rIns="0" bIns="0">
            <a:spAutoFit/>
          </a:bodyPr>
          <a:lstStyle/>
          <a:p>
            <a:pPr eaLnBrk="0" hangingPunct="0"/>
            <a:r>
              <a:rPr lang="en-US" sz="1100" b="1"/>
              <a:t>Los Angeles</a:t>
            </a:r>
          </a:p>
        </p:txBody>
      </p:sp>
      <p:sp>
        <p:nvSpPr>
          <p:cNvPr id="23933" name="Line 381"/>
          <p:cNvSpPr>
            <a:spLocks noChangeShapeType="1"/>
          </p:cNvSpPr>
          <p:nvPr/>
        </p:nvSpPr>
        <p:spPr bwMode="auto">
          <a:xfrm flipH="1">
            <a:off x="7605713" y="3819525"/>
            <a:ext cx="106362" cy="96838"/>
          </a:xfrm>
          <a:prstGeom prst="line">
            <a:avLst/>
          </a:prstGeom>
          <a:noFill/>
          <a:ln w="9525">
            <a:solidFill>
              <a:srgbClr val="000080"/>
            </a:solidFill>
            <a:round/>
            <a:headEnd/>
            <a:tailEnd/>
          </a:ln>
        </p:spPr>
        <p:txBody>
          <a:bodyPr/>
          <a:lstStyle/>
          <a:p>
            <a:endParaRPr lang="en-US"/>
          </a:p>
        </p:txBody>
      </p:sp>
      <p:sp>
        <p:nvSpPr>
          <p:cNvPr id="23934" name="Rectangle 382"/>
          <p:cNvSpPr>
            <a:spLocks noChangeArrowheads="1"/>
          </p:cNvSpPr>
          <p:nvPr/>
        </p:nvSpPr>
        <p:spPr bwMode="auto">
          <a:xfrm>
            <a:off x="5135563" y="6053138"/>
            <a:ext cx="744537" cy="168275"/>
          </a:xfrm>
          <a:prstGeom prst="rect">
            <a:avLst/>
          </a:prstGeom>
          <a:noFill/>
          <a:ln w="9525">
            <a:noFill/>
            <a:miter lim="800000"/>
            <a:headEnd/>
            <a:tailEnd/>
          </a:ln>
        </p:spPr>
        <p:txBody>
          <a:bodyPr wrap="none" lIns="0" tIns="0" rIns="0" bIns="0">
            <a:spAutoFit/>
          </a:bodyPr>
          <a:lstStyle/>
          <a:p>
            <a:pPr eaLnBrk="0" hangingPunct="0"/>
            <a:r>
              <a:rPr lang="en-US" sz="1100" b="1"/>
              <a:t>Port Arthur</a:t>
            </a:r>
          </a:p>
        </p:txBody>
      </p:sp>
      <p:sp>
        <p:nvSpPr>
          <p:cNvPr id="23936" name="Rectangle 384"/>
          <p:cNvSpPr>
            <a:spLocks noChangeArrowheads="1"/>
          </p:cNvSpPr>
          <p:nvPr/>
        </p:nvSpPr>
        <p:spPr bwMode="auto">
          <a:xfrm>
            <a:off x="1327150" y="2425700"/>
            <a:ext cx="566738" cy="168275"/>
          </a:xfrm>
          <a:prstGeom prst="rect">
            <a:avLst/>
          </a:prstGeom>
          <a:noFill/>
          <a:ln w="9525">
            <a:noFill/>
            <a:miter lim="800000"/>
            <a:headEnd/>
            <a:tailEnd/>
          </a:ln>
        </p:spPr>
        <p:txBody>
          <a:bodyPr wrap="none" lIns="0" tIns="0" rIns="0" bIns="0">
            <a:spAutoFit/>
          </a:bodyPr>
          <a:lstStyle/>
          <a:p>
            <a:pPr eaLnBrk="0" hangingPunct="0"/>
            <a:r>
              <a:rPr lang="en-US" sz="1100" b="1"/>
              <a:t>Portland</a:t>
            </a:r>
          </a:p>
        </p:txBody>
      </p:sp>
      <p:sp>
        <p:nvSpPr>
          <p:cNvPr id="23937" name="Rectangle 385"/>
          <p:cNvSpPr>
            <a:spLocks noChangeArrowheads="1"/>
          </p:cNvSpPr>
          <p:nvPr/>
        </p:nvSpPr>
        <p:spPr bwMode="auto">
          <a:xfrm>
            <a:off x="1547813" y="1878013"/>
            <a:ext cx="457200" cy="168275"/>
          </a:xfrm>
          <a:prstGeom prst="rect">
            <a:avLst/>
          </a:prstGeom>
          <a:noFill/>
          <a:ln w="9525">
            <a:noFill/>
            <a:miter lim="800000"/>
            <a:headEnd/>
            <a:tailEnd/>
          </a:ln>
        </p:spPr>
        <p:txBody>
          <a:bodyPr wrap="none" lIns="0" tIns="0" rIns="0" bIns="0">
            <a:spAutoFit/>
          </a:bodyPr>
          <a:lstStyle/>
          <a:p>
            <a:pPr eaLnBrk="0" hangingPunct="0"/>
            <a:r>
              <a:rPr lang="en-US" sz="1100" b="1"/>
              <a:t>Seattle</a:t>
            </a:r>
          </a:p>
        </p:txBody>
      </p:sp>
      <p:sp>
        <p:nvSpPr>
          <p:cNvPr id="23938" name="Rectangle 386"/>
          <p:cNvSpPr>
            <a:spLocks noChangeArrowheads="1"/>
          </p:cNvSpPr>
          <p:nvPr/>
        </p:nvSpPr>
        <p:spPr bwMode="auto">
          <a:xfrm>
            <a:off x="4191000" y="6096000"/>
            <a:ext cx="566738" cy="168275"/>
          </a:xfrm>
          <a:prstGeom prst="rect">
            <a:avLst/>
          </a:prstGeom>
          <a:noFill/>
          <a:ln w="9525">
            <a:noFill/>
            <a:miter lim="800000"/>
            <a:headEnd/>
            <a:tailEnd/>
          </a:ln>
        </p:spPr>
        <p:txBody>
          <a:bodyPr wrap="none" lIns="0" tIns="0" rIns="0" bIns="0">
            <a:spAutoFit/>
          </a:bodyPr>
          <a:lstStyle/>
          <a:p>
            <a:pPr eaLnBrk="0" hangingPunct="0"/>
            <a:r>
              <a:rPr lang="en-US" sz="1100" b="1"/>
              <a:t>Freeport</a:t>
            </a:r>
          </a:p>
        </p:txBody>
      </p:sp>
      <p:sp>
        <p:nvSpPr>
          <p:cNvPr id="23940" name="Rectangle 388"/>
          <p:cNvSpPr>
            <a:spLocks noChangeArrowheads="1"/>
          </p:cNvSpPr>
          <p:nvPr/>
        </p:nvSpPr>
        <p:spPr bwMode="auto">
          <a:xfrm>
            <a:off x="1027113" y="3697288"/>
            <a:ext cx="684212" cy="168275"/>
          </a:xfrm>
          <a:prstGeom prst="rect">
            <a:avLst/>
          </a:prstGeom>
          <a:noFill/>
          <a:ln w="9525">
            <a:noFill/>
            <a:miter lim="800000"/>
            <a:headEnd/>
            <a:tailEnd/>
          </a:ln>
        </p:spPr>
        <p:txBody>
          <a:bodyPr wrap="none" lIns="0" tIns="0" rIns="0" bIns="0">
            <a:spAutoFit/>
          </a:bodyPr>
          <a:lstStyle/>
          <a:p>
            <a:pPr eaLnBrk="0" hangingPunct="0"/>
            <a:r>
              <a:rPr lang="en-US" sz="1100" b="1"/>
              <a:t>Richmond</a:t>
            </a:r>
          </a:p>
        </p:txBody>
      </p:sp>
      <p:sp>
        <p:nvSpPr>
          <p:cNvPr id="23941" name="Rectangle 389"/>
          <p:cNvSpPr>
            <a:spLocks noChangeArrowheads="1"/>
          </p:cNvSpPr>
          <p:nvPr/>
        </p:nvSpPr>
        <p:spPr bwMode="auto">
          <a:xfrm>
            <a:off x="976313" y="3925888"/>
            <a:ext cx="550862" cy="168275"/>
          </a:xfrm>
          <a:prstGeom prst="rect">
            <a:avLst/>
          </a:prstGeom>
          <a:noFill/>
          <a:ln w="9525">
            <a:noFill/>
            <a:miter lim="800000"/>
            <a:headEnd/>
            <a:tailEnd/>
          </a:ln>
        </p:spPr>
        <p:txBody>
          <a:bodyPr wrap="none" lIns="0" tIns="0" rIns="0" bIns="0">
            <a:spAutoFit/>
          </a:bodyPr>
          <a:lstStyle/>
          <a:p>
            <a:pPr eaLnBrk="0" hangingPunct="0"/>
            <a:r>
              <a:rPr lang="en-US" sz="1100" b="1"/>
              <a:t>Oakland</a:t>
            </a:r>
          </a:p>
        </p:txBody>
      </p:sp>
      <p:sp>
        <p:nvSpPr>
          <p:cNvPr id="23942" name="Oval 390"/>
          <p:cNvSpPr>
            <a:spLocks noChangeArrowheads="1"/>
          </p:cNvSpPr>
          <p:nvPr/>
        </p:nvSpPr>
        <p:spPr bwMode="auto">
          <a:xfrm>
            <a:off x="914400" y="3733800"/>
            <a:ext cx="131763" cy="133350"/>
          </a:xfrm>
          <a:prstGeom prst="ellipse">
            <a:avLst/>
          </a:prstGeom>
          <a:solidFill>
            <a:srgbClr val="FFFF35"/>
          </a:solidFill>
          <a:ln w="9525">
            <a:solidFill>
              <a:srgbClr val="000000"/>
            </a:solidFill>
            <a:round/>
            <a:headEnd/>
            <a:tailEnd/>
          </a:ln>
        </p:spPr>
        <p:txBody>
          <a:bodyPr/>
          <a:lstStyle/>
          <a:p>
            <a:endParaRPr lang="en-US"/>
          </a:p>
        </p:txBody>
      </p:sp>
      <p:sp>
        <p:nvSpPr>
          <p:cNvPr id="23943" name="Rectangle 391"/>
          <p:cNvSpPr>
            <a:spLocks noChangeArrowheads="1"/>
          </p:cNvSpPr>
          <p:nvPr/>
        </p:nvSpPr>
        <p:spPr bwMode="auto">
          <a:xfrm>
            <a:off x="1489075" y="2024063"/>
            <a:ext cx="528638" cy="168275"/>
          </a:xfrm>
          <a:prstGeom prst="rect">
            <a:avLst/>
          </a:prstGeom>
          <a:noFill/>
          <a:ln w="9525">
            <a:noFill/>
            <a:miter lim="800000"/>
            <a:headEnd/>
            <a:tailEnd/>
          </a:ln>
        </p:spPr>
        <p:txBody>
          <a:bodyPr wrap="none" lIns="0" tIns="0" rIns="0" bIns="0">
            <a:spAutoFit/>
          </a:bodyPr>
          <a:lstStyle/>
          <a:p>
            <a:pPr eaLnBrk="0" hangingPunct="0"/>
            <a:r>
              <a:rPr lang="en-US" sz="1100" b="1"/>
              <a:t>Tacoma</a:t>
            </a:r>
          </a:p>
        </p:txBody>
      </p:sp>
      <p:sp>
        <p:nvSpPr>
          <p:cNvPr id="23944" name="Rectangle 392"/>
          <p:cNvSpPr>
            <a:spLocks noChangeArrowheads="1"/>
          </p:cNvSpPr>
          <p:nvPr/>
        </p:nvSpPr>
        <p:spPr bwMode="auto">
          <a:xfrm>
            <a:off x="8455025" y="2930525"/>
            <a:ext cx="482600" cy="168275"/>
          </a:xfrm>
          <a:prstGeom prst="rect">
            <a:avLst/>
          </a:prstGeom>
          <a:noFill/>
          <a:ln w="9525">
            <a:noFill/>
            <a:miter lim="800000"/>
            <a:headEnd/>
            <a:tailEnd/>
          </a:ln>
        </p:spPr>
        <p:txBody>
          <a:bodyPr wrap="none" lIns="0" tIns="0" rIns="0" bIns="0">
            <a:spAutoFit/>
          </a:bodyPr>
          <a:lstStyle/>
          <a:p>
            <a:pPr eaLnBrk="0" hangingPunct="0"/>
            <a:r>
              <a:rPr lang="en-US" sz="1100" b="1"/>
              <a:t>Boston</a:t>
            </a:r>
          </a:p>
        </p:txBody>
      </p:sp>
      <p:sp>
        <p:nvSpPr>
          <p:cNvPr id="23945" name="Rectangle 393"/>
          <p:cNvSpPr>
            <a:spLocks noChangeArrowheads="1"/>
          </p:cNvSpPr>
          <p:nvPr/>
        </p:nvSpPr>
        <p:spPr bwMode="auto">
          <a:xfrm>
            <a:off x="7959725" y="4092575"/>
            <a:ext cx="962025" cy="168275"/>
          </a:xfrm>
          <a:prstGeom prst="rect">
            <a:avLst/>
          </a:prstGeom>
          <a:noFill/>
          <a:ln w="9525">
            <a:noFill/>
            <a:miter lim="800000"/>
            <a:headEnd/>
            <a:tailEnd/>
          </a:ln>
        </p:spPr>
        <p:txBody>
          <a:bodyPr wrap="none" lIns="0" tIns="0" rIns="0" bIns="0">
            <a:spAutoFit/>
          </a:bodyPr>
          <a:lstStyle/>
          <a:p>
            <a:pPr eaLnBrk="0" hangingPunct="0"/>
            <a:r>
              <a:rPr lang="en-US" sz="1100" b="1"/>
              <a:t>Newport News</a:t>
            </a:r>
          </a:p>
        </p:txBody>
      </p:sp>
      <p:sp>
        <p:nvSpPr>
          <p:cNvPr id="23946" name="Line 394"/>
          <p:cNvSpPr>
            <a:spLocks noChangeShapeType="1"/>
          </p:cNvSpPr>
          <p:nvPr/>
        </p:nvSpPr>
        <p:spPr bwMode="auto">
          <a:xfrm flipH="1">
            <a:off x="7788275" y="4146550"/>
            <a:ext cx="161925" cy="61913"/>
          </a:xfrm>
          <a:prstGeom prst="line">
            <a:avLst/>
          </a:prstGeom>
          <a:noFill/>
          <a:ln w="9525">
            <a:solidFill>
              <a:srgbClr val="000080"/>
            </a:solidFill>
            <a:round/>
            <a:headEnd/>
            <a:tailEnd/>
          </a:ln>
        </p:spPr>
        <p:txBody>
          <a:bodyPr/>
          <a:lstStyle/>
          <a:p>
            <a:endParaRPr lang="en-US"/>
          </a:p>
        </p:txBody>
      </p:sp>
      <p:sp>
        <p:nvSpPr>
          <p:cNvPr id="23947" name="Rectangle 395"/>
          <p:cNvSpPr>
            <a:spLocks noChangeArrowheads="1"/>
          </p:cNvSpPr>
          <p:nvPr/>
        </p:nvSpPr>
        <p:spPr bwMode="auto">
          <a:xfrm>
            <a:off x="7672388" y="6467475"/>
            <a:ext cx="1063625" cy="168275"/>
          </a:xfrm>
          <a:prstGeom prst="rect">
            <a:avLst/>
          </a:prstGeom>
          <a:noFill/>
          <a:ln w="9525">
            <a:noFill/>
            <a:miter lim="800000"/>
            <a:headEnd/>
            <a:tailEnd/>
          </a:ln>
        </p:spPr>
        <p:txBody>
          <a:bodyPr wrap="none" lIns="0" tIns="0" rIns="0" bIns="0">
            <a:spAutoFit/>
          </a:bodyPr>
          <a:lstStyle/>
          <a:p>
            <a:pPr eaLnBrk="0" hangingPunct="0"/>
            <a:r>
              <a:rPr lang="en-US" sz="1100" b="1"/>
              <a:t>Port Everglades</a:t>
            </a:r>
          </a:p>
        </p:txBody>
      </p:sp>
      <p:sp>
        <p:nvSpPr>
          <p:cNvPr id="23948" name="Rectangle 396"/>
          <p:cNvSpPr>
            <a:spLocks noChangeArrowheads="1"/>
          </p:cNvSpPr>
          <p:nvPr/>
        </p:nvSpPr>
        <p:spPr bwMode="auto">
          <a:xfrm>
            <a:off x="7288213" y="5581650"/>
            <a:ext cx="830262" cy="168275"/>
          </a:xfrm>
          <a:prstGeom prst="rect">
            <a:avLst/>
          </a:prstGeom>
          <a:noFill/>
          <a:ln w="9525">
            <a:noFill/>
            <a:miter lim="800000"/>
            <a:headEnd/>
            <a:tailEnd/>
          </a:ln>
        </p:spPr>
        <p:txBody>
          <a:bodyPr wrap="none" lIns="0" tIns="0" rIns="0" bIns="0">
            <a:spAutoFit/>
          </a:bodyPr>
          <a:lstStyle/>
          <a:p>
            <a:pPr eaLnBrk="0" hangingPunct="0"/>
            <a:r>
              <a:rPr lang="en-US" sz="1100" b="1"/>
              <a:t>Jacksonville</a:t>
            </a:r>
          </a:p>
        </p:txBody>
      </p:sp>
      <p:sp>
        <p:nvSpPr>
          <p:cNvPr id="23950" name="Rectangle 398"/>
          <p:cNvSpPr>
            <a:spLocks noChangeArrowheads="1"/>
          </p:cNvSpPr>
          <p:nvPr/>
        </p:nvSpPr>
        <p:spPr bwMode="auto">
          <a:xfrm>
            <a:off x="6256338" y="3124200"/>
            <a:ext cx="449262" cy="168275"/>
          </a:xfrm>
          <a:prstGeom prst="rect">
            <a:avLst/>
          </a:prstGeom>
          <a:noFill/>
          <a:ln w="9525">
            <a:noFill/>
            <a:miter lim="800000"/>
            <a:headEnd/>
            <a:tailEnd/>
          </a:ln>
        </p:spPr>
        <p:txBody>
          <a:bodyPr wrap="none" lIns="0" tIns="0" rIns="0" bIns="0">
            <a:spAutoFit/>
          </a:bodyPr>
          <a:lstStyle/>
          <a:p>
            <a:pPr eaLnBrk="0" hangingPunct="0"/>
            <a:r>
              <a:rPr lang="en-US" sz="1100" b="1"/>
              <a:t>Detroit</a:t>
            </a:r>
          </a:p>
        </p:txBody>
      </p:sp>
      <p:sp>
        <p:nvSpPr>
          <p:cNvPr id="23951" name="Rectangle 399"/>
          <p:cNvSpPr>
            <a:spLocks noChangeArrowheads="1"/>
          </p:cNvSpPr>
          <p:nvPr/>
        </p:nvSpPr>
        <p:spPr bwMode="auto">
          <a:xfrm>
            <a:off x="6519863" y="3717925"/>
            <a:ext cx="660400" cy="168275"/>
          </a:xfrm>
          <a:prstGeom prst="rect">
            <a:avLst/>
          </a:prstGeom>
          <a:noFill/>
          <a:ln w="9525">
            <a:noFill/>
            <a:miter lim="800000"/>
            <a:headEnd/>
            <a:tailEnd/>
          </a:ln>
        </p:spPr>
        <p:txBody>
          <a:bodyPr wrap="none" lIns="0" tIns="0" rIns="0" bIns="0">
            <a:spAutoFit/>
          </a:bodyPr>
          <a:lstStyle/>
          <a:p>
            <a:pPr eaLnBrk="0" hangingPunct="0"/>
            <a:r>
              <a:rPr lang="en-US" sz="1100" b="1"/>
              <a:t>Cleveland</a:t>
            </a:r>
          </a:p>
        </p:txBody>
      </p:sp>
      <p:sp>
        <p:nvSpPr>
          <p:cNvPr id="23952" name="Rectangle 400"/>
          <p:cNvSpPr>
            <a:spLocks noChangeArrowheads="1"/>
          </p:cNvSpPr>
          <p:nvPr/>
        </p:nvSpPr>
        <p:spPr bwMode="auto">
          <a:xfrm>
            <a:off x="7305675" y="5392738"/>
            <a:ext cx="661988" cy="168275"/>
          </a:xfrm>
          <a:prstGeom prst="rect">
            <a:avLst/>
          </a:prstGeom>
          <a:noFill/>
          <a:ln w="9525">
            <a:noFill/>
            <a:miter lim="800000"/>
            <a:headEnd/>
            <a:tailEnd/>
          </a:ln>
        </p:spPr>
        <p:txBody>
          <a:bodyPr wrap="none" lIns="0" tIns="0" rIns="0" bIns="0">
            <a:spAutoFit/>
          </a:bodyPr>
          <a:lstStyle/>
          <a:p>
            <a:pPr eaLnBrk="0" hangingPunct="0"/>
            <a:r>
              <a:rPr lang="en-US" sz="1100" b="1"/>
              <a:t>Savannah</a:t>
            </a:r>
          </a:p>
        </p:txBody>
      </p:sp>
      <p:sp>
        <p:nvSpPr>
          <p:cNvPr id="23953" name="Rectangle 401"/>
          <p:cNvSpPr>
            <a:spLocks noChangeArrowheads="1"/>
          </p:cNvSpPr>
          <p:nvPr/>
        </p:nvSpPr>
        <p:spPr bwMode="auto">
          <a:xfrm>
            <a:off x="7397750" y="5214938"/>
            <a:ext cx="730250" cy="168275"/>
          </a:xfrm>
          <a:prstGeom prst="rect">
            <a:avLst/>
          </a:prstGeom>
          <a:noFill/>
          <a:ln w="9525">
            <a:noFill/>
            <a:miter lim="800000"/>
            <a:headEnd/>
            <a:tailEnd/>
          </a:ln>
        </p:spPr>
        <p:txBody>
          <a:bodyPr wrap="none" lIns="0" tIns="0" rIns="0" bIns="0">
            <a:spAutoFit/>
          </a:bodyPr>
          <a:lstStyle/>
          <a:p>
            <a:pPr eaLnBrk="0" hangingPunct="0"/>
            <a:r>
              <a:rPr lang="en-US" sz="1100" b="1"/>
              <a:t>Charleston</a:t>
            </a:r>
          </a:p>
        </p:txBody>
      </p:sp>
      <p:sp>
        <p:nvSpPr>
          <p:cNvPr id="23954" name="Rectangle 402"/>
          <p:cNvSpPr>
            <a:spLocks noChangeArrowheads="1"/>
          </p:cNvSpPr>
          <p:nvPr/>
        </p:nvSpPr>
        <p:spPr bwMode="auto">
          <a:xfrm>
            <a:off x="5486400" y="3657600"/>
            <a:ext cx="985838" cy="168275"/>
          </a:xfrm>
          <a:prstGeom prst="rect">
            <a:avLst/>
          </a:prstGeom>
          <a:noFill/>
          <a:ln w="9525">
            <a:noFill/>
            <a:miter lim="800000"/>
            <a:headEnd/>
            <a:tailEnd/>
          </a:ln>
        </p:spPr>
        <p:txBody>
          <a:bodyPr wrap="none" lIns="0" tIns="0" rIns="0" bIns="0">
            <a:spAutoFit/>
          </a:bodyPr>
          <a:lstStyle/>
          <a:p>
            <a:pPr eaLnBrk="0" hangingPunct="0"/>
            <a:r>
              <a:rPr lang="en-US" sz="1100" b="1"/>
              <a:t>Indiana Harbor</a:t>
            </a:r>
          </a:p>
        </p:txBody>
      </p:sp>
      <p:sp>
        <p:nvSpPr>
          <p:cNvPr id="23956" name="Rectangle 404"/>
          <p:cNvSpPr>
            <a:spLocks noChangeArrowheads="1"/>
          </p:cNvSpPr>
          <p:nvPr/>
        </p:nvSpPr>
        <p:spPr bwMode="auto">
          <a:xfrm>
            <a:off x="8513763" y="2692400"/>
            <a:ext cx="566737" cy="168275"/>
          </a:xfrm>
          <a:prstGeom prst="rect">
            <a:avLst/>
          </a:prstGeom>
          <a:noFill/>
          <a:ln w="9525">
            <a:noFill/>
            <a:miter lim="800000"/>
            <a:headEnd/>
            <a:tailEnd/>
          </a:ln>
        </p:spPr>
        <p:txBody>
          <a:bodyPr wrap="none" lIns="0" tIns="0" rIns="0" bIns="0">
            <a:spAutoFit/>
          </a:bodyPr>
          <a:lstStyle/>
          <a:p>
            <a:pPr eaLnBrk="0" hangingPunct="0"/>
            <a:r>
              <a:rPr lang="en-US" sz="1100" b="1"/>
              <a:t>Portland</a:t>
            </a:r>
          </a:p>
        </p:txBody>
      </p:sp>
      <p:sp>
        <p:nvSpPr>
          <p:cNvPr id="23957" name="Oval 405"/>
          <p:cNvSpPr>
            <a:spLocks noChangeArrowheads="1"/>
          </p:cNvSpPr>
          <p:nvPr/>
        </p:nvSpPr>
        <p:spPr bwMode="auto">
          <a:xfrm>
            <a:off x="5348288" y="2455863"/>
            <a:ext cx="131762" cy="134937"/>
          </a:xfrm>
          <a:prstGeom prst="ellipse">
            <a:avLst/>
          </a:prstGeom>
          <a:solidFill>
            <a:srgbClr val="FFFF35"/>
          </a:solidFill>
          <a:ln w="9525">
            <a:solidFill>
              <a:srgbClr val="000000"/>
            </a:solidFill>
            <a:round/>
            <a:headEnd/>
            <a:tailEnd/>
          </a:ln>
        </p:spPr>
        <p:txBody>
          <a:bodyPr/>
          <a:lstStyle/>
          <a:p>
            <a:endParaRPr lang="en-US"/>
          </a:p>
        </p:txBody>
      </p:sp>
      <p:sp>
        <p:nvSpPr>
          <p:cNvPr id="23958" name="Oval 406"/>
          <p:cNvSpPr>
            <a:spLocks noChangeArrowheads="1"/>
          </p:cNvSpPr>
          <p:nvPr/>
        </p:nvSpPr>
        <p:spPr bwMode="auto">
          <a:xfrm>
            <a:off x="5291138" y="2573338"/>
            <a:ext cx="130175" cy="133350"/>
          </a:xfrm>
          <a:prstGeom prst="ellipse">
            <a:avLst/>
          </a:prstGeom>
          <a:solidFill>
            <a:srgbClr val="00FFFF"/>
          </a:solidFill>
          <a:ln w="9525">
            <a:solidFill>
              <a:srgbClr val="000000"/>
            </a:solidFill>
            <a:round/>
            <a:headEnd/>
            <a:tailEnd/>
          </a:ln>
        </p:spPr>
        <p:txBody>
          <a:bodyPr/>
          <a:lstStyle/>
          <a:p>
            <a:endParaRPr lang="en-US"/>
          </a:p>
        </p:txBody>
      </p:sp>
      <p:sp>
        <p:nvSpPr>
          <p:cNvPr id="23959" name="Rectangle 407"/>
          <p:cNvSpPr>
            <a:spLocks noChangeArrowheads="1"/>
          </p:cNvSpPr>
          <p:nvPr/>
        </p:nvSpPr>
        <p:spPr bwMode="auto">
          <a:xfrm>
            <a:off x="4495800" y="2346325"/>
            <a:ext cx="854075" cy="168275"/>
          </a:xfrm>
          <a:prstGeom prst="rect">
            <a:avLst/>
          </a:prstGeom>
          <a:noFill/>
          <a:ln w="9525">
            <a:noFill/>
            <a:miter lim="800000"/>
            <a:headEnd/>
            <a:tailEnd/>
          </a:ln>
        </p:spPr>
        <p:txBody>
          <a:bodyPr wrap="none" lIns="0" tIns="0" rIns="0" bIns="0">
            <a:spAutoFit/>
          </a:bodyPr>
          <a:lstStyle/>
          <a:p>
            <a:pPr eaLnBrk="0" hangingPunct="0"/>
            <a:r>
              <a:rPr lang="en-US" sz="1100" b="1"/>
              <a:t>Two Harbors</a:t>
            </a:r>
          </a:p>
        </p:txBody>
      </p:sp>
      <p:sp>
        <p:nvSpPr>
          <p:cNvPr id="23960" name="Rectangle 408"/>
          <p:cNvSpPr>
            <a:spLocks noChangeArrowheads="1"/>
          </p:cNvSpPr>
          <p:nvPr/>
        </p:nvSpPr>
        <p:spPr bwMode="auto">
          <a:xfrm>
            <a:off x="1676400" y="1752600"/>
            <a:ext cx="684213" cy="168275"/>
          </a:xfrm>
          <a:prstGeom prst="rect">
            <a:avLst/>
          </a:prstGeom>
          <a:noFill/>
          <a:ln w="9525">
            <a:noFill/>
            <a:miter lim="800000"/>
            <a:headEnd/>
            <a:tailEnd/>
          </a:ln>
        </p:spPr>
        <p:txBody>
          <a:bodyPr wrap="none" lIns="0" tIns="0" rIns="0" bIns="0">
            <a:spAutoFit/>
          </a:bodyPr>
          <a:lstStyle/>
          <a:p>
            <a:pPr eaLnBrk="0" hangingPunct="0"/>
            <a:r>
              <a:rPr lang="en-US" sz="1100" b="1"/>
              <a:t>Anacortes</a:t>
            </a:r>
          </a:p>
        </p:txBody>
      </p:sp>
      <p:sp>
        <p:nvSpPr>
          <p:cNvPr id="23961" name="Rectangle 409"/>
          <p:cNvSpPr>
            <a:spLocks noChangeArrowheads="1"/>
          </p:cNvSpPr>
          <p:nvPr/>
        </p:nvSpPr>
        <p:spPr bwMode="auto">
          <a:xfrm>
            <a:off x="2713038" y="5927725"/>
            <a:ext cx="606425" cy="168275"/>
          </a:xfrm>
          <a:prstGeom prst="rect">
            <a:avLst/>
          </a:prstGeom>
          <a:noFill/>
          <a:ln w="9525">
            <a:noFill/>
            <a:miter lim="800000"/>
            <a:headEnd/>
            <a:tailEnd/>
          </a:ln>
        </p:spPr>
        <p:txBody>
          <a:bodyPr wrap="none" lIns="0" tIns="0" rIns="0" bIns="0">
            <a:spAutoFit/>
          </a:bodyPr>
          <a:lstStyle/>
          <a:p>
            <a:pPr eaLnBrk="0" hangingPunct="0"/>
            <a:r>
              <a:rPr lang="en-US" sz="1100" b="1"/>
              <a:t>Honolulu</a:t>
            </a:r>
          </a:p>
        </p:txBody>
      </p:sp>
      <p:sp>
        <p:nvSpPr>
          <p:cNvPr id="23962" name="Line 410"/>
          <p:cNvSpPr>
            <a:spLocks noChangeShapeType="1"/>
          </p:cNvSpPr>
          <p:nvPr/>
        </p:nvSpPr>
        <p:spPr bwMode="auto">
          <a:xfrm>
            <a:off x="6477000" y="3276600"/>
            <a:ext cx="152400" cy="76200"/>
          </a:xfrm>
          <a:prstGeom prst="line">
            <a:avLst/>
          </a:prstGeom>
          <a:noFill/>
          <a:ln w="9525">
            <a:solidFill>
              <a:schemeClr val="tx1"/>
            </a:solidFill>
            <a:round/>
            <a:headEnd type="none" w="sm" len="sm"/>
            <a:tailEnd type="none" w="sm" len="sm"/>
          </a:ln>
          <a:effectLst/>
        </p:spPr>
        <p:txBody>
          <a:bodyPr/>
          <a:lstStyle/>
          <a:p>
            <a:endParaRPr lang="en-US"/>
          </a:p>
        </p:txBody>
      </p:sp>
      <p:sp>
        <p:nvSpPr>
          <p:cNvPr id="23963" name="Oval 411"/>
          <p:cNvSpPr>
            <a:spLocks noChangeArrowheads="1"/>
          </p:cNvSpPr>
          <p:nvPr/>
        </p:nvSpPr>
        <p:spPr bwMode="auto">
          <a:xfrm>
            <a:off x="6869113" y="3438525"/>
            <a:ext cx="131762" cy="134938"/>
          </a:xfrm>
          <a:prstGeom prst="ellipse">
            <a:avLst/>
          </a:prstGeom>
          <a:solidFill>
            <a:srgbClr val="FFFF35"/>
          </a:solidFill>
          <a:ln w="9525">
            <a:solidFill>
              <a:srgbClr val="000000"/>
            </a:solidFill>
            <a:round/>
            <a:headEnd/>
            <a:tailEnd/>
          </a:ln>
        </p:spPr>
        <p:txBody>
          <a:bodyPr/>
          <a:lstStyle/>
          <a:p>
            <a:endParaRPr lang="en-US"/>
          </a:p>
        </p:txBody>
      </p:sp>
      <p:sp>
        <p:nvSpPr>
          <p:cNvPr id="23964" name="Rectangle 412"/>
          <p:cNvSpPr>
            <a:spLocks noChangeArrowheads="1"/>
          </p:cNvSpPr>
          <p:nvPr/>
        </p:nvSpPr>
        <p:spPr bwMode="auto">
          <a:xfrm>
            <a:off x="5334000" y="3413125"/>
            <a:ext cx="552450" cy="168275"/>
          </a:xfrm>
          <a:prstGeom prst="rect">
            <a:avLst/>
          </a:prstGeom>
          <a:noFill/>
          <a:ln w="9525">
            <a:noFill/>
            <a:miter lim="800000"/>
            <a:headEnd/>
            <a:tailEnd/>
          </a:ln>
        </p:spPr>
        <p:txBody>
          <a:bodyPr wrap="none" lIns="0" tIns="0" rIns="0" bIns="0">
            <a:spAutoFit/>
          </a:bodyPr>
          <a:lstStyle/>
          <a:p>
            <a:pPr eaLnBrk="0" hangingPunct="0"/>
            <a:r>
              <a:rPr lang="en-US" sz="1100" b="1"/>
              <a:t>Chicago</a:t>
            </a:r>
          </a:p>
        </p:txBody>
      </p:sp>
      <p:sp>
        <p:nvSpPr>
          <p:cNvPr id="23966" name="Rectangle 414"/>
          <p:cNvSpPr>
            <a:spLocks noChangeArrowheads="1"/>
          </p:cNvSpPr>
          <p:nvPr/>
        </p:nvSpPr>
        <p:spPr bwMode="auto">
          <a:xfrm>
            <a:off x="7129463" y="3865563"/>
            <a:ext cx="642937" cy="168275"/>
          </a:xfrm>
          <a:prstGeom prst="rect">
            <a:avLst/>
          </a:prstGeom>
          <a:noFill/>
          <a:ln w="9525">
            <a:noFill/>
            <a:miter lim="800000"/>
            <a:headEnd/>
            <a:tailEnd/>
          </a:ln>
        </p:spPr>
        <p:txBody>
          <a:bodyPr wrap="none" lIns="0" tIns="0" rIns="0" bIns="0">
            <a:spAutoFit/>
          </a:bodyPr>
          <a:lstStyle/>
          <a:p>
            <a:pPr eaLnBrk="0" hangingPunct="0"/>
            <a:r>
              <a:rPr lang="en-US" sz="1100" b="1"/>
              <a:t>Baltimore</a:t>
            </a:r>
          </a:p>
        </p:txBody>
      </p:sp>
      <p:sp>
        <p:nvSpPr>
          <p:cNvPr id="23967" name="Freeform 415"/>
          <p:cNvSpPr>
            <a:spLocks/>
          </p:cNvSpPr>
          <p:nvPr/>
        </p:nvSpPr>
        <p:spPr bwMode="auto">
          <a:xfrm>
            <a:off x="6819900" y="3506788"/>
            <a:ext cx="112713" cy="258762"/>
          </a:xfrm>
          <a:custGeom>
            <a:avLst/>
            <a:gdLst/>
            <a:ahLst/>
            <a:cxnLst>
              <a:cxn ang="0">
                <a:pos x="0" y="163"/>
              </a:cxn>
              <a:cxn ang="0">
                <a:pos x="71" y="0"/>
              </a:cxn>
            </a:cxnLst>
            <a:rect l="0" t="0" r="r" b="b"/>
            <a:pathLst>
              <a:path w="71" h="163">
                <a:moveTo>
                  <a:pt x="0" y="163"/>
                </a:moveTo>
                <a:lnTo>
                  <a:pt x="71" y="0"/>
                </a:lnTo>
              </a:path>
            </a:pathLst>
          </a:custGeom>
          <a:solidFill>
            <a:srgbClr val="FFFFFF"/>
          </a:solidFill>
          <a:ln w="9525">
            <a:solidFill>
              <a:schemeClr val="tx1"/>
            </a:solidFill>
            <a:round/>
            <a:headEnd/>
            <a:tailEnd/>
          </a:ln>
        </p:spPr>
        <p:txBody>
          <a:bodyPr/>
          <a:lstStyle/>
          <a:p>
            <a:endParaRPr lang="en-US"/>
          </a:p>
        </p:txBody>
      </p:sp>
      <p:sp>
        <p:nvSpPr>
          <p:cNvPr id="23968" name="Freeform 416"/>
          <p:cNvSpPr>
            <a:spLocks/>
          </p:cNvSpPr>
          <p:nvPr/>
        </p:nvSpPr>
        <p:spPr bwMode="auto">
          <a:xfrm>
            <a:off x="7167563" y="3500438"/>
            <a:ext cx="36512" cy="153987"/>
          </a:xfrm>
          <a:custGeom>
            <a:avLst/>
            <a:gdLst/>
            <a:ahLst/>
            <a:cxnLst>
              <a:cxn ang="0">
                <a:pos x="23" y="97"/>
              </a:cxn>
              <a:cxn ang="0">
                <a:pos x="0" y="0"/>
              </a:cxn>
            </a:cxnLst>
            <a:rect l="0" t="0" r="r" b="b"/>
            <a:pathLst>
              <a:path w="23" h="97">
                <a:moveTo>
                  <a:pt x="23" y="97"/>
                </a:moveTo>
                <a:lnTo>
                  <a:pt x="0" y="0"/>
                </a:lnTo>
              </a:path>
            </a:pathLst>
          </a:custGeom>
          <a:noFill/>
          <a:ln w="9525" cap="flat" cmpd="sng">
            <a:solidFill>
              <a:schemeClr val="tx1"/>
            </a:solidFill>
            <a:prstDash val="solid"/>
            <a:round/>
            <a:headEnd type="none" w="sm" len="sm"/>
            <a:tailEnd type="none" w="sm" len="sm"/>
          </a:ln>
          <a:effectLst/>
        </p:spPr>
        <p:txBody>
          <a:bodyPr/>
          <a:lstStyle/>
          <a:p>
            <a:endParaRPr lang="en-US"/>
          </a:p>
        </p:txBody>
      </p:sp>
      <p:sp>
        <p:nvSpPr>
          <p:cNvPr id="23969" name="Oval 417"/>
          <p:cNvSpPr>
            <a:spLocks noChangeArrowheads="1"/>
          </p:cNvSpPr>
          <p:nvPr/>
        </p:nvSpPr>
        <p:spPr bwMode="auto">
          <a:xfrm>
            <a:off x="8229600" y="5638800"/>
            <a:ext cx="250825" cy="228600"/>
          </a:xfrm>
          <a:prstGeom prst="ellipse">
            <a:avLst/>
          </a:prstGeom>
          <a:solidFill>
            <a:srgbClr val="CC66FF"/>
          </a:solidFill>
          <a:ln w="9525">
            <a:solidFill>
              <a:srgbClr val="000000"/>
            </a:solidFill>
            <a:round/>
            <a:headEnd/>
            <a:tailEnd/>
          </a:ln>
        </p:spPr>
        <p:txBody>
          <a:bodyPr/>
          <a:lstStyle/>
          <a:p>
            <a:endParaRPr lang="en-US"/>
          </a:p>
        </p:txBody>
      </p:sp>
      <p:sp>
        <p:nvSpPr>
          <p:cNvPr id="23970" name="Oval 418"/>
          <p:cNvSpPr>
            <a:spLocks noChangeArrowheads="1"/>
          </p:cNvSpPr>
          <p:nvPr/>
        </p:nvSpPr>
        <p:spPr bwMode="auto">
          <a:xfrm>
            <a:off x="7889875" y="3311525"/>
            <a:ext cx="263525" cy="269875"/>
          </a:xfrm>
          <a:prstGeom prst="ellipse">
            <a:avLst/>
          </a:prstGeom>
          <a:solidFill>
            <a:srgbClr val="FF0000"/>
          </a:solidFill>
          <a:ln w="9525">
            <a:solidFill>
              <a:srgbClr val="000000"/>
            </a:solidFill>
            <a:round/>
            <a:headEnd/>
            <a:tailEnd/>
          </a:ln>
        </p:spPr>
        <p:txBody>
          <a:bodyPr/>
          <a:lstStyle/>
          <a:p>
            <a:endParaRPr lang="en-US"/>
          </a:p>
        </p:txBody>
      </p:sp>
      <p:sp>
        <p:nvSpPr>
          <p:cNvPr id="23971" name="Oval 419"/>
          <p:cNvSpPr>
            <a:spLocks noChangeArrowheads="1"/>
          </p:cNvSpPr>
          <p:nvPr/>
        </p:nvSpPr>
        <p:spPr bwMode="auto">
          <a:xfrm>
            <a:off x="5451475" y="5673725"/>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972" name="Oval 420"/>
          <p:cNvSpPr>
            <a:spLocks noChangeArrowheads="1"/>
          </p:cNvSpPr>
          <p:nvPr/>
        </p:nvSpPr>
        <p:spPr bwMode="auto">
          <a:xfrm>
            <a:off x="5832475" y="5826125"/>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973" name="Freeform 421"/>
          <p:cNvSpPr>
            <a:spLocks/>
          </p:cNvSpPr>
          <p:nvPr/>
        </p:nvSpPr>
        <p:spPr bwMode="auto">
          <a:xfrm>
            <a:off x="5953125" y="5962650"/>
            <a:ext cx="109538" cy="128588"/>
          </a:xfrm>
          <a:custGeom>
            <a:avLst/>
            <a:gdLst/>
            <a:ahLst/>
            <a:cxnLst>
              <a:cxn ang="0">
                <a:pos x="0" y="0"/>
              </a:cxn>
              <a:cxn ang="0">
                <a:pos x="69" y="81"/>
              </a:cxn>
            </a:cxnLst>
            <a:rect l="0" t="0" r="r" b="b"/>
            <a:pathLst>
              <a:path w="69" h="81">
                <a:moveTo>
                  <a:pt x="0" y="0"/>
                </a:moveTo>
                <a:lnTo>
                  <a:pt x="69" y="81"/>
                </a:lnTo>
              </a:path>
            </a:pathLst>
          </a:custGeom>
          <a:solidFill>
            <a:srgbClr val="FFFFFF"/>
          </a:solidFill>
          <a:ln w="9525">
            <a:solidFill>
              <a:srgbClr val="000000"/>
            </a:solidFill>
            <a:round/>
            <a:headEnd/>
            <a:tailEnd/>
          </a:ln>
        </p:spPr>
        <p:txBody>
          <a:bodyPr/>
          <a:lstStyle/>
          <a:p>
            <a:endParaRPr lang="en-US"/>
          </a:p>
        </p:txBody>
      </p:sp>
      <p:sp>
        <p:nvSpPr>
          <p:cNvPr id="23974" name="Freeform 422"/>
          <p:cNvSpPr>
            <a:spLocks/>
          </p:cNvSpPr>
          <p:nvPr/>
        </p:nvSpPr>
        <p:spPr bwMode="auto">
          <a:xfrm>
            <a:off x="5538788" y="5530850"/>
            <a:ext cx="176212" cy="260350"/>
          </a:xfrm>
          <a:custGeom>
            <a:avLst/>
            <a:gdLst/>
            <a:ahLst/>
            <a:cxnLst>
              <a:cxn ang="0">
                <a:pos x="111" y="0"/>
              </a:cxn>
              <a:cxn ang="0">
                <a:pos x="0" y="164"/>
              </a:cxn>
            </a:cxnLst>
            <a:rect l="0" t="0" r="r" b="b"/>
            <a:pathLst>
              <a:path w="111" h="164">
                <a:moveTo>
                  <a:pt x="111" y="0"/>
                </a:moveTo>
                <a:lnTo>
                  <a:pt x="0" y="164"/>
                </a:lnTo>
              </a:path>
            </a:pathLst>
          </a:custGeom>
          <a:solidFill>
            <a:srgbClr val="FFFFFF"/>
          </a:solidFill>
          <a:ln w="9525">
            <a:solidFill>
              <a:srgbClr val="000000"/>
            </a:solidFill>
            <a:round/>
            <a:headEnd/>
            <a:tailEnd/>
          </a:ln>
        </p:spPr>
        <p:txBody>
          <a:bodyPr/>
          <a:lstStyle/>
          <a:p>
            <a:endParaRPr lang="en-US"/>
          </a:p>
        </p:txBody>
      </p:sp>
      <p:sp>
        <p:nvSpPr>
          <p:cNvPr id="23975" name="Oval 423"/>
          <p:cNvSpPr>
            <a:spLocks noChangeArrowheads="1"/>
          </p:cNvSpPr>
          <p:nvPr/>
        </p:nvSpPr>
        <p:spPr bwMode="auto">
          <a:xfrm>
            <a:off x="5978525" y="5697538"/>
            <a:ext cx="131763" cy="133350"/>
          </a:xfrm>
          <a:prstGeom prst="ellipse">
            <a:avLst/>
          </a:prstGeom>
          <a:solidFill>
            <a:srgbClr val="00FFFF"/>
          </a:solidFill>
          <a:ln w="9525">
            <a:solidFill>
              <a:srgbClr val="000000"/>
            </a:solidFill>
            <a:round/>
            <a:headEnd/>
            <a:tailEnd/>
          </a:ln>
        </p:spPr>
        <p:txBody>
          <a:bodyPr/>
          <a:lstStyle/>
          <a:p>
            <a:endParaRPr lang="en-US"/>
          </a:p>
        </p:txBody>
      </p:sp>
      <p:sp>
        <p:nvSpPr>
          <p:cNvPr id="23976" name="Freeform 424"/>
          <p:cNvSpPr>
            <a:spLocks/>
          </p:cNvSpPr>
          <p:nvPr/>
        </p:nvSpPr>
        <p:spPr bwMode="auto">
          <a:xfrm>
            <a:off x="6007100" y="5676900"/>
            <a:ext cx="30163" cy="88900"/>
          </a:xfrm>
          <a:custGeom>
            <a:avLst/>
            <a:gdLst/>
            <a:ahLst/>
            <a:cxnLst>
              <a:cxn ang="0">
                <a:pos x="0" y="0"/>
              </a:cxn>
              <a:cxn ang="0">
                <a:pos x="19" y="56"/>
              </a:cxn>
            </a:cxnLst>
            <a:rect l="0" t="0" r="r" b="b"/>
            <a:pathLst>
              <a:path w="19" h="56">
                <a:moveTo>
                  <a:pt x="0" y="0"/>
                </a:moveTo>
                <a:lnTo>
                  <a:pt x="19" y="56"/>
                </a:lnTo>
              </a:path>
            </a:pathLst>
          </a:custGeom>
          <a:solidFill>
            <a:srgbClr val="FFFFFF"/>
          </a:solidFill>
          <a:ln w="9525">
            <a:solidFill>
              <a:srgbClr val="000000"/>
            </a:solidFill>
            <a:round/>
            <a:headEnd/>
            <a:tailEnd/>
          </a:ln>
        </p:spPr>
        <p:txBody>
          <a:bodyPr/>
          <a:lstStyle/>
          <a:p>
            <a:endParaRPr lang="en-US"/>
          </a:p>
        </p:txBody>
      </p:sp>
      <p:sp>
        <p:nvSpPr>
          <p:cNvPr id="23977" name="Rectangle 425"/>
          <p:cNvSpPr>
            <a:spLocks noChangeArrowheads="1"/>
          </p:cNvSpPr>
          <p:nvPr/>
        </p:nvSpPr>
        <p:spPr bwMode="auto">
          <a:xfrm>
            <a:off x="5762625" y="5511800"/>
            <a:ext cx="777875" cy="168275"/>
          </a:xfrm>
          <a:prstGeom prst="rect">
            <a:avLst/>
          </a:prstGeom>
          <a:noFill/>
          <a:ln w="9525">
            <a:noFill/>
            <a:miter lim="800000"/>
            <a:headEnd/>
            <a:tailEnd/>
          </a:ln>
        </p:spPr>
        <p:txBody>
          <a:bodyPr wrap="none" lIns="0" tIns="0" rIns="0" bIns="0">
            <a:spAutoFit/>
          </a:bodyPr>
          <a:lstStyle/>
          <a:p>
            <a:pPr eaLnBrk="0" hangingPunct="0"/>
            <a:r>
              <a:rPr lang="en-US" sz="1100" b="1"/>
              <a:t>Pascagoula</a:t>
            </a:r>
          </a:p>
        </p:txBody>
      </p:sp>
      <p:sp>
        <p:nvSpPr>
          <p:cNvPr id="23980" name="Freeform 428"/>
          <p:cNvSpPr>
            <a:spLocks/>
          </p:cNvSpPr>
          <p:nvPr/>
        </p:nvSpPr>
        <p:spPr bwMode="auto">
          <a:xfrm>
            <a:off x="5253038" y="5691188"/>
            <a:ext cx="66675" cy="171450"/>
          </a:xfrm>
          <a:custGeom>
            <a:avLst/>
            <a:gdLst/>
            <a:ahLst/>
            <a:cxnLst>
              <a:cxn ang="0">
                <a:pos x="0" y="0"/>
              </a:cxn>
              <a:cxn ang="0">
                <a:pos x="42" y="108"/>
              </a:cxn>
            </a:cxnLst>
            <a:rect l="0" t="0" r="r" b="b"/>
            <a:pathLst>
              <a:path w="42" h="108">
                <a:moveTo>
                  <a:pt x="0" y="0"/>
                </a:moveTo>
                <a:lnTo>
                  <a:pt x="42" y="108"/>
                </a:lnTo>
              </a:path>
            </a:pathLst>
          </a:custGeom>
          <a:solidFill>
            <a:srgbClr val="FFFFFF"/>
          </a:solidFill>
          <a:ln w="9525">
            <a:solidFill>
              <a:srgbClr val="000000"/>
            </a:solidFill>
            <a:round/>
            <a:headEnd/>
            <a:tailEnd/>
          </a:ln>
        </p:spPr>
        <p:txBody>
          <a:bodyPr/>
          <a:lstStyle/>
          <a:p>
            <a:endParaRPr lang="en-US"/>
          </a:p>
        </p:txBody>
      </p:sp>
      <p:sp>
        <p:nvSpPr>
          <p:cNvPr id="23981" name="Oval 429"/>
          <p:cNvSpPr>
            <a:spLocks noChangeArrowheads="1"/>
          </p:cNvSpPr>
          <p:nvPr/>
        </p:nvSpPr>
        <p:spPr bwMode="auto">
          <a:xfrm>
            <a:off x="4953000" y="5715000"/>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982" name="Freeform 430"/>
          <p:cNvSpPr>
            <a:spLocks/>
          </p:cNvSpPr>
          <p:nvPr/>
        </p:nvSpPr>
        <p:spPr bwMode="auto">
          <a:xfrm>
            <a:off x="5099050" y="5938838"/>
            <a:ext cx="6350" cy="242887"/>
          </a:xfrm>
          <a:custGeom>
            <a:avLst/>
            <a:gdLst/>
            <a:ahLst/>
            <a:cxnLst>
              <a:cxn ang="0">
                <a:pos x="4" y="0"/>
              </a:cxn>
              <a:cxn ang="0">
                <a:pos x="0" y="153"/>
              </a:cxn>
            </a:cxnLst>
            <a:rect l="0" t="0" r="r" b="b"/>
            <a:pathLst>
              <a:path w="4" h="153">
                <a:moveTo>
                  <a:pt x="4" y="0"/>
                </a:moveTo>
                <a:lnTo>
                  <a:pt x="0" y="153"/>
                </a:lnTo>
              </a:path>
            </a:pathLst>
          </a:custGeom>
          <a:solidFill>
            <a:srgbClr val="FFFFFF"/>
          </a:solidFill>
          <a:ln w="9525">
            <a:solidFill>
              <a:srgbClr val="000000"/>
            </a:solidFill>
            <a:round/>
            <a:headEnd/>
            <a:tailEnd/>
          </a:ln>
        </p:spPr>
        <p:txBody>
          <a:bodyPr/>
          <a:lstStyle/>
          <a:p>
            <a:endParaRPr lang="en-US"/>
          </a:p>
        </p:txBody>
      </p:sp>
      <p:sp>
        <p:nvSpPr>
          <p:cNvPr id="23984" name="Freeform 432"/>
          <p:cNvSpPr>
            <a:spLocks/>
          </p:cNvSpPr>
          <p:nvPr/>
        </p:nvSpPr>
        <p:spPr bwMode="auto">
          <a:xfrm>
            <a:off x="4756150" y="5975350"/>
            <a:ext cx="134938" cy="25400"/>
          </a:xfrm>
          <a:custGeom>
            <a:avLst/>
            <a:gdLst/>
            <a:ahLst/>
            <a:cxnLst>
              <a:cxn ang="0">
                <a:pos x="0" y="0"/>
              </a:cxn>
              <a:cxn ang="0">
                <a:pos x="85" y="16"/>
              </a:cxn>
            </a:cxnLst>
            <a:rect l="0" t="0" r="r" b="b"/>
            <a:pathLst>
              <a:path w="85" h="16">
                <a:moveTo>
                  <a:pt x="0" y="0"/>
                </a:moveTo>
                <a:lnTo>
                  <a:pt x="85" y="16"/>
                </a:lnTo>
              </a:path>
            </a:pathLst>
          </a:custGeom>
          <a:noFill/>
          <a:ln w="9525" cap="flat" cmpd="sng">
            <a:solidFill>
              <a:schemeClr val="tx1"/>
            </a:solidFill>
            <a:prstDash val="solid"/>
            <a:round/>
            <a:headEnd type="none" w="sm" len="sm"/>
            <a:tailEnd type="none" w="sm" len="sm"/>
          </a:ln>
          <a:effectLst/>
        </p:spPr>
        <p:txBody>
          <a:bodyPr/>
          <a:lstStyle/>
          <a:p>
            <a:endParaRPr lang="en-US"/>
          </a:p>
        </p:txBody>
      </p:sp>
      <p:sp>
        <p:nvSpPr>
          <p:cNvPr id="23985" name="Oval 433"/>
          <p:cNvSpPr>
            <a:spLocks noChangeArrowheads="1"/>
          </p:cNvSpPr>
          <p:nvPr/>
        </p:nvSpPr>
        <p:spPr bwMode="auto">
          <a:xfrm>
            <a:off x="4841875" y="5715000"/>
            <a:ext cx="263525" cy="269875"/>
          </a:xfrm>
          <a:prstGeom prst="ellipse">
            <a:avLst/>
          </a:prstGeom>
          <a:solidFill>
            <a:srgbClr val="FF0000"/>
          </a:solidFill>
          <a:ln w="9525">
            <a:solidFill>
              <a:srgbClr val="000000"/>
            </a:solidFill>
            <a:round/>
            <a:headEnd/>
            <a:tailEnd/>
          </a:ln>
        </p:spPr>
        <p:txBody>
          <a:bodyPr/>
          <a:lstStyle/>
          <a:p>
            <a:endParaRPr lang="en-US"/>
          </a:p>
        </p:txBody>
      </p:sp>
      <p:sp>
        <p:nvSpPr>
          <p:cNvPr id="23986" name="Oval 434"/>
          <p:cNvSpPr>
            <a:spLocks noChangeArrowheads="1"/>
          </p:cNvSpPr>
          <p:nvPr/>
        </p:nvSpPr>
        <p:spPr bwMode="auto">
          <a:xfrm>
            <a:off x="5124450" y="5807075"/>
            <a:ext cx="133350" cy="133350"/>
          </a:xfrm>
          <a:prstGeom prst="ellipse">
            <a:avLst/>
          </a:prstGeom>
          <a:solidFill>
            <a:srgbClr val="FFFF00"/>
          </a:solidFill>
          <a:ln w="9525">
            <a:solidFill>
              <a:srgbClr val="000000"/>
            </a:solidFill>
            <a:round/>
            <a:headEnd/>
            <a:tailEnd/>
          </a:ln>
        </p:spPr>
        <p:txBody>
          <a:bodyPr/>
          <a:lstStyle/>
          <a:p>
            <a:endParaRPr lang="en-US"/>
          </a:p>
        </p:txBody>
      </p:sp>
      <p:sp>
        <p:nvSpPr>
          <p:cNvPr id="23987" name="Freeform 435"/>
          <p:cNvSpPr>
            <a:spLocks/>
          </p:cNvSpPr>
          <p:nvPr/>
        </p:nvSpPr>
        <p:spPr bwMode="auto">
          <a:xfrm>
            <a:off x="5183188" y="5876925"/>
            <a:ext cx="7937" cy="180975"/>
          </a:xfrm>
          <a:custGeom>
            <a:avLst/>
            <a:gdLst/>
            <a:ahLst/>
            <a:cxnLst>
              <a:cxn ang="0">
                <a:pos x="5" y="0"/>
              </a:cxn>
              <a:cxn ang="0">
                <a:pos x="0" y="114"/>
              </a:cxn>
            </a:cxnLst>
            <a:rect l="0" t="0" r="r" b="b"/>
            <a:pathLst>
              <a:path w="5" h="114">
                <a:moveTo>
                  <a:pt x="5" y="0"/>
                </a:moveTo>
                <a:lnTo>
                  <a:pt x="0" y="114"/>
                </a:lnTo>
              </a:path>
            </a:pathLst>
          </a:custGeom>
          <a:solidFill>
            <a:srgbClr val="FFFFFF"/>
          </a:solidFill>
          <a:ln w="9525">
            <a:solidFill>
              <a:srgbClr val="000000"/>
            </a:solidFill>
            <a:round/>
            <a:headEnd/>
            <a:tailEnd/>
          </a:ln>
        </p:spPr>
        <p:txBody>
          <a:bodyPr/>
          <a:lstStyle/>
          <a:p>
            <a:endParaRPr lang="en-US"/>
          </a:p>
        </p:txBody>
      </p:sp>
      <p:sp>
        <p:nvSpPr>
          <p:cNvPr id="23988" name="Oval 436"/>
          <p:cNvSpPr>
            <a:spLocks noChangeArrowheads="1"/>
          </p:cNvSpPr>
          <p:nvPr/>
        </p:nvSpPr>
        <p:spPr bwMode="auto">
          <a:xfrm>
            <a:off x="4384675" y="6359525"/>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989" name="Freeform 437"/>
          <p:cNvSpPr>
            <a:spLocks/>
          </p:cNvSpPr>
          <p:nvPr/>
        </p:nvSpPr>
        <p:spPr bwMode="auto">
          <a:xfrm>
            <a:off x="4805363" y="5795963"/>
            <a:ext cx="166687" cy="52387"/>
          </a:xfrm>
          <a:custGeom>
            <a:avLst/>
            <a:gdLst/>
            <a:ahLst/>
            <a:cxnLst>
              <a:cxn ang="0">
                <a:pos x="0" y="0"/>
              </a:cxn>
              <a:cxn ang="0">
                <a:pos x="105" y="33"/>
              </a:cxn>
            </a:cxnLst>
            <a:rect l="0" t="0" r="r" b="b"/>
            <a:pathLst>
              <a:path w="105" h="33">
                <a:moveTo>
                  <a:pt x="0" y="0"/>
                </a:moveTo>
                <a:lnTo>
                  <a:pt x="105" y="33"/>
                </a:lnTo>
              </a:path>
            </a:pathLst>
          </a:custGeom>
          <a:noFill/>
          <a:ln w="9525" cap="flat" cmpd="sng">
            <a:solidFill>
              <a:schemeClr val="tx1"/>
            </a:solidFill>
            <a:prstDash val="solid"/>
            <a:round/>
            <a:headEnd type="none" w="sm" len="sm"/>
            <a:tailEnd type="none" w="sm" len="sm"/>
          </a:ln>
          <a:effectLst/>
        </p:spPr>
        <p:txBody>
          <a:bodyPr/>
          <a:lstStyle/>
          <a:p>
            <a:endParaRPr lang="en-US"/>
          </a:p>
        </p:txBody>
      </p:sp>
      <p:sp>
        <p:nvSpPr>
          <p:cNvPr id="23990" name="Oval 438"/>
          <p:cNvSpPr>
            <a:spLocks noChangeArrowheads="1"/>
          </p:cNvSpPr>
          <p:nvPr/>
        </p:nvSpPr>
        <p:spPr bwMode="auto">
          <a:xfrm>
            <a:off x="5715000" y="5715000"/>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991" name="Oval 439"/>
          <p:cNvSpPr>
            <a:spLocks noChangeArrowheads="1"/>
          </p:cNvSpPr>
          <p:nvPr/>
        </p:nvSpPr>
        <p:spPr bwMode="auto">
          <a:xfrm>
            <a:off x="5562600" y="5673725"/>
            <a:ext cx="263525" cy="269875"/>
          </a:xfrm>
          <a:prstGeom prst="ellipse">
            <a:avLst/>
          </a:prstGeom>
          <a:solidFill>
            <a:srgbClr val="FF0000"/>
          </a:solidFill>
          <a:ln w="9525">
            <a:solidFill>
              <a:srgbClr val="000000"/>
            </a:solidFill>
            <a:round/>
            <a:headEnd/>
            <a:tailEnd/>
          </a:ln>
        </p:spPr>
        <p:txBody>
          <a:bodyPr/>
          <a:lstStyle/>
          <a:p>
            <a:endParaRPr lang="en-US"/>
          </a:p>
        </p:txBody>
      </p:sp>
      <p:sp>
        <p:nvSpPr>
          <p:cNvPr id="23992" name="Freeform 440"/>
          <p:cNvSpPr>
            <a:spLocks/>
          </p:cNvSpPr>
          <p:nvPr/>
        </p:nvSpPr>
        <p:spPr bwMode="auto">
          <a:xfrm>
            <a:off x="5689600" y="5834063"/>
            <a:ext cx="101600" cy="547687"/>
          </a:xfrm>
          <a:custGeom>
            <a:avLst/>
            <a:gdLst/>
            <a:ahLst/>
            <a:cxnLst>
              <a:cxn ang="0">
                <a:pos x="0" y="0"/>
              </a:cxn>
              <a:cxn ang="0">
                <a:pos x="64" y="345"/>
              </a:cxn>
            </a:cxnLst>
            <a:rect l="0" t="0" r="r" b="b"/>
            <a:pathLst>
              <a:path w="64" h="345">
                <a:moveTo>
                  <a:pt x="0" y="0"/>
                </a:moveTo>
                <a:lnTo>
                  <a:pt x="64" y="345"/>
                </a:lnTo>
              </a:path>
            </a:pathLst>
          </a:custGeom>
          <a:solidFill>
            <a:srgbClr val="FFFFFF"/>
          </a:solidFill>
          <a:ln w="9525">
            <a:solidFill>
              <a:srgbClr val="000000"/>
            </a:solidFill>
            <a:round/>
            <a:headEnd/>
            <a:tailEnd/>
          </a:ln>
        </p:spPr>
        <p:txBody>
          <a:bodyPr/>
          <a:lstStyle/>
          <a:p>
            <a:endParaRPr lang="en-US"/>
          </a:p>
        </p:txBody>
      </p:sp>
      <p:sp>
        <p:nvSpPr>
          <p:cNvPr id="23993" name="Freeform 441"/>
          <p:cNvSpPr>
            <a:spLocks/>
          </p:cNvSpPr>
          <p:nvPr/>
        </p:nvSpPr>
        <p:spPr bwMode="auto">
          <a:xfrm>
            <a:off x="5843588" y="5848350"/>
            <a:ext cx="42862" cy="355600"/>
          </a:xfrm>
          <a:custGeom>
            <a:avLst/>
            <a:gdLst/>
            <a:ahLst/>
            <a:cxnLst>
              <a:cxn ang="0">
                <a:pos x="0" y="0"/>
              </a:cxn>
              <a:cxn ang="0">
                <a:pos x="27" y="224"/>
              </a:cxn>
            </a:cxnLst>
            <a:rect l="0" t="0" r="r" b="b"/>
            <a:pathLst>
              <a:path w="27" h="224">
                <a:moveTo>
                  <a:pt x="0" y="0"/>
                </a:moveTo>
                <a:lnTo>
                  <a:pt x="27" y="224"/>
                </a:lnTo>
              </a:path>
            </a:pathLst>
          </a:custGeom>
          <a:solidFill>
            <a:srgbClr val="FFFFFF"/>
          </a:solidFill>
          <a:ln w="9525">
            <a:solidFill>
              <a:srgbClr val="000000"/>
            </a:solidFill>
            <a:round/>
            <a:headEnd/>
            <a:tailEnd/>
          </a:ln>
        </p:spPr>
        <p:txBody>
          <a:bodyPr/>
          <a:lstStyle/>
          <a:p>
            <a:endParaRPr lang="en-US"/>
          </a:p>
        </p:txBody>
      </p:sp>
      <p:sp>
        <p:nvSpPr>
          <p:cNvPr id="23995" name="Oval 443"/>
          <p:cNvSpPr>
            <a:spLocks noChangeArrowheads="1"/>
          </p:cNvSpPr>
          <p:nvPr/>
        </p:nvSpPr>
        <p:spPr bwMode="auto">
          <a:xfrm>
            <a:off x="1143000" y="4572000"/>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3997" name="Freeform 445"/>
          <p:cNvSpPr>
            <a:spLocks/>
          </p:cNvSpPr>
          <p:nvPr/>
        </p:nvSpPr>
        <p:spPr bwMode="auto">
          <a:xfrm>
            <a:off x="7861300" y="3676650"/>
            <a:ext cx="215900" cy="76200"/>
          </a:xfrm>
          <a:custGeom>
            <a:avLst/>
            <a:gdLst/>
            <a:ahLst/>
            <a:cxnLst>
              <a:cxn ang="0">
                <a:pos x="0" y="0"/>
              </a:cxn>
              <a:cxn ang="0">
                <a:pos x="136" y="48"/>
              </a:cxn>
            </a:cxnLst>
            <a:rect l="0" t="0" r="r" b="b"/>
            <a:pathLst>
              <a:path w="136" h="48">
                <a:moveTo>
                  <a:pt x="0" y="0"/>
                </a:moveTo>
                <a:lnTo>
                  <a:pt x="136" y="48"/>
                </a:lnTo>
              </a:path>
            </a:pathLst>
          </a:custGeom>
          <a:solidFill>
            <a:srgbClr val="FFFFFF"/>
          </a:solidFill>
          <a:ln w="9525">
            <a:solidFill>
              <a:srgbClr val="000080"/>
            </a:solidFill>
            <a:round/>
            <a:headEnd/>
            <a:tailEnd/>
          </a:ln>
        </p:spPr>
        <p:txBody>
          <a:bodyPr/>
          <a:lstStyle/>
          <a:p>
            <a:endParaRPr lang="en-US"/>
          </a:p>
        </p:txBody>
      </p:sp>
      <p:sp>
        <p:nvSpPr>
          <p:cNvPr id="23998" name="Oval 446"/>
          <p:cNvSpPr>
            <a:spLocks noChangeArrowheads="1"/>
          </p:cNvSpPr>
          <p:nvPr/>
        </p:nvSpPr>
        <p:spPr bwMode="auto">
          <a:xfrm>
            <a:off x="7848600" y="3581400"/>
            <a:ext cx="133350" cy="133350"/>
          </a:xfrm>
          <a:prstGeom prst="ellipse">
            <a:avLst/>
          </a:prstGeom>
          <a:solidFill>
            <a:srgbClr val="FFFF35"/>
          </a:solidFill>
          <a:ln w="9525">
            <a:solidFill>
              <a:srgbClr val="000000"/>
            </a:solidFill>
            <a:round/>
            <a:headEnd/>
            <a:tailEnd/>
          </a:ln>
        </p:spPr>
        <p:txBody>
          <a:bodyPr/>
          <a:lstStyle/>
          <a:p>
            <a:endParaRPr lang="en-US"/>
          </a:p>
        </p:txBody>
      </p:sp>
      <p:sp>
        <p:nvSpPr>
          <p:cNvPr id="23999" name="Oval 447"/>
          <p:cNvSpPr>
            <a:spLocks noChangeArrowheads="1"/>
          </p:cNvSpPr>
          <p:nvPr/>
        </p:nvSpPr>
        <p:spPr bwMode="auto">
          <a:xfrm>
            <a:off x="914400" y="4495800"/>
            <a:ext cx="263525" cy="269875"/>
          </a:xfrm>
          <a:prstGeom prst="ellipse">
            <a:avLst/>
          </a:prstGeom>
          <a:solidFill>
            <a:srgbClr val="CC66FF"/>
          </a:solidFill>
          <a:ln w="9525">
            <a:solidFill>
              <a:srgbClr val="000000"/>
            </a:solidFill>
            <a:round/>
            <a:headEnd/>
            <a:tailEnd/>
          </a:ln>
        </p:spPr>
        <p:txBody>
          <a:bodyPr/>
          <a:lstStyle/>
          <a:p>
            <a:endParaRPr lang="en-US"/>
          </a:p>
        </p:txBody>
      </p:sp>
      <p:sp>
        <p:nvSpPr>
          <p:cNvPr id="24001" name="Oval 449"/>
          <p:cNvSpPr>
            <a:spLocks noChangeArrowheads="1"/>
          </p:cNvSpPr>
          <p:nvPr/>
        </p:nvSpPr>
        <p:spPr bwMode="auto">
          <a:xfrm>
            <a:off x="4876800" y="5943600"/>
            <a:ext cx="131763" cy="133350"/>
          </a:xfrm>
          <a:prstGeom prst="ellipse">
            <a:avLst/>
          </a:prstGeom>
          <a:solidFill>
            <a:srgbClr val="00FFFF"/>
          </a:solidFill>
          <a:ln w="9525">
            <a:solidFill>
              <a:srgbClr val="000000"/>
            </a:solidFill>
            <a:round/>
            <a:headEnd/>
            <a:tailEnd/>
          </a:ln>
        </p:spPr>
        <p:txBody>
          <a:bodyPr/>
          <a:lstStyle/>
          <a:p>
            <a:endParaRPr lang="en-US"/>
          </a:p>
        </p:txBody>
      </p:sp>
      <p:sp>
        <p:nvSpPr>
          <p:cNvPr id="24002" name="Oval 450"/>
          <p:cNvSpPr>
            <a:spLocks noChangeArrowheads="1"/>
          </p:cNvSpPr>
          <p:nvPr/>
        </p:nvSpPr>
        <p:spPr bwMode="auto">
          <a:xfrm>
            <a:off x="5257800" y="5791200"/>
            <a:ext cx="250825" cy="228600"/>
          </a:xfrm>
          <a:prstGeom prst="ellipse">
            <a:avLst/>
          </a:prstGeom>
          <a:solidFill>
            <a:srgbClr val="CC66FF"/>
          </a:solidFill>
          <a:ln w="9525">
            <a:solidFill>
              <a:srgbClr val="000000"/>
            </a:solidFill>
            <a:round/>
            <a:headEnd/>
            <a:tailEnd/>
          </a:ln>
        </p:spPr>
        <p:txBody>
          <a:bodyPr/>
          <a:lstStyle/>
          <a:p>
            <a:endParaRPr lang="en-US"/>
          </a:p>
        </p:txBody>
      </p:sp>
      <p:sp>
        <p:nvSpPr>
          <p:cNvPr id="278" name="Date Placeholder 3"/>
          <p:cNvSpPr>
            <a:spLocks noGrp="1"/>
          </p:cNvSpPr>
          <p:nvPr>
            <p:ph type="dt" sz="half" idx="10"/>
          </p:nvPr>
        </p:nvSpPr>
        <p:spPr>
          <a:xfrm>
            <a:off x="228600" y="6172200"/>
            <a:ext cx="1295400" cy="476250"/>
          </a:xfrm>
        </p:spPr>
        <p:txBody>
          <a:bodyPr/>
          <a:lstStyle/>
          <a:p>
            <a:r>
              <a:rPr lang="en-US" dirty="0" smtClean="0"/>
              <a:t>May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245225"/>
            <a:ext cx="1143000" cy="307975"/>
          </a:xfrm>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09F5EDEB-5290-4B5B-9DFF-0BC442D7E5EE}" type="slidenum">
              <a:rPr lang="en-US"/>
              <a:pPr/>
              <a:t>8</a:t>
            </a:fld>
            <a:endParaRPr lang="en-US"/>
          </a:p>
        </p:txBody>
      </p:sp>
      <p:sp>
        <p:nvSpPr>
          <p:cNvPr id="59394" name="Rectangle 2"/>
          <p:cNvSpPr>
            <a:spLocks noGrp="1" noChangeArrowheads="1"/>
          </p:cNvSpPr>
          <p:nvPr>
            <p:ph type="title"/>
          </p:nvPr>
        </p:nvSpPr>
        <p:spPr>
          <a:xfrm>
            <a:off x="304800" y="990600"/>
            <a:ext cx="8229600" cy="762000"/>
          </a:xfrm>
        </p:spPr>
        <p:txBody>
          <a:bodyPr/>
          <a:lstStyle/>
          <a:p>
            <a:r>
              <a:rPr lang="en-US" sz="4000" b="1">
                <a:solidFill>
                  <a:schemeClr val="tx1"/>
                </a:solidFill>
              </a:rPr>
              <a:t>The Corps’ Navigation Mission</a:t>
            </a:r>
          </a:p>
        </p:txBody>
      </p:sp>
      <p:sp>
        <p:nvSpPr>
          <p:cNvPr id="59396" name="Rectangle 4"/>
          <p:cNvSpPr>
            <a:spLocks noChangeArrowheads="1"/>
          </p:cNvSpPr>
          <p:nvPr/>
        </p:nvSpPr>
        <p:spPr bwMode="auto">
          <a:xfrm>
            <a:off x="381000" y="2667000"/>
            <a:ext cx="4038600" cy="3600986"/>
          </a:xfrm>
          <a:prstGeom prst="rect">
            <a:avLst/>
          </a:prstGeom>
          <a:noFill/>
          <a:ln w="9525">
            <a:noFill/>
            <a:miter lim="800000"/>
            <a:headEnd/>
            <a:tailEnd/>
          </a:ln>
          <a:effectLst/>
        </p:spPr>
        <p:txBody>
          <a:bodyPr>
            <a:spAutoFit/>
          </a:bodyPr>
          <a:lstStyle/>
          <a:p>
            <a:pPr>
              <a:buFontTx/>
              <a:buChar char="•"/>
            </a:pPr>
            <a:r>
              <a:rPr lang="en-US" sz="2400" dirty="0">
                <a:effectLst>
                  <a:outerShdw blurRad="38100" dist="38100" dir="2700000" algn="tl">
                    <a:srgbClr val="C0C0C0"/>
                  </a:outerShdw>
                </a:effectLst>
              </a:rPr>
              <a:t>  The annual </a:t>
            </a:r>
            <a:r>
              <a:rPr lang="en-US" sz="2400" dirty="0" smtClean="0">
                <a:effectLst>
                  <a:outerShdw blurRad="38100" dist="38100" dir="2700000" algn="tl">
                    <a:srgbClr val="C0C0C0"/>
                  </a:outerShdw>
                </a:effectLst>
              </a:rPr>
              <a:t>navigation budget </a:t>
            </a:r>
            <a:r>
              <a:rPr lang="en-US" sz="2400" dirty="0">
                <a:effectLst>
                  <a:outerShdw blurRad="38100" dist="38100" dir="2700000" algn="tl">
                    <a:srgbClr val="C0C0C0"/>
                  </a:outerShdw>
                </a:effectLst>
              </a:rPr>
              <a:t>for planning, engineering, construction, and operations and </a:t>
            </a:r>
            <a:r>
              <a:rPr lang="en-US" sz="2400" dirty="0" smtClean="0">
                <a:effectLst>
                  <a:outerShdw blurRad="38100" dist="38100" dir="2700000" algn="tl">
                    <a:srgbClr val="C0C0C0"/>
                  </a:outerShdw>
                </a:effectLst>
              </a:rPr>
              <a:t>maintenance </a:t>
            </a:r>
            <a:r>
              <a:rPr lang="en-US" sz="2400" dirty="0">
                <a:effectLst>
                  <a:outerShdw blurRad="38100" dist="38100" dir="2700000" algn="tl">
                    <a:srgbClr val="C0C0C0"/>
                  </a:outerShdw>
                </a:effectLst>
              </a:rPr>
              <a:t>exceeds </a:t>
            </a:r>
            <a:r>
              <a:rPr lang="en-US" sz="2400" dirty="0" smtClean="0">
                <a:effectLst>
                  <a:outerShdw blurRad="38100" dist="38100" dir="2700000" algn="tl">
                    <a:srgbClr val="C0C0C0"/>
                  </a:outerShdw>
                </a:effectLst>
              </a:rPr>
              <a:t>$1.7 billion (FY 2010).</a:t>
            </a:r>
            <a:endParaRPr lang="en-US" sz="2400" dirty="0">
              <a:effectLst>
                <a:outerShdw blurRad="38100" dist="38100" dir="2700000" algn="tl">
                  <a:srgbClr val="C0C0C0"/>
                </a:outerShdw>
              </a:effectLst>
            </a:endParaRPr>
          </a:p>
          <a:p>
            <a:pPr>
              <a:buFontTx/>
              <a:buChar char="•"/>
            </a:pPr>
            <a:endParaRPr lang="en-US" sz="1200" dirty="0">
              <a:effectLst>
                <a:outerShdw blurRad="38100" dist="38100" dir="2700000" algn="tl">
                  <a:srgbClr val="C0C0C0"/>
                </a:outerShdw>
              </a:effectLst>
            </a:endParaRPr>
          </a:p>
          <a:p>
            <a:pPr>
              <a:buFontTx/>
              <a:buChar char="•"/>
            </a:pP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~21 </a:t>
            </a:r>
            <a:r>
              <a:rPr lang="en-US" sz="2400" dirty="0">
                <a:effectLst>
                  <a:outerShdw blurRad="38100" dist="38100" dir="2700000" algn="tl">
                    <a:srgbClr val="C0C0C0"/>
                  </a:outerShdw>
                </a:effectLst>
              </a:rPr>
              <a:t>percent is for new construction, ~</a:t>
            </a:r>
            <a:r>
              <a:rPr lang="en-US" sz="2400" dirty="0" smtClean="0">
                <a:effectLst>
                  <a:outerShdw blurRad="38100" dist="38100" dir="2700000" algn="tl">
                    <a:srgbClr val="C0C0C0"/>
                  </a:outerShdw>
                </a:effectLst>
              </a:rPr>
              <a:t>79 </a:t>
            </a:r>
            <a:r>
              <a:rPr lang="en-US" sz="2400" dirty="0">
                <a:effectLst>
                  <a:outerShdw blurRad="38100" dist="38100" dir="2700000" algn="tl">
                    <a:srgbClr val="C0C0C0"/>
                  </a:outerShdw>
                </a:effectLst>
              </a:rPr>
              <a:t>percent is for </a:t>
            </a:r>
            <a:r>
              <a:rPr lang="en-US" sz="2400" dirty="0" smtClean="0">
                <a:effectLst>
                  <a:outerShdw blurRad="38100" dist="38100" dir="2700000" algn="tl">
                    <a:srgbClr val="C0C0C0"/>
                  </a:outerShdw>
                </a:effectLst>
              </a:rPr>
              <a:t>O&amp;M (FY 2010).</a:t>
            </a:r>
            <a:endParaRPr lang="en-US" sz="2400" dirty="0">
              <a:effectLst>
                <a:outerShdw blurRad="38100" dist="38100" dir="2700000" algn="tl">
                  <a:srgbClr val="C0C0C0"/>
                </a:outerShdw>
              </a:effectLst>
            </a:endParaRPr>
          </a:p>
        </p:txBody>
      </p:sp>
      <p:pic>
        <p:nvPicPr>
          <p:cNvPr id="59397" name="Picture 5" descr="Lightering Petroleum Vessel Delaware River"/>
          <p:cNvPicPr>
            <a:picLocks noChangeAspect="1" noChangeArrowheads="1"/>
          </p:cNvPicPr>
          <p:nvPr/>
        </p:nvPicPr>
        <p:blipFill>
          <a:blip r:embed="rId3" cstate="print"/>
          <a:srcRect l="17012"/>
          <a:stretch>
            <a:fillRect/>
          </a:stretch>
        </p:blipFill>
        <p:spPr bwMode="auto">
          <a:xfrm>
            <a:off x="4419600" y="2590800"/>
            <a:ext cx="4114800" cy="3649663"/>
          </a:xfrm>
          <a:prstGeom prst="rect">
            <a:avLst/>
          </a:prstGeom>
          <a:noFill/>
          <a:ln w="9525">
            <a:solidFill>
              <a:schemeClr val="tx1"/>
            </a:solidFill>
            <a:miter lim="800000"/>
            <a:headEnd/>
            <a:tailEnd/>
          </a:ln>
        </p:spPr>
      </p:pic>
      <p:sp>
        <p:nvSpPr>
          <p:cNvPr id="59400" name="Rectangle 8"/>
          <p:cNvSpPr>
            <a:spLocks noChangeArrowheads="1"/>
          </p:cNvSpPr>
          <p:nvPr/>
        </p:nvSpPr>
        <p:spPr bwMode="auto">
          <a:xfrm>
            <a:off x="381000" y="1828800"/>
            <a:ext cx="8153400" cy="749300"/>
          </a:xfrm>
          <a:prstGeom prst="rect">
            <a:avLst/>
          </a:prstGeom>
          <a:noFill/>
          <a:ln w="9525">
            <a:noFill/>
            <a:miter lim="800000"/>
            <a:headEnd/>
            <a:tailEnd/>
          </a:ln>
          <a:effectLst/>
        </p:spPr>
        <p:txBody>
          <a:bodyPr>
            <a:spAutoFit/>
          </a:bodyPr>
          <a:lstStyle/>
          <a:p>
            <a:pPr>
              <a:lnSpc>
                <a:spcPct val="90000"/>
              </a:lnSpc>
              <a:spcBef>
                <a:spcPct val="20000"/>
              </a:spcBef>
              <a:buClr>
                <a:schemeClr val="tx1"/>
              </a:buClr>
              <a:buFontTx/>
              <a:buChar char="•"/>
            </a:pPr>
            <a:r>
              <a:rPr lang="en-US" sz="2400" dirty="0">
                <a:effectLst>
                  <a:outerShdw blurRad="38100" dist="38100" dir="2700000" algn="tl">
                    <a:srgbClr val="C0C0C0"/>
                  </a:outerShdw>
                </a:effectLst>
              </a:rPr>
              <a:t>  The navigation mission is the largest component of the Corps Civil Works program.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May 2011</a:t>
            </a:r>
            <a:endParaRPr lang="en-US" dirty="0"/>
          </a:p>
        </p:txBody>
      </p:sp>
      <p:sp>
        <p:nvSpPr>
          <p:cNvPr id="7" name="Slide Number Placeholder 5"/>
          <p:cNvSpPr>
            <a:spLocks noGrp="1"/>
          </p:cNvSpPr>
          <p:nvPr>
            <p:ph type="sldNum" sz="quarter" idx="12"/>
          </p:nvPr>
        </p:nvSpPr>
        <p:spPr/>
        <p:txBody>
          <a:bodyPr/>
          <a:lstStyle/>
          <a:p>
            <a:fld id="{3D01E355-E87C-4CD4-89C2-1DB30630B53C}" type="slidenum">
              <a:rPr lang="en-US"/>
              <a:pPr/>
              <a:t>9</a:t>
            </a:fld>
            <a:endParaRPr lang="en-US"/>
          </a:p>
        </p:txBody>
      </p:sp>
      <p:sp>
        <p:nvSpPr>
          <p:cNvPr id="25602" name="Rectangle 2"/>
          <p:cNvSpPr>
            <a:spLocks noGrp="1" noChangeArrowheads="1"/>
          </p:cNvSpPr>
          <p:nvPr>
            <p:ph type="title"/>
          </p:nvPr>
        </p:nvSpPr>
        <p:spPr>
          <a:xfrm>
            <a:off x="0" y="1066800"/>
            <a:ext cx="9144000" cy="762000"/>
          </a:xfrm>
        </p:spPr>
        <p:txBody>
          <a:bodyPr/>
          <a:lstStyle/>
          <a:p>
            <a:r>
              <a:rPr lang="en-US" sz="3200" b="1">
                <a:solidFill>
                  <a:schemeClr val="tx1"/>
                </a:solidFill>
              </a:rPr>
              <a:t>What is the Deep Draft Navigation System?</a:t>
            </a:r>
          </a:p>
        </p:txBody>
      </p:sp>
      <p:sp>
        <p:nvSpPr>
          <p:cNvPr id="25605" name="Rectangle 5"/>
          <p:cNvSpPr>
            <a:spLocks noChangeArrowheads="1"/>
          </p:cNvSpPr>
          <p:nvPr/>
        </p:nvSpPr>
        <p:spPr bwMode="auto">
          <a:xfrm>
            <a:off x="609600" y="1905000"/>
            <a:ext cx="8534400" cy="822325"/>
          </a:xfrm>
          <a:prstGeom prst="rect">
            <a:avLst/>
          </a:prstGeom>
          <a:noFill/>
          <a:ln w="9525">
            <a:noFill/>
            <a:miter lim="800000"/>
            <a:headEnd/>
            <a:tailEnd/>
          </a:ln>
          <a:effectLst/>
        </p:spPr>
        <p:txBody>
          <a:bodyPr>
            <a:spAutoFit/>
          </a:bodyPr>
          <a:lstStyle/>
          <a:p>
            <a:pPr>
              <a:buFontTx/>
              <a:buChar char="•"/>
            </a:pPr>
            <a:r>
              <a:rPr lang="en-US" sz="2400">
                <a:effectLst>
                  <a:outerShdw blurRad="38100" dist="38100" dir="2700000" algn="tl">
                    <a:srgbClr val="C0C0C0"/>
                  </a:outerShdw>
                </a:effectLst>
              </a:rPr>
              <a:t>  Channels – Provide depth &amp; width</a:t>
            </a:r>
          </a:p>
          <a:p>
            <a:pPr>
              <a:buFontTx/>
              <a:buChar char="•"/>
            </a:pPr>
            <a:r>
              <a:rPr lang="en-US" sz="2400">
                <a:effectLst>
                  <a:outerShdw blurRad="38100" dist="38100" dir="2700000" algn="tl">
                    <a:srgbClr val="C0C0C0"/>
                  </a:outerShdw>
                </a:effectLst>
              </a:rPr>
              <a:t>  Jetties &amp; Breakwaters - Protect against waves &amp; shoaling</a:t>
            </a:r>
          </a:p>
        </p:txBody>
      </p:sp>
      <p:sp>
        <p:nvSpPr>
          <p:cNvPr id="25606" name="Rectangle 6"/>
          <p:cNvSpPr>
            <a:spLocks noChangeArrowheads="1"/>
          </p:cNvSpPr>
          <p:nvPr/>
        </p:nvSpPr>
        <p:spPr bwMode="auto">
          <a:xfrm>
            <a:off x="609600" y="2667000"/>
            <a:ext cx="3657600" cy="3013075"/>
          </a:xfrm>
          <a:prstGeom prst="rect">
            <a:avLst/>
          </a:prstGeom>
          <a:noFill/>
          <a:ln w="9525">
            <a:noFill/>
            <a:miter lim="800000"/>
            <a:headEnd/>
            <a:tailEnd/>
          </a:ln>
          <a:effectLst/>
        </p:spPr>
        <p:txBody>
          <a:bodyPr>
            <a:spAutoFit/>
          </a:bodyPr>
          <a:lstStyle/>
          <a:p>
            <a:pPr>
              <a:buFontTx/>
              <a:buChar char="•"/>
            </a:pPr>
            <a:r>
              <a:rPr lang="en-US" sz="2400">
                <a:effectLst>
                  <a:outerShdw blurRad="38100" dist="38100" dir="2700000" algn="tl">
                    <a:srgbClr val="C0C0C0"/>
                  </a:outerShdw>
                </a:effectLst>
              </a:rPr>
              <a:t>  Anchorages &amp; Turning Basins</a:t>
            </a:r>
          </a:p>
          <a:p>
            <a:pPr>
              <a:buFontTx/>
              <a:buChar char="•"/>
            </a:pPr>
            <a:r>
              <a:rPr lang="en-US" sz="2400">
                <a:effectLst>
                  <a:outerShdw blurRad="38100" dist="38100" dir="2700000" algn="tl">
                    <a:srgbClr val="C0C0C0"/>
                  </a:outerShdw>
                </a:effectLst>
              </a:rPr>
              <a:t>  Local Service Facilities</a:t>
            </a:r>
          </a:p>
          <a:p>
            <a:pPr>
              <a:buFontTx/>
              <a:buChar char="•"/>
            </a:pPr>
            <a:r>
              <a:rPr lang="en-US" sz="2400">
                <a:effectLst>
                  <a:outerShdw blurRad="38100" dist="38100" dir="2700000" algn="tl">
                    <a:srgbClr val="C0C0C0"/>
                  </a:outerShdw>
                </a:effectLst>
              </a:rPr>
              <a:t>  Dredged Material Disposal Sites</a:t>
            </a:r>
          </a:p>
          <a:p>
            <a:pPr>
              <a:buFontTx/>
              <a:buChar char="•"/>
            </a:pPr>
            <a:r>
              <a:rPr lang="en-US" sz="2400">
                <a:effectLst>
                  <a:outerShdw blurRad="38100" dist="38100" dir="2700000" algn="tl">
                    <a:srgbClr val="C0C0C0"/>
                  </a:outerShdw>
                </a:effectLst>
              </a:rPr>
              <a:t>  Locks – Exception rather than rule for Deep-Draft Navigation</a:t>
            </a:r>
          </a:p>
        </p:txBody>
      </p:sp>
      <p:pic>
        <p:nvPicPr>
          <p:cNvPr id="25607" name="Picture 7" descr="Eisenhower Lock w ship leaving"/>
          <p:cNvPicPr>
            <a:picLocks noChangeAspect="1" noChangeArrowheads="1"/>
          </p:cNvPicPr>
          <p:nvPr/>
        </p:nvPicPr>
        <p:blipFill>
          <a:blip r:embed="rId3" cstate="print"/>
          <a:srcRect/>
          <a:stretch>
            <a:fillRect/>
          </a:stretch>
        </p:blipFill>
        <p:spPr bwMode="auto">
          <a:xfrm>
            <a:off x="4191000" y="2879725"/>
            <a:ext cx="4419600" cy="3248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8B740D80F76E42828B227CA45322F5" ma:contentTypeVersion="0" ma:contentTypeDescription="Create a new document." ma:contentTypeScope="" ma:versionID="478494086f6bbfcce8d7e71f3b3bbf6a">
  <xsd:schema xmlns:xsd="http://www.w3.org/2001/XMLSchema" xmlns:p="http://schemas.microsoft.com/office/2006/metadata/properties" targetNamespace="http://schemas.microsoft.com/office/2006/metadata/properties" ma:root="true" ma:fieldsID="015ca74f225c0f61673cd24d6882ce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8A1B0C0-A4B9-400D-ABA3-3FF98FB60FED}">
  <ds:schemaRefs>
    <ds:schemaRef ds:uri="http://schemas.microsoft.com/office/2006/metadata/properties"/>
  </ds:schemaRefs>
</ds:datastoreItem>
</file>

<file path=customXml/itemProps2.xml><?xml version="1.0" encoding="utf-8"?>
<ds:datastoreItem xmlns:ds="http://schemas.openxmlformats.org/officeDocument/2006/customXml" ds:itemID="{DE20BA62-DAC5-41F0-AC3E-81AEDFD2B4B0}">
  <ds:schemaRefs>
    <ds:schemaRef ds:uri="http://schemas.microsoft.com/sharepoint/v3/contenttype/forms"/>
  </ds:schemaRefs>
</ds:datastoreItem>
</file>

<file path=customXml/itemProps3.xml><?xml version="1.0" encoding="utf-8"?>
<ds:datastoreItem xmlns:ds="http://schemas.openxmlformats.org/officeDocument/2006/customXml" ds:itemID="{D255C38F-B270-4B6D-AE0C-5BB214B83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Corps 2010 Theme</Template>
  <TotalTime>1827</TotalTime>
  <Words>1887</Words>
  <Application>Microsoft Office PowerPoint</Application>
  <PresentationFormat>On-screen Show (4:3)</PresentationFormat>
  <Paragraphs>293</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1_Default Design</vt:lpstr>
      <vt:lpstr>Deep Draft Navigation Module 2011 Planning Associates Class</vt:lpstr>
      <vt:lpstr>Presentation Outline</vt:lpstr>
      <vt:lpstr>Federal Involvement</vt:lpstr>
      <vt:lpstr>The Corps’ Navigation Mission</vt:lpstr>
      <vt:lpstr>The Corps’ Navigation Mission</vt:lpstr>
      <vt:lpstr>Federal Interest / Significance</vt:lpstr>
      <vt:lpstr>U.S. Harbors Handling over 10 Million Metric Tons</vt:lpstr>
      <vt:lpstr>The Corps’ Navigation Mission</vt:lpstr>
      <vt:lpstr>What is the Deep Draft Navigation System?</vt:lpstr>
      <vt:lpstr>Federal Responsibilities</vt:lpstr>
      <vt:lpstr>Federal Project Features not Included as Corps Responsibility</vt:lpstr>
      <vt:lpstr> </vt:lpstr>
      <vt:lpstr>Local Service Facilities</vt:lpstr>
      <vt:lpstr>Policy Guidance &amp; Authorities</vt:lpstr>
      <vt:lpstr>Primary Authority for Deep Draft Navigation  Section 101 of WRDA 86</vt:lpstr>
      <vt:lpstr>Navigation Policy Guidance http://www.usace.army.mil/cw/cecw-cp/library/planlib.html</vt:lpstr>
      <vt:lpstr>Policies Affecting Navigation</vt:lpstr>
      <vt:lpstr>Beneficial Uses of Dredged Material</vt:lpstr>
      <vt:lpstr>Beneficial Uses - Beach  Nourishment</vt:lpstr>
      <vt:lpstr>Beneficial Uses - Restoration/Mitigation</vt:lpstr>
      <vt:lpstr>Policies - Access Channels</vt:lpstr>
      <vt:lpstr>Single Owner Situations and  General vs. Special Interest Considerations</vt:lpstr>
      <vt:lpstr>Policies - Progressive Development</vt:lpstr>
      <vt:lpstr>Special Corps Navigation Programs</vt:lpstr>
      <vt:lpstr>Take Away Points</vt:lpstr>
      <vt:lpstr>Questions/Discussion</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Draft Navigation Module 2011 Planning Associates Class</dc:title>
  <dc:creator>S0CWZJAA</dc:creator>
  <cp:lastModifiedBy>u4evivld</cp:lastModifiedBy>
  <cp:revision>104</cp:revision>
  <dcterms:created xsi:type="dcterms:W3CDTF">2008-08-21T18:56:59Z</dcterms:created>
  <dcterms:modified xsi:type="dcterms:W3CDTF">2011-06-01T15:19:38Z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0x010100E78B740D80F76E42828B227CA45322F5</vt:lpwstr>
  </property>
</Properties>
</file>